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1" r:id="rId2"/>
    <p:sldId id="265" r:id="rId3"/>
    <p:sldId id="306" r:id="rId4"/>
    <p:sldId id="266" r:id="rId5"/>
    <p:sldId id="267" r:id="rId6"/>
    <p:sldId id="269" r:id="rId7"/>
    <p:sldId id="291" r:id="rId8"/>
    <p:sldId id="297" r:id="rId9"/>
    <p:sldId id="290" r:id="rId10"/>
    <p:sldId id="289" r:id="rId11"/>
    <p:sldId id="287" r:id="rId12"/>
    <p:sldId id="292" r:id="rId13"/>
    <p:sldId id="300" r:id="rId14"/>
    <p:sldId id="302" r:id="rId15"/>
    <p:sldId id="301" r:id="rId16"/>
    <p:sldId id="304" r:id="rId17"/>
    <p:sldId id="307" r:id="rId18"/>
    <p:sldId id="308" r:id="rId19"/>
    <p:sldId id="309" r:id="rId20"/>
    <p:sldId id="310" r:id="rId21"/>
    <p:sldId id="305" r:id="rId2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C351-9039-45C8-978E-2D9A0DCC9BC2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1A482A-3DB2-43E7-93CD-1299B9A0206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C351-9039-45C8-978E-2D9A0DCC9BC2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482A-3DB2-43E7-93CD-1299B9A020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C351-9039-45C8-978E-2D9A0DCC9BC2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482A-3DB2-43E7-93CD-1299B9A020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679C351-9039-45C8-978E-2D9A0DCC9BC2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C1A482A-3DB2-43E7-93CD-1299B9A02065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C351-9039-45C8-978E-2D9A0DCC9BC2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482A-3DB2-43E7-93CD-1299B9A0206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C351-9039-45C8-978E-2D9A0DCC9BC2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482A-3DB2-43E7-93CD-1299B9A0206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482A-3DB2-43E7-93CD-1299B9A0206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C351-9039-45C8-978E-2D9A0DCC9BC2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C351-9039-45C8-978E-2D9A0DCC9BC2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482A-3DB2-43E7-93CD-1299B9A0206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C351-9039-45C8-978E-2D9A0DCC9BC2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482A-3DB2-43E7-93CD-1299B9A020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679C351-9039-45C8-978E-2D9A0DCC9BC2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C1A482A-3DB2-43E7-93CD-1299B9A0206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C351-9039-45C8-978E-2D9A0DCC9BC2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1A482A-3DB2-43E7-93CD-1299B9A0206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679C351-9039-45C8-978E-2D9A0DCC9BC2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C1A482A-3DB2-43E7-93CD-1299B9A02065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63679" y="5373216"/>
            <a:ext cx="6768752" cy="2256721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F3A447"/>
              </a:buClr>
              <a:buNone/>
            </a:pPr>
            <a:endParaRPr lang="ru-RU" dirty="0" smtClean="0"/>
          </a:p>
          <a:p>
            <a:pPr marL="0" lvl="0" indent="0" algn="ctr">
              <a:buClr>
                <a:srgbClr val="F3A447"/>
              </a:buClr>
              <a:buNone/>
            </a:pPr>
            <a:r>
              <a:rPr lang="ru-RU" sz="1800" dirty="0" smtClean="0"/>
              <a:t>24 января 2022 года</a:t>
            </a:r>
          </a:p>
          <a:p>
            <a:pPr marL="0" lvl="0" indent="0" algn="ctr">
              <a:buClr>
                <a:srgbClr val="F3A447"/>
              </a:buClr>
              <a:buNone/>
            </a:pPr>
            <a:r>
              <a:rPr lang="ru-RU" sz="1800" dirty="0" smtClean="0"/>
              <a:t>г. Москва</a:t>
            </a:r>
            <a:endParaRPr lang="ru-RU" sz="1800" dirty="0"/>
          </a:p>
          <a:p>
            <a:pPr marL="0" lvl="0" indent="0">
              <a:buClr>
                <a:srgbClr val="F3A447"/>
              </a:buClr>
              <a:buNone/>
            </a:pP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45" y="34823"/>
            <a:ext cx="2233766" cy="1625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404664"/>
            <a:ext cx="9339159" cy="62478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  <a:p>
            <a:pPr algn="ctr"/>
            <a:endParaRPr lang="ru-RU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/>
              <a:t>Федеральные экспертные  слушания</a:t>
            </a:r>
            <a:br>
              <a:rPr lang="ru-RU" sz="2800" b="1" dirty="0" smtClean="0"/>
            </a:br>
            <a:r>
              <a:rPr lang="ru-RU" sz="2800" b="1" dirty="0" smtClean="0"/>
              <a:t> </a:t>
            </a:r>
            <a:r>
              <a:rPr lang="ru-RU" sz="2800" b="1" dirty="0"/>
              <a:t>«Об актуальных вопросах муниципального строительства и развития законодательства </a:t>
            </a:r>
            <a:endParaRPr lang="ru-RU" sz="2800" b="1" dirty="0" smtClean="0"/>
          </a:p>
          <a:p>
            <a:pPr algn="ctr"/>
            <a:r>
              <a:rPr lang="ru-RU" sz="2800" b="1" dirty="0" smtClean="0"/>
              <a:t>в</a:t>
            </a:r>
            <a:r>
              <a:rPr lang="ru-RU" sz="2800" dirty="0" smtClean="0"/>
              <a:t> </a:t>
            </a:r>
            <a:r>
              <a:rPr lang="ru-RU" sz="2800" b="1" dirty="0"/>
              <a:t>сфере местного самоуправления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в </a:t>
            </a:r>
            <a:r>
              <a:rPr lang="ru-RU" sz="2800" b="1" dirty="0"/>
              <a:t>Российской Федерации» </a:t>
            </a:r>
            <a:endParaRPr lang="ru-RU" sz="2800" b="1" dirty="0" smtClean="0"/>
          </a:p>
          <a:p>
            <a:pPr algn="ctr"/>
            <a:endParaRPr lang="ru-RU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    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ДИДЕНКО 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АЛЕКСЕЙ НИКОЛАЕВИЧ</a:t>
            </a:r>
          </a:p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председатель 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Комитета Государственной Думы </a:t>
            </a:r>
          </a:p>
          <a:p>
            <a:pPr algn="ctr"/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по 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региональной политике 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/>
            </a:r>
            <a:b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</a:b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и 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местному 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самоуправлению </a:t>
            </a:r>
          </a:p>
          <a:p>
            <a:pPr algn="ctr"/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23628" y="97544"/>
            <a:ext cx="882015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Комитет Государственной Думы </a:t>
            </a:r>
            <a:br>
              <a:rPr lang="ru-RU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ru-RU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по региональной политике </a:t>
            </a:r>
            <a:br>
              <a:rPr lang="ru-RU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ru-RU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и местному  самоуправлению </a:t>
            </a:r>
          </a:p>
        </p:txBody>
      </p:sp>
    </p:spTree>
    <p:extLst>
      <p:ext uri="{BB962C8B-B14F-4D97-AF65-F5344CB8AC3E}">
        <p14:creationId xmlns:p14="http://schemas.microsoft.com/office/powerpoint/2010/main" val="187754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052736"/>
            <a:ext cx="8686800" cy="5400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  <a:p>
            <a:pPr algn="ctr"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исключается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двухуровневая организация местного самоуправления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, которая являлась отечественной исторической традицией организации местной власти по меньшей мере на протяжении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последних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ста лет. </a:t>
            </a:r>
          </a:p>
          <a:p>
            <a:pPr marL="0" indent="0" algn="ctr"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(что отмечено Конституционным 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Судом Российской Федерации, который в своем Постановлении от 18 мая 2011 г. № 9-П указал, что действующая в России система местного самоуправления основана на сочетании поселенческого и территориального (районного) самоуправления как исторически сложившихся форм территориального устройства публичной власти и самоорганизации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населения)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  <a:p>
            <a:pPr marL="457200" indent="-457200" algn="ctr">
              <a:buClr>
                <a:schemeClr val="tx1"/>
              </a:buClr>
              <a:buFont typeface="+mj-lt"/>
              <a:buAutoNum type="arabicPeriod"/>
            </a:pPr>
            <a:endParaRPr lang="ru-RU" sz="2400" b="1" i="1" dirty="0" smtClean="0">
              <a:latin typeface="+mj-lt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01639"/>
            <a:ext cx="1664780" cy="12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565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052736"/>
            <a:ext cx="8435280" cy="54006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Стоит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отметить, что в соответствии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с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положениями Стратегии пространственного развития Российской Федерации на период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до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2025 года основными направлениями пространственного развития Российской Федерации являются, среди прочего, улучшения условий жизни жителей малых и средних городов и сельских населенных пунктов.</a:t>
            </a:r>
          </a:p>
          <a:p>
            <a:pPr marL="0" indent="0" algn="ctr"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Данную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позицию следует учитывать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в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дальнейшем территориальном муниципальном строительстве, в том числе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в </a:t>
            </a:r>
            <a:r>
              <a:rPr lang="ru-RU" sz="2800" b="1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части сохранения и развития </a:t>
            </a:r>
            <a:r>
              <a:rPr lang="ru-RU" sz="28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/>
            </a:r>
            <a:br>
              <a:rPr lang="ru-RU" sz="28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поселенческого </a:t>
            </a:r>
            <a:r>
              <a:rPr lang="ru-RU" sz="2800" b="1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уровня.</a:t>
            </a:r>
          </a:p>
          <a:p>
            <a:pPr marL="0" indent="0" algn="ctr">
              <a:buNone/>
            </a:pPr>
            <a:endParaRPr lang="ru-RU" sz="2800" b="1" i="1" dirty="0">
              <a:latin typeface="+mj-lt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0"/>
            <a:ext cx="1592772" cy="1158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728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0604" y="332656"/>
            <a:ext cx="9036496" cy="6597352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В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части территориальной организации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/>
            </a:r>
            <a:b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</a:b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местного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самоуправления важным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представляется</a:t>
            </a:r>
            <a:b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</a:b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и вопрос ее соотношения с </a:t>
            </a:r>
            <a:r>
              <a:rPr lang="ru-RU" sz="2200" b="1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административно-территориальным </a:t>
            </a:r>
            <a:r>
              <a:rPr lang="ru-RU" sz="22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устройством.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Правовой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процесс настоятельно требуют того, чтобы </a:t>
            </a:r>
            <a:r>
              <a:rPr lang="ru-RU" sz="2200" b="1" i="1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общие принципы административно-территориального устройства были урегулированы в федеральном законодательстве</a:t>
            </a:r>
            <a:r>
              <a:rPr lang="ru-RU" sz="22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.</a:t>
            </a:r>
          </a:p>
          <a:p>
            <a:pPr algn="ctr"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нормативное закрепление понятия «населенный пункт» и его виды (городской и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сельский)</a:t>
            </a:r>
          </a:p>
          <a:p>
            <a:pPr algn="ctr"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установление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и определение понятий «город», «поселок»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/>
            </a:r>
            <a:b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</a:b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и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«сельский населенный пункт» или «село» как видов населенных пунктов (городских и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сельских соответственно)</a:t>
            </a:r>
          </a:p>
          <a:p>
            <a:pPr algn="ctr"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закрепление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роли субъектов Российской Федерации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/>
            </a:r>
            <a:b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</a:b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в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определении конкретного административно-территориального устройства на своей территории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/>
            </a:r>
            <a:b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</a:b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на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основе общих принципов, установленных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/>
            </a:r>
            <a:b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</a:b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федеральным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законом.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200" b="1" dirty="0">
              <a:solidFill>
                <a:schemeClr val="tx1">
                  <a:lumMod val="7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"/>
            <a:ext cx="1304740" cy="949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15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548680"/>
            <a:ext cx="8496944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b="1" dirty="0" smtClean="0">
              <a:latin typeface="+mj-lt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Населенные пункты – не просто единицы управления территорией, это – географические объекты, ключевые элементы экономической географии, единицы системы расселения, территориальная, социальная, экономическая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и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демографическая основа местного самоуправления. Населенные пункты возникают и развиваются по объективным законам,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это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явления природы и социума, и они не должны создаваться, изменяться, упраздняться искусственно и произвольно.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2094" y="1"/>
            <a:ext cx="1645006" cy="1196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354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052736"/>
            <a:ext cx="9117100" cy="5805264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200" b="1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Отступление от научного, системного подхода </a:t>
            </a:r>
            <a:r>
              <a:rPr lang="ru-RU" sz="2200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/>
            </a:r>
            <a:br>
              <a:rPr lang="ru-RU" sz="2200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</a:br>
            <a:r>
              <a:rPr lang="ru-RU" sz="2200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в </a:t>
            </a:r>
            <a:r>
              <a:rPr lang="ru-RU" sz="2200" b="1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территориальной организации местного самоуправления может породить </a:t>
            </a:r>
            <a:r>
              <a:rPr lang="ru-RU" sz="2200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риски:</a:t>
            </a:r>
          </a:p>
          <a:p>
            <a:pPr marL="0" indent="0" algn="ctr">
              <a:spcBef>
                <a:spcPts val="0"/>
              </a:spcBef>
              <a:buClr>
                <a:schemeClr val="tx1"/>
              </a:buClr>
              <a:buNone/>
            </a:pPr>
            <a:endParaRPr lang="ru-RU" sz="2200" b="1" dirty="0" smtClean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  <a:p>
            <a:pPr algn="ctr"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существенного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ухудшения перспектив развития территорий упраздненных поселений, а, значит, малых городов и сельских территорий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вообще</a:t>
            </a:r>
            <a:endParaRPr lang="ru-RU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  <a:p>
            <a:pPr algn="ctr"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 </a:t>
            </a:r>
            <a:r>
              <a:rPr lang="ru-RU" sz="2200" b="1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сокращения числа депутатов представительных органов муниципальных образований, представляющих интересы населения ликвидируемых </a:t>
            </a:r>
            <a:r>
              <a:rPr lang="ru-RU" sz="2200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поселений</a:t>
            </a:r>
          </a:p>
          <a:p>
            <a:pPr algn="ctr"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возникновения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территориальной удаленности населения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/>
            </a:r>
            <a:b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</a:b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от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исполнительно-распорядительного органа объединенного муниципального образования, что может сократить возможности населения в получении соответствующих услуг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/>
            </a:r>
            <a:b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</a:b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и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в оказании влияния на местную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власть</a:t>
            </a:r>
            <a:endParaRPr lang="ru-RU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b="1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1072" y="1"/>
            <a:ext cx="1546028" cy="1124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58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211137"/>
            <a:ext cx="8712968" cy="5832648"/>
          </a:xfrm>
        </p:spPr>
        <p:txBody>
          <a:bodyPr>
            <a:normAutofit/>
          </a:bodyPr>
          <a:lstStyle/>
          <a:p>
            <a:pPr algn="ctr"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включения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в состав городского или муниципального округа значительного количества сельских населенных пунктов, что может негативно повлиять на эффективность инфраструктурной взаимосвязи между такими населенными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пунктами</a:t>
            </a:r>
          </a:p>
          <a:p>
            <a:pPr algn="ctr"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возникновения </a:t>
            </a:r>
            <a:r>
              <a:rPr lang="ru-RU" sz="2400" b="1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неопределенности в статусе отдельных категорий сельских жителей и работников, которые получают льготы и выплаты в связи </a:t>
            </a:r>
            <a:r>
              <a:rPr lang="ru-RU" sz="2400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/>
            </a:r>
            <a:br>
              <a:rPr lang="ru-RU" sz="2400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с </a:t>
            </a:r>
            <a:r>
              <a:rPr lang="ru-RU" sz="2400" b="1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проживанием или работой в сельской </a:t>
            </a:r>
            <a:r>
              <a:rPr lang="ru-RU" sz="2400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местности</a:t>
            </a:r>
          </a:p>
          <a:p>
            <a:pPr algn="ctr"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нарастающей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концентрации населения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в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административном центре городского (муниципального) округа или около него,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и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значительному сокращению проживающих граждан в отдаленных от данного центра населенных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пунктах 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0"/>
            <a:ext cx="1664780" cy="12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061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884040"/>
            <a:ext cx="8614792" cy="59766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Решение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вопроса о сохранении или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введении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одноуровневой, двухуровневой или смешанной системы организации местного самоуправления в конкретном субъекте Российской Федерации </a:t>
            </a:r>
            <a:r>
              <a:rPr lang="ru-RU" sz="2800" b="1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должно осуществляться именно органами государственной власти субъекта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путем принятия соответствующего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регионального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закона. 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Такая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возможность в настоящее время предусмотрена в Федеральном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законе №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131-ФЗ. </a:t>
            </a:r>
            <a:r>
              <a:rPr lang="ru-RU" sz="2800" b="1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Целесообразно такую возможность предусмотреть и в обсуждаемом законопроекте.</a:t>
            </a:r>
            <a:endParaRPr lang="ru-RU" sz="2800" b="1" dirty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2094" y="1"/>
            <a:ext cx="1645005" cy="1196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514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764704"/>
            <a:ext cx="8614792" cy="627849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В части 1 статьи 32 законопроекта определен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перечень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полномочий органов местного самоуправления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по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решению вопросов непосредственного обеспечения жизнедеятельности населения, а в части 2 этой же статьи – перечень полномочий, которые могут закрепляться законом субъекта Российской Федерации за органами местного самоуправления в целях обеспечения жизнедеятельности населения.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При </a:t>
            </a:r>
            <a:r>
              <a:rPr lang="ru-RU" sz="2800" b="1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этом в соответствии с частью 3 данной статьи определено, что полномочия, не отнесенные </a:t>
            </a:r>
            <a:endParaRPr lang="ru-RU" sz="2800" b="1" dirty="0" smtClean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к </a:t>
            </a:r>
            <a:r>
              <a:rPr lang="ru-RU" sz="2800" b="1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полномочиям органов местного самоуправления, являются «перераспределенными полномочиями» </a:t>
            </a:r>
            <a:r>
              <a:rPr lang="ru-RU" sz="2800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/>
            </a:r>
            <a:br>
              <a:rPr lang="ru-RU" sz="2800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и </a:t>
            </a:r>
            <a:r>
              <a:rPr lang="ru-RU" sz="2800" b="1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исполняются органами государственной власти субъекта Российской Федерации.</a:t>
            </a:r>
          </a:p>
          <a:p>
            <a:pPr marL="0" indent="0" algn="ctr"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Таким образом, в законопроекте принципы включения полномочий органов местного самоуправления в один из указанных перечней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не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определены и механизм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их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формирования непонятен.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3" y="23666"/>
            <a:ext cx="1448755" cy="1053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504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764704"/>
            <a:ext cx="8614792" cy="627849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В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соответствии с конституционным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установлением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органы местного самоуправления могут осуществлять две категории полномочий – </a:t>
            </a:r>
            <a:r>
              <a:rPr lang="ru-RU" sz="2800" b="1" i="1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полномочия по решению вопросов местного значения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и </a:t>
            </a:r>
            <a:r>
              <a:rPr lang="ru-RU" sz="2800" b="1" i="1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переданные им государственные полномочия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.</a:t>
            </a:r>
          </a:p>
          <a:p>
            <a:pPr marL="0" indent="0" algn="ctr"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Природа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компетенций по принадлежности к какому-либо уровню публичной власти, установленная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в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процессе разграничения этих компетенций между ними на федеральном уровне, при перераспределении полномочий на региональном уровне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не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должна изменяться.</a:t>
            </a:r>
          </a:p>
          <a:p>
            <a:pPr marL="0" indent="0" algn="ctr"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Кроме того, перераспределение полномочий между органами государственной власти субъекта федерации и органами местного самоуправления по конкретному предмету ведения возможно только в том случае, если такая возможность напрямую установлена 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в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соответствующем отраслевом федеральном законе как нормативном правовом акте более высокой юридической силы, чем региональный закон.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3" y="23666"/>
            <a:ext cx="1448755" cy="1053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014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051883"/>
            <a:ext cx="8614792" cy="62784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Проводимый Комитетом на постоянной основе анализ показывает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, что </a:t>
            </a:r>
            <a:r>
              <a:rPr lang="ru-RU" sz="2800" b="1" i="1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178 отраслевых федеральных законов содержат положения, определяющие 1766 полномочий и прав органов местного самоуправления.</a:t>
            </a:r>
          </a:p>
          <a:p>
            <a:pPr marL="0" indent="0" algn="ctr"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Если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принять предложенные законопроектом подходы к определению полномочий органов местного самоуправления, законодателю предстоит значительная </a:t>
            </a:r>
            <a:r>
              <a:rPr lang="ru-RU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работа </a:t>
            </a:r>
            <a:endParaRPr lang="ru-RU" sz="28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по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корректировки всего указанного массива федерального законодательства.</a:t>
            </a:r>
          </a:p>
          <a:p>
            <a:pPr marL="0" indent="0" algn="ctr">
              <a:buNone/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3" y="23666"/>
            <a:ext cx="1448755" cy="1053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902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953344"/>
            <a:ext cx="8712968" cy="5904656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Стратегия </a:t>
            </a:r>
            <a:r>
              <a:rPr lang="ru-RU" sz="28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пространственного развития Российской Федерации на период </a:t>
            </a:r>
            <a:r>
              <a:rPr lang="ru-RU" sz="28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 </a:t>
            </a:r>
            <a:r>
              <a:rPr lang="ru-RU" sz="28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2025 </a:t>
            </a:r>
            <a:r>
              <a:rPr lang="ru-RU" sz="28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года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(утверждена распоряжением </a:t>
            </a:r>
            <a:r>
              <a:rPr lang="ru-RU" sz="20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Правительства Российской Федерации </a:t>
            </a:r>
            <a:r>
              <a:rPr lang="ru-RU" sz="20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 </a:t>
            </a:r>
            <a:r>
              <a:rPr lang="ru-RU" sz="20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13 февраля 2019 г. № </a:t>
            </a:r>
            <a:r>
              <a:rPr lang="ru-RU" sz="20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207-р) </a:t>
            </a:r>
            <a:endParaRPr lang="ru-RU" sz="2000" b="1" i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ru-RU" sz="2000" b="1" i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28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Стратегия национальной безопасности Российской </a:t>
            </a:r>
            <a:r>
              <a:rPr lang="ru-RU" sz="28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Федерации</a:t>
            </a:r>
            <a:r>
              <a:rPr lang="ru-RU" sz="20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2000" b="1" i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20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(утверждена </a:t>
            </a:r>
            <a:r>
              <a:rPr lang="ru-RU" sz="20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Указом Президента Российской Федерации </a:t>
            </a:r>
            <a:endParaRPr lang="ru-RU" sz="2000" b="1" i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20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 </a:t>
            </a:r>
            <a:r>
              <a:rPr lang="ru-RU" sz="20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 июля 2021 г. № </a:t>
            </a:r>
            <a:r>
              <a:rPr lang="ru-RU" sz="20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400)</a:t>
            </a:r>
          </a:p>
          <a:p>
            <a:pPr marL="0" indent="0" algn="ctr">
              <a:buNone/>
            </a:pPr>
            <a:endParaRPr lang="ru-RU" sz="2000" b="1" i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28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Основы </a:t>
            </a:r>
            <a:r>
              <a:rPr lang="ru-RU" sz="28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государственной политики в сфере стратегического планирования </a:t>
            </a:r>
            <a:r>
              <a:rPr lang="ru-RU" sz="28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8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</a:t>
            </a:r>
            <a:r>
              <a:rPr lang="ru-RU" sz="28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Российской </a:t>
            </a:r>
            <a:r>
              <a:rPr lang="ru-RU" sz="28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Федерации</a:t>
            </a:r>
            <a:r>
              <a:rPr lang="ru-RU" sz="20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2000" b="1" i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20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(утверждены </a:t>
            </a:r>
            <a:r>
              <a:rPr lang="ru-RU" sz="20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Указом Президента 8 ноября 2021 г. № </a:t>
            </a:r>
            <a:r>
              <a:rPr lang="ru-RU" sz="20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633)</a:t>
            </a:r>
            <a:r>
              <a:rPr lang="ru-RU" sz="20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0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2000" b="1" i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ru-RU" sz="3200" b="1" i="1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8585"/>
            <a:ext cx="1383946" cy="1006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075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6707" y="484853"/>
            <a:ext cx="8614792" cy="627849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П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редставляется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целесообразным рассмотреть 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вопрос о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более точном наименовании и изложении 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в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законопроекте именно предметов ведения 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(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вопросов местного значения) органов местного самоуправления, как это было сделано в отношении органов государственной власти субъекта федерации 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в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рамках Федерального закона № 414-ФЗ.</a:t>
            </a:r>
          </a:p>
          <a:p>
            <a:pPr marL="0" indent="0" algn="ctr"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Установление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в законопроекте подходов 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к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определению полномочий муниципальных образований потребует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существенного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изменения </a:t>
            </a:r>
            <a:r>
              <a:rPr lang="ru-RU" sz="2800" b="1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порядка разграничения и перераспределения доходов между уровнями бюджетной системы Российской Федерации, механизма формирования межбюджетных отношений, принципов формирования доходной базы бюджетов субъектов Российской Федерации </a:t>
            </a:r>
            <a:endParaRPr lang="ru-RU" sz="2800" b="1" dirty="0" smtClean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и </a:t>
            </a:r>
            <a:r>
              <a:rPr lang="ru-RU" sz="2800" b="1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муниципальных образований, установленных </a:t>
            </a:r>
            <a:endParaRPr lang="ru-RU" sz="2800" b="1" dirty="0" smtClean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в </a:t>
            </a:r>
            <a:r>
              <a:rPr lang="ru-RU" sz="2800" b="1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Налоговом и Бюджетном кодексах,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 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с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риском существенного сокращения доходной базы муниципалитетов.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3666"/>
            <a:ext cx="1232730" cy="896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102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692696"/>
            <a:ext cx="8435280" cy="59766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b="1" dirty="0" smtClean="0">
              <a:latin typeface="+mj-lt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4000" b="1" dirty="0" smtClean="0">
              <a:latin typeface="+mj-lt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Спасибо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за внимание!</a:t>
            </a:r>
          </a:p>
          <a:p>
            <a:pPr marL="0" indent="0" algn="ctr">
              <a:buNone/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238" y="108450"/>
            <a:ext cx="2128689" cy="154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7505" y="4269894"/>
            <a:ext cx="49685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Сайт Комитета Государственной Думы по </a:t>
            </a:r>
            <a:r>
              <a:rPr lang="ru-RU" sz="2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региональной политике</a:t>
            </a:r>
            <a:r>
              <a:rPr lang="en-US" sz="2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местному самоуправлению   </a:t>
            </a:r>
            <a:endParaRPr lang="ru-RU" sz="2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http://www.komitet4.km.duma.gov.ru/ 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701" y="4149080"/>
            <a:ext cx="4017963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881689"/>
            <a:ext cx="1298575" cy="196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566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953344"/>
            <a:ext cx="8352928" cy="5904656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Проект </a:t>
            </a:r>
            <a:r>
              <a:rPr lang="ru-RU" sz="28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Основ государственной политики Российской Федерации в области развития местного самоуправления на период </a:t>
            </a:r>
            <a:r>
              <a:rPr lang="ru-RU" sz="28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8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 </a:t>
            </a:r>
            <a:r>
              <a:rPr lang="ru-RU" sz="28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2030 </a:t>
            </a:r>
            <a:r>
              <a:rPr lang="ru-RU" sz="28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года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0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000" b="1" i="1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</a:t>
            </a:r>
            <a:r>
              <a:rPr lang="ru-RU" sz="2000" b="1" i="1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одель </a:t>
            </a:r>
            <a:r>
              <a:rPr lang="ru-RU" sz="2000" b="1" i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местного самоуправления Российской Федерации, </a:t>
            </a:r>
            <a:r>
              <a:rPr lang="ru-RU" sz="2000" b="1" i="1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включает в себя: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территориальные</a:t>
            </a:r>
            <a:r>
              <a:rPr lang="ru-RU" sz="20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организационные, </a:t>
            </a:r>
            <a:r>
              <a:rPr lang="ru-RU" sz="20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компетенционные</a:t>
            </a:r>
            <a:r>
              <a:rPr lang="ru-RU" sz="20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финансово-экономические основы местного самоуправления, вопросы взаимодействия с государством </a:t>
            </a:r>
            <a:r>
              <a:rPr lang="ru-RU" sz="20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0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0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 </a:t>
            </a:r>
            <a:r>
              <a:rPr lang="ru-RU" sz="20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межмуниципального сотрудничества, ответственности органов и должностных лиц местного самоуправления, развития институтов солидарного гражданского общества как институтов местного самоуправления </a:t>
            </a:r>
            <a:r>
              <a:rPr lang="ru-RU" sz="20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0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0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 </a:t>
            </a:r>
            <a:r>
              <a:rPr lang="ru-RU" sz="20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взаимодействия муниципалитетов с ними.</a:t>
            </a:r>
            <a:endParaRPr lang="ru-RU" sz="2000" b="1" i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ru-RU" sz="3200" b="1" i="1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8585"/>
            <a:ext cx="1383946" cy="1006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215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8543" y="3573016"/>
            <a:ext cx="8229600" cy="3125298"/>
          </a:xfrm>
        </p:spPr>
        <p:txBody>
          <a:bodyPr>
            <a:normAutofit/>
          </a:bodyPr>
          <a:lstStyle/>
          <a:p>
            <a:pPr algn="ctr"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/>
              </a:rPr>
              <a:t>Точное определение принципов организации и функционирования единой системы публичной власти, включая интеграцию местного самоуправления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/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/>
              </a:rPr>
              <a:t>в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/>
              </a:rPr>
              <a:t>реализацию национальных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/>
              </a:rPr>
              <a:t>проектов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Calibri"/>
            </a:endParaRPr>
          </a:p>
          <a:p>
            <a:pPr algn="ctr"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/>
              </a:rPr>
              <a:t>Закрепление принципа стратегического проектирования развития местного самоуправления и совершенствование вопросов стратегического планирования на всех уровнях публичной власти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645" y="1"/>
            <a:ext cx="1492945" cy="1086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-78992" y="404664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F3A447"/>
              </a:buClr>
              <a:buSzPct val="85000"/>
            </a:pPr>
            <a:r>
              <a:rPr lang="ru-RU" sz="2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</a:rPr>
              <a:t>ОСНОВЫ ГОСУДАРСТВЕННОЙ ПОЛИТИКИ </a:t>
            </a:r>
          </a:p>
          <a:p>
            <a:pPr lvl="0" algn="ctr">
              <a:buClr>
                <a:srgbClr val="F3A447"/>
              </a:buClr>
              <a:buSzPct val="85000"/>
            </a:pPr>
            <a:r>
              <a:rPr lang="ru-RU" sz="2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</a:rPr>
              <a:t>В ОБЛАСТИ РАЗВИТИЯ МЕСТНОГО САМОУПРАВЛЕНИЯ </a:t>
            </a:r>
            <a:r>
              <a:rPr lang="ru-RU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</a:rPr>
              <a:t>должны являться стратегическим и основополагающим документом для муниципального строительства </a:t>
            </a:r>
            <a:r>
              <a:rPr lang="ru-RU" sz="2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</a:rPr>
              <a:t/>
            </a:r>
            <a:br>
              <a:rPr lang="ru-RU" sz="2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</a:rPr>
            </a:br>
            <a:r>
              <a:rPr lang="ru-RU" sz="2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</a:rPr>
              <a:t>в Российской </a:t>
            </a:r>
            <a:r>
              <a:rPr lang="ru-RU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</a:rPr>
              <a:t>Федерации на среднесрочный </a:t>
            </a:r>
            <a:r>
              <a:rPr lang="ru-RU" sz="2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</a:rPr>
              <a:t/>
            </a:r>
            <a:br>
              <a:rPr lang="ru-RU" sz="2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</a:rPr>
            </a:br>
            <a:r>
              <a:rPr lang="ru-RU" sz="2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</a:rPr>
              <a:t>и долгосрочный периоды.</a:t>
            </a:r>
          </a:p>
          <a:p>
            <a:pPr lvl="0" algn="ctr">
              <a:buClr>
                <a:srgbClr val="F3A447"/>
              </a:buClr>
              <a:buSzPct val="85000"/>
            </a:pPr>
            <a:r>
              <a:rPr lang="ru-RU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/>
                <a:cs typeface="Aharoni" pitchFamily="2" charset="-79"/>
              </a:rPr>
              <a:t>Ее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haroni" pitchFamily="2" charset="-79"/>
              </a:rPr>
              <a:t>наиболее важные возможные направления</a:t>
            </a:r>
            <a:endParaRPr lang="ru-RU" sz="24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/>
              <a:cs typeface="Aharoni" pitchFamily="2" charset="-79"/>
            </a:endParaRPr>
          </a:p>
          <a:p>
            <a:pPr lvl="0" algn="ctr">
              <a:buClr>
                <a:srgbClr val="F3A447"/>
              </a:buClr>
              <a:buSzPct val="85000"/>
            </a:pPr>
            <a:endParaRPr lang="ru-RU" sz="2400" b="1" i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668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764704"/>
            <a:ext cx="8496944" cy="5976664"/>
          </a:xfrm>
        </p:spPr>
        <p:txBody>
          <a:bodyPr>
            <a:normAutofit fontScale="92500"/>
          </a:bodyPr>
          <a:lstStyle/>
          <a:p>
            <a:pPr algn="ctr">
              <a:spcBef>
                <a:spcPts val="1200"/>
              </a:spcBef>
              <a:buClr>
                <a:schemeClr val="tx1"/>
              </a:buClr>
              <a:buFont typeface="Wingdings" pitchFamily="2" charset="2"/>
              <a:buChar char="ü"/>
            </a:pP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12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пределение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направлений территориального развития местного самоуправления, непосредственно связанных с пространственным развитием регионов и страны в целом, предусматривающих, среди прочего:</a:t>
            </a:r>
          </a:p>
          <a:p>
            <a:pPr marL="0" indent="0" algn="ctr">
              <a:spcBef>
                <a:spcPts val="1200"/>
              </a:spcBef>
              <a:buClr>
                <a:schemeClr val="tx1"/>
              </a:buClr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 новое по качеству развитие больших городов и городских агломераций как драйверов экономического роста; </a:t>
            </a:r>
          </a:p>
          <a:p>
            <a:pPr marL="0" indent="0" algn="ctr">
              <a:spcBef>
                <a:spcPts val="1200"/>
              </a:spcBef>
              <a:buClr>
                <a:schemeClr val="tx1"/>
              </a:buClr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 сохранение и совершенствование поселенческого каркаса страны с особым вниманием сохранению и развитию малых городов, поселков, сельских населенных пунктов и сельских территорий</a:t>
            </a:r>
          </a:p>
          <a:p>
            <a:pPr algn="ctr">
              <a:spcBef>
                <a:spcPts val="12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бюджетно-налоговой системы, в том числе через замену чисто фискальных бюджетно-налоговых механизмов стимулирующими, дальнейшее четкое разграничение полномочий между уровнями публичной власти с учетом принципа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субсидиарности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соотношение расходных обязательств муниципалитетов их доходным источникам и формирование бюджетов (фондов) развития в размере 10 – 20% от общего объема собственных доходов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муниципалитетов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1200"/>
              </a:spcBef>
              <a:buClr>
                <a:schemeClr val="tx1"/>
              </a:buClr>
              <a:buNone/>
            </a:pPr>
            <a:endParaRPr lang="ru-RU" sz="29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1072" y="1"/>
            <a:ext cx="1546028" cy="1124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486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548680"/>
            <a:ext cx="8856984" cy="586901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sz="2800" b="1" i="1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ru-RU" sz="2800" b="1" i="1" dirty="0" smtClean="0">
              <a:latin typeface="Comic Sans MS" panose="030F0702030302020204" pitchFamily="66" charset="0"/>
            </a:endParaRPr>
          </a:p>
          <a:p>
            <a:pPr lvl="0" algn="ctr"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альнейшее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организационных моделей местной власти, развитие публичной конкуренции, в том числе через расширение представительного звена, совершенствование и развитие выборных механизмов при формировании органов местного самоуправления, развитие организованных местных сообществ и солидарного общества на местном уровне, включая развитие системы организации и функционирования территориального общественного самоуправления, муниципальных общественных палат, других организованных сообществ и форм участия граждан в осуществлении местного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общественного самоуправления и взаимодействия с местной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властью</a:t>
            </a:r>
          </a:p>
          <a:p>
            <a:pPr lvl="0" algn="ctr"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формирование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особых форм муниципальной экономики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муниципального хозяйствования, прежде всего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малорыночных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и нерыночных секторах, характерных для малых и некоторых средних городов, а также большинства сельских территорий и геостратегических районов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buClr>
                <a:schemeClr val="tx1"/>
              </a:buClr>
              <a:buFont typeface="Wingdings" pitchFamily="2" charset="2"/>
              <a:buChar char="ü"/>
            </a:pP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Clr>
                <a:schemeClr val="tx1"/>
              </a:buClr>
              <a:buFont typeface="Wingdings" pitchFamily="2" charset="2"/>
              <a:buChar char="ü"/>
            </a:pP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1132"/>
            <a:ext cx="1664780" cy="12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240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836712"/>
            <a:ext cx="8435280" cy="583264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ru-RU" sz="2000" b="1" dirty="0" smtClean="0">
              <a:latin typeface="+mj-lt"/>
              <a:cs typeface="Arial" panose="020B0604020202020204" pitchFamily="34" charset="0"/>
            </a:endParaRPr>
          </a:p>
          <a:p>
            <a:pPr algn="ctr"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р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азвитие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межмуниципального сотрудничества (прежде всего хозяйственной кооперации) и его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механизмов;</a:t>
            </a:r>
          </a:p>
          <a:p>
            <a:pPr algn="ctr"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с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овершенствование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муниципальной службы, подготовки, отбора и расстановки муниципальных и региональных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кадров</a:t>
            </a:r>
          </a:p>
          <a:p>
            <a:pPr algn="ctr"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о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пределение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новых критериев оценки эффективности деятельности органов местного самоуправления и глав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муниципалитетов</a:t>
            </a:r>
          </a:p>
          <a:p>
            <a:pPr algn="ctr"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у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становление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принципа соразмерности ответственности органов местного самоуправления и органов государственной власти за неисполнение или ненадлежащее исполнение публичных функций, а также единых ограничений, обязанностей и запретов для лиц, замещающих как государственные,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так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и муниципальные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должности</a:t>
            </a:r>
          </a:p>
          <a:p>
            <a:pPr algn="ctr"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ш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ирокая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(но при этом «мудрая»)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цифровизация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 муниципального управления с использованием таких механизмов как, например, «умный город»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и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«умный регион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»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0"/>
            <a:ext cx="1664780" cy="12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934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764704"/>
            <a:ext cx="8373616" cy="6093296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endParaRPr lang="ru-RU" sz="6800" b="1" i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6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</a:t>
            </a:r>
            <a:r>
              <a:rPr lang="ru-RU" sz="6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роект </a:t>
            </a:r>
            <a:r>
              <a:rPr lang="ru-RU" sz="6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федерального закона № 40361-8</a:t>
            </a:r>
            <a:endParaRPr lang="ru-RU" sz="6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6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«ОБ ОБЩИХ ПРИНЦИПАХ ОРГАНИЗАЦИИ МЕСТНОГО САМОУПРАВЛЕНИЯ В ЕДИНОЙ СИСТЕМЕ </a:t>
            </a:r>
          </a:p>
          <a:p>
            <a:pPr marL="0" indent="0" algn="ctr">
              <a:buNone/>
            </a:pPr>
            <a:r>
              <a:rPr lang="ru-RU" sz="6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ПУБЛИЧНОЙ ВЛАСТИ»</a:t>
            </a:r>
          </a:p>
          <a:p>
            <a:pPr marL="0" indent="0" algn="ctr">
              <a:buNone/>
            </a:pPr>
            <a:endParaRPr lang="ru-RU" sz="6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6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Законопроект подготовлен в развитие обновленных положений Конституции Российской Федерации </a:t>
            </a:r>
            <a:r>
              <a:rPr lang="ru-RU" sz="6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6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6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 </a:t>
            </a:r>
            <a:r>
              <a:rPr lang="ru-RU" sz="6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единой системе публичной власти и призван усовершенствовать организацию местного самоуправления в нашей стране.</a:t>
            </a:r>
          </a:p>
          <a:p>
            <a:pPr marL="0" indent="0" algn="ctr">
              <a:buNone/>
            </a:pPr>
            <a:r>
              <a:rPr lang="ru-RU" sz="6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Вместе с тем, </a:t>
            </a:r>
            <a:r>
              <a:rPr lang="ru-RU" sz="6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законопроект</a:t>
            </a:r>
            <a:r>
              <a:rPr lang="ru-RU" sz="6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определяющий общие принципы организации местного самоуправления </a:t>
            </a:r>
            <a:r>
              <a:rPr lang="ru-RU" sz="6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6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6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</a:t>
            </a:r>
            <a:r>
              <a:rPr lang="ru-RU" sz="6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единой системе публичной власти, </a:t>
            </a:r>
            <a:r>
              <a:rPr lang="ru-RU" sz="6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должен </a:t>
            </a:r>
            <a:r>
              <a:rPr lang="ru-RU" sz="6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был разрабатываться и вноситься после принятия Основ государственной политики в сфере местного самоуправления, либо одновременно (пакетно) с ними</a:t>
            </a:r>
          </a:p>
          <a:p>
            <a:pPr marL="0" indent="0" algn="ctr">
              <a:buNone/>
            </a:pPr>
            <a:endParaRPr lang="ru-RU" sz="6800" b="1" dirty="0" smtClean="0">
              <a:latin typeface="+mj-lt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2800" b="1" i="1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332657"/>
            <a:ext cx="1042500" cy="75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520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196752"/>
            <a:ext cx="8686800" cy="5544616"/>
          </a:xfrm>
        </p:spPr>
        <p:txBody>
          <a:bodyPr>
            <a:normAutofit fontScale="85000" lnSpcReduction="20000"/>
          </a:bodyPr>
          <a:lstStyle/>
          <a:p>
            <a:pPr algn="ctr"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отсутствие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в общих положениях, в отличии от Федерального закона № 131-ФЗ, глоссария – компактно собранного понятийного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аппарата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  <a:p>
            <a:pPr algn="ctr"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нет легального определения таких базовых понятий (некоторые из них являются конституционными терминами), как «муниципальная должность» (есть только перечень лиц, которые эту должность могут занимать, причем открытый перечень),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«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органы местного самоуправления»,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«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вопросы местного значения»,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«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вопросы непосредственного обеспечения жизнедеятельности населения»,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«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вопросы обеспечения жизнедеятельности населения», «выборное должностное лицо», «муниципальный правовой акт»,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«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административный центр», «населенный пункт», «город», «поселок», «сельский населенный пункт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»</a:t>
            </a:r>
          </a:p>
          <a:p>
            <a:pPr marL="0" indent="0" algn="ctr">
              <a:buClr>
                <a:schemeClr val="tx1"/>
              </a:buClr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и т.д. 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487" y="0"/>
            <a:ext cx="1852613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51991" y="212228"/>
            <a:ext cx="42001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Замечания: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687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1700</TotalTime>
  <Words>726</Words>
  <Application>Microsoft Office PowerPoint</Application>
  <PresentationFormat>Экран (4:3)</PresentationFormat>
  <Paragraphs>103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Бумажная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КУДАШОВА Татьяна Юрьевна</dc:creator>
  <cp:lastModifiedBy>Татьяна</cp:lastModifiedBy>
  <cp:revision>102</cp:revision>
  <cp:lastPrinted>2021-10-22T07:13:39Z</cp:lastPrinted>
  <dcterms:created xsi:type="dcterms:W3CDTF">2019-10-23T09:04:54Z</dcterms:created>
  <dcterms:modified xsi:type="dcterms:W3CDTF">2022-01-22T15:01:47Z</dcterms:modified>
</cp:coreProperties>
</file>