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39"/>
  </p:notesMasterIdLst>
  <p:sldIdLst>
    <p:sldId id="256" r:id="rId2"/>
    <p:sldId id="258" r:id="rId3"/>
    <p:sldId id="257" r:id="rId4"/>
    <p:sldId id="265" r:id="rId5"/>
    <p:sldId id="266" r:id="rId6"/>
    <p:sldId id="260" r:id="rId7"/>
    <p:sldId id="268" r:id="rId8"/>
    <p:sldId id="271" r:id="rId9"/>
    <p:sldId id="272" r:id="rId10"/>
    <p:sldId id="286" r:id="rId11"/>
    <p:sldId id="277" r:id="rId12"/>
    <p:sldId id="278" r:id="rId13"/>
    <p:sldId id="279" r:id="rId14"/>
    <p:sldId id="281" r:id="rId15"/>
    <p:sldId id="280" r:id="rId16"/>
    <p:sldId id="283" r:id="rId17"/>
    <p:sldId id="270" r:id="rId18"/>
    <p:sldId id="274" r:id="rId19"/>
    <p:sldId id="275" r:id="rId20"/>
    <p:sldId id="276" r:id="rId21"/>
    <p:sldId id="282" r:id="rId22"/>
    <p:sldId id="269" r:id="rId23"/>
    <p:sldId id="273" r:id="rId24"/>
    <p:sldId id="285" r:id="rId25"/>
    <p:sldId id="293" r:id="rId26"/>
    <p:sldId id="294" r:id="rId27"/>
    <p:sldId id="288" r:id="rId28"/>
    <p:sldId id="287" r:id="rId29"/>
    <p:sldId id="292" r:id="rId30"/>
    <p:sldId id="290" r:id="rId31"/>
    <p:sldId id="284" r:id="rId32"/>
    <p:sldId id="295" r:id="rId33"/>
    <p:sldId id="296" r:id="rId34"/>
    <p:sldId id="261" r:id="rId35"/>
    <p:sldId id="262" r:id="rId36"/>
    <p:sldId id="259" r:id="rId37"/>
    <p:sldId id="264" r:id="rId3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933">
          <p15:clr>
            <a:srgbClr val="A4A3A4"/>
          </p15:clr>
        </p15:guide>
        <p15:guide id="2" pos="3897">
          <p15:clr>
            <a:srgbClr val="A4A3A4"/>
          </p15:clr>
        </p15:guide>
        <p15:guide id="3" pos="40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CB9DA82-7860-4407-8172-68A1091D66AB}">
  <a:tblStyle styleId="{ECB9DA82-7860-4407-8172-68A1091D66A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rgbClr val="FCEC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CECE7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600" y="78"/>
      </p:cViewPr>
      <p:guideLst>
        <p:guide orient="horz" pos="1933"/>
        <p:guide pos="3897"/>
        <p:guide pos="40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8148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6357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9092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9" name="Google Shape;22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>
  <p:cSld name="Пустой слайд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5331000" y="279000"/>
            <a:ext cx="6570000" cy="99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body" idx="1"/>
          </p:nvPr>
        </p:nvSpPr>
        <p:spPr>
          <a:xfrm>
            <a:off x="5330825" y="1538288"/>
            <a:ext cx="6570663" cy="43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>
            <a:spLocks noGrp="1"/>
          </p:cNvSpPr>
          <p:nvPr>
            <p:ph type="pic" idx="2"/>
          </p:nvPr>
        </p:nvSpPr>
        <p:spPr>
          <a:xfrm>
            <a:off x="246063" y="234000"/>
            <a:ext cx="2249487" cy="2609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>
            <a:spLocks noGrp="1"/>
          </p:cNvSpPr>
          <p:nvPr>
            <p:ph type="pic" idx="3"/>
          </p:nvPr>
        </p:nvSpPr>
        <p:spPr>
          <a:xfrm>
            <a:off x="252780" y="3113662"/>
            <a:ext cx="2249487" cy="328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>
            <a:spLocks noGrp="1"/>
          </p:cNvSpPr>
          <p:nvPr>
            <p:ph type="pic" idx="4"/>
          </p:nvPr>
        </p:nvSpPr>
        <p:spPr>
          <a:xfrm>
            <a:off x="2791802" y="549000"/>
            <a:ext cx="2249487" cy="328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>
            <a:spLocks noGrp="1"/>
          </p:cNvSpPr>
          <p:nvPr>
            <p:ph type="pic" idx="5"/>
          </p:nvPr>
        </p:nvSpPr>
        <p:spPr>
          <a:xfrm>
            <a:off x="2791802" y="4095550"/>
            <a:ext cx="2249487" cy="2609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Пользовательский макет">
  <p:cSld name="3_Пользовательский макет">
    <p:bg>
      <p:bgPr>
        <a:solidFill>
          <a:schemeClr val="accent2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4"/>
          <p:cNvSpPr txBox="1">
            <a:spLocks noGrp="1"/>
          </p:cNvSpPr>
          <p:nvPr>
            <p:ph type="title"/>
          </p:nvPr>
        </p:nvSpPr>
        <p:spPr>
          <a:xfrm>
            <a:off x="380999" y="365125"/>
            <a:ext cx="1147500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body" idx="1"/>
          </p:nvPr>
        </p:nvSpPr>
        <p:spPr>
          <a:xfrm>
            <a:off x="380999" y="1836737"/>
            <a:ext cx="11530013" cy="1022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TITLE_ONL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11" name="Google Shape;11;p1">
            <a:hlinkClick r:id="rId14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1194000" y="367393"/>
            <a:ext cx="757762" cy="75776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4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hyperlink" Target="https://www.oatos.ru/%D1%82%D0%BE%D1%81-%D0%B8%D0%BD%D0%B8%D1%86%D0%B8%D0%B0%D1%82%D0%B8%D0%B2%D0%B0/tos-iniciativy/proekt-strategii-razvitiya-tos-v-rossii-do-2030-goda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80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85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9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10000" t="-9000" b="-9000"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/>
          <p:nvPr/>
        </p:nvSpPr>
        <p:spPr>
          <a:xfrm rot="10800000">
            <a:off x="0" y="-61352"/>
            <a:ext cx="7512001" cy="6976184"/>
          </a:xfrm>
          <a:custGeom>
            <a:avLst/>
            <a:gdLst/>
            <a:ahLst/>
            <a:cxnLst/>
            <a:rect l="l" t="t" r="r" b="b"/>
            <a:pathLst>
              <a:path w="7512001" h="6976184" extrusionOk="0">
                <a:moveTo>
                  <a:pt x="7512001" y="6976184"/>
                </a:moveTo>
                <a:lnTo>
                  <a:pt x="7471158" y="6914835"/>
                </a:lnTo>
                <a:lnTo>
                  <a:pt x="0" y="6914835"/>
                </a:lnTo>
                <a:lnTo>
                  <a:pt x="2882430" y="0"/>
                </a:lnTo>
                <a:lnTo>
                  <a:pt x="2920480" y="56832"/>
                </a:lnTo>
                <a:lnTo>
                  <a:pt x="7512001" y="56832"/>
                </a:lnTo>
                <a:close/>
              </a:path>
            </a:pathLst>
          </a:custGeom>
          <a:solidFill>
            <a:srgbClr val="0070C0">
              <a:alpha val="8588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5"/>
          <p:cNvSpPr/>
          <p:nvPr/>
        </p:nvSpPr>
        <p:spPr>
          <a:xfrm rot="1363364">
            <a:off x="5415611" y="2827379"/>
            <a:ext cx="569591" cy="4422544"/>
          </a:xfrm>
          <a:custGeom>
            <a:avLst/>
            <a:gdLst/>
            <a:ahLst/>
            <a:cxnLst/>
            <a:rect l="l" t="t" r="r" b="b"/>
            <a:pathLst>
              <a:path w="569591" h="5400000" extrusionOk="0">
                <a:moveTo>
                  <a:pt x="32" y="222006"/>
                </a:moveTo>
                <a:lnTo>
                  <a:pt x="540000" y="0"/>
                </a:lnTo>
                <a:lnTo>
                  <a:pt x="569591" y="5094866"/>
                </a:lnTo>
                <a:lnTo>
                  <a:pt x="0" y="5400000"/>
                </a:lnTo>
                <a:cubicBezTo>
                  <a:pt x="11" y="3674002"/>
                  <a:pt x="21" y="1948004"/>
                  <a:pt x="32" y="222006"/>
                </a:cubicBezTo>
                <a:close/>
              </a:path>
            </a:pathLst>
          </a:custGeom>
          <a:solidFill>
            <a:schemeClr val="accent1">
              <a:lumMod val="50000"/>
              <a:alpha val="86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5"/>
          <p:cNvSpPr/>
          <p:nvPr/>
        </p:nvSpPr>
        <p:spPr>
          <a:xfrm rot="1363364">
            <a:off x="7198910" y="-421810"/>
            <a:ext cx="540000" cy="5176884"/>
          </a:xfrm>
          <a:custGeom>
            <a:avLst/>
            <a:gdLst/>
            <a:ahLst/>
            <a:cxnLst/>
            <a:rect l="l" t="t" r="r" b="b"/>
            <a:pathLst>
              <a:path w="540000" h="5400000" extrusionOk="0">
                <a:moveTo>
                  <a:pt x="15764" y="219317"/>
                </a:moveTo>
                <a:lnTo>
                  <a:pt x="540000" y="0"/>
                </a:lnTo>
                <a:lnTo>
                  <a:pt x="465692" y="5204060"/>
                </a:lnTo>
                <a:lnTo>
                  <a:pt x="0" y="5400000"/>
                </a:lnTo>
                <a:cubicBezTo>
                  <a:pt x="5255" y="3673106"/>
                  <a:pt x="10509" y="1946211"/>
                  <a:pt x="15764" y="219317"/>
                </a:cubicBezTo>
                <a:close/>
              </a:path>
            </a:pathLst>
          </a:custGeom>
          <a:solidFill>
            <a:srgbClr val="0070C0"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5"/>
          <p:cNvSpPr/>
          <p:nvPr/>
        </p:nvSpPr>
        <p:spPr>
          <a:xfrm>
            <a:off x="10458063" y="2895321"/>
            <a:ext cx="1733937" cy="3962679"/>
          </a:xfrm>
          <a:prstGeom prst="triangle">
            <a:avLst>
              <a:gd name="adj" fmla="val 100000"/>
            </a:avLst>
          </a:prstGeom>
          <a:solidFill>
            <a:srgbClr val="0070C0"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5"/>
          <p:cNvSpPr/>
          <p:nvPr/>
        </p:nvSpPr>
        <p:spPr>
          <a:xfrm>
            <a:off x="266781" y="3134826"/>
            <a:ext cx="2025000" cy="747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5"/>
          <p:cNvSpPr txBox="1"/>
          <p:nvPr/>
        </p:nvSpPr>
        <p:spPr>
          <a:xfrm>
            <a:off x="136377" y="1876607"/>
            <a:ext cx="5995200" cy="1102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chemeClr val="bg1"/>
                </a:solidFill>
              </a:rPr>
              <a:t>ПРОЕКТ </a:t>
            </a:r>
            <a:br>
              <a:rPr lang="ru-RU" sz="3600" b="1" dirty="0">
                <a:solidFill>
                  <a:schemeClr val="bg1"/>
                </a:solidFill>
              </a:rPr>
            </a:br>
            <a:r>
              <a:rPr lang="ru-RU" sz="3600" b="1" dirty="0">
                <a:solidFill>
                  <a:schemeClr val="bg1"/>
                </a:solidFill>
              </a:rPr>
              <a:t>«ЧИСТЫЙ ДВОР»</a:t>
            </a:r>
            <a:endParaRPr lang="ru-RU" sz="1000" dirty="0">
              <a:solidFill>
                <a:schemeClr val="bg1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Google Shape;99;p15"/>
          <p:cNvSpPr txBox="1"/>
          <p:nvPr/>
        </p:nvSpPr>
        <p:spPr>
          <a:xfrm>
            <a:off x="211885" y="4140258"/>
            <a:ext cx="5313387" cy="954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lt1"/>
                </a:solidFill>
                <a:latin typeface="Georgia" panose="02040502050405020303" pitchFamily="18" charset="0"/>
                <a:ea typeface="Calibri"/>
                <a:cs typeface="Times New Roman" panose="02020603050405020304" pitchFamily="18" charset="0"/>
                <a:sym typeface="Calibri"/>
              </a:rPr>
              <a:t>Руководитель проекта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lt1"/>
                </a:solidFill>
                <a:latin typeface="Georgia" panose="02040502050405020303" pitchFamily="18" charset="0"/>
                <a:ea typeface="Calibri"/>
                <a:cs typeface="Times New Roman" panose="02020603050405020304" pitchFamily="18" charset="0"/>
                <a:sym typeface="Calibri"/>
              </a:rPr>
              <a:t>Соболевская </a:t>
            </a:r>
            <a:r>
              <a:rPr lang="ru-RU" sz="2000" b="1" dirty="0">
                <a:solidFill>
                  <a:schemeClr val="lt1"/>
                </a:solidFill>
                <a:latin typeface="Georgia" panose="02040502050405020303" pitchFamily="18" charset="0"/>
                <a:ea typeface="Calibri"/>
                <a:cs typeface="Times New Roman" panose="02020603050405020304" pitchFamily="18" charset="0"/>
                <a:sym typeface="Calibri"/>
              </a:rPr>
              <a:t>Марина Геннадьевна,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Calibri"/>
              </a:rPr>
              <a:t>и</a:t>
            </a:r>
            <a:r>
              <a:rPr lang="ru-RU" sz="2000" b="1" dirty="0" smtClean="0">
                <a:solidFill>
                  <a:schemeClr val="lt1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Calibri"/>
              </a:rPr>
              <a:t>сполнительный </a:t>
            </a:r>
            <a:r>
              <a:rPr lang="ru-RU" sz="2000" b="1" dirty="0">
                <a:solidFill>
                  <a:schemeClr val="lt1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Calibri"/>
              </a:rPr>
              <a:t>директор Ассоциации ТОС Брянской области</a:t>
            </a:r>
            <a:endParaRPr sz="2000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Google Shape;102;p15"/>
          <p:cNvSpPr/>
          <p:nvPr/>
        </p:nvSpPr>
        <p:spPr>
          <a:xfrm>
            <a:off x="1497411" y="80757"/>
            <a:ext cx="482874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ОБЩЕНАЦИОНАЛЬНАЯ АССОЦИАЦИЯ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spc="600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ТЕРРИТОРИАЛЬНОГО</a:t>
            </a:r>
            <a:r>
              <a:rPr lang="ru-RU" sz="1800" b="1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ОБЩЕСТВЕННОГО САМОУПРАВЛЕНИЯ 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ABB2232-8EC2-4ECB-8B1E-71386A9D87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83"/>
          <a:stretch/>
        </p:blipFill>
        <p:spPr>
          <a:xfrm>
            <a:off x="29340" y="57042"/>
            <a:ext cx="1512181" cy="110263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9116EDF-827F-41F8-AA4B-02AE887EB0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83"/>
          <a:stretch/>
        </p:blipFill>
        <p:spPr>
          <a:xfrm>
            <a:off x="11806199" y="6537543"/>
            <a:ext cx="385801" cy="281313"/>
          </a:xfrm>
          <a:prstGeom prst="rect">
            <a:avLst/>
          </a:prstGeom>
        </p:spPr>
      </p:pic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D91547F2-2F56-4442-BA13-31923E87886D}"/>
              </a:ext>
            </a:extLst>
          </p:cNvPr>
          <p:cNvSpPr txBox="1">
            <a:spLocks/>
          </p:cNvSpPr>
          <p:nvPr/>
        </p:nvSpPr>
        <p:spPr>
          <a:xfrm>
            <a:off x="176893" y="6345731"/>
            <a:ext cx="4229776" cy="3836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solidFill>
                  <a:schemeClr val="bg1"/>
                </a:solidFill>
                <a:latin typeface="Georgia" panose="02040502050405020303" pitchFamily="18" charset="0"/>
              </a:rPr>
              <a:t>Брянская область | 2022 год</a:t>
            </a:r>
            <a:endParaRPr lang="ru-RU" sz="15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7383" y="5278319"/>
            <a:ext cx="10515600" cy="1325563"/>
          </a:xfrm>
        </p:spPr>
        <p:txBody>
          <a:bodyPr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территорий для проведения праздничных и календарных мероприятий, встреч, собраний, акций: установка скамеек , столиков, сценических пространств, малых архитектурных форм и другой праздничной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атрибутики.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04" y="750627"/>
            <a:ext cx="5333078" cy="40484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191" y="750627"/>
            <a:ext cx="6095360" cy="404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71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0160" y="5274126"/>
            <a:ext cx="6614160" cy="744583"/>
          </a:xfrm>
        </p:spPr>
        <p:txBody>
          <a:bodyPr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Посезонное проведение работ по благоустройству дворов: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покос травы в летний период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4" y="104503"/>
            <a:ext cx="4402184" cy="33016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8" y="3522778"/>
            <a:ext cx="4288970" cy="32167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160" y="104502"/>
            <a:ext cx="6287589" cy="471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16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5765" y="5251269"/>
            <a:ext cx="10515600" cy="815476"/>
          </a:xfrm>
        </p:spPr>
        <p:txBody>
          <a:bodyPr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Уборка листвы и расчистка снега в осенне-зимний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периоды.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02" y="702859"/>
            <a:ext cx="5608319" cy="42062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666" y="702859"/>
            <a:ext cx="5916469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93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4771" y="4676503"/>
            <a:ext cx="10515600" cy="1011420"/>
          </a:xfrm>
        </p:spPr>
        <p:txBody>
          <a:bodyPr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Высадка деревьев и кустарников в осенне-весенний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периоды.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80" y="680058"/>
            <a:ext cx="5899595" cy="39315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24" y="680058"/>
            <a:ext cx="5662598" cy="387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02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2628" y="5720897"/>
            <a:ext cx="10515600" cy="888909"/>
          </a:xfrm>
        </p:spPr>
        <p:txBody>
          <a:bodyPr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работ по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кронированию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деревьев и обрезке кустарников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7" y="139792"/>
            <a:ext cx="3714204" cy="55713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486" y="129994"/>
            <a:ext cx="4193177" cy="559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55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85064"/>
            <a:ext cx="2618581" cy="692332"/>
          </a:xfrm>
        </p:spPr>
        <p:txBody>
          <a:bodyPr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Побелка бордюров, покраска и текущий ремонт детских и спортивных объектов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59" y="148879"/>
            <a:ext cx="2566715" cy="39136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203" y="103723"/>
            <a:ext cx="4822569" cy="32142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089" y="103723"/>
            <a:ext cx="4284615" cy="32134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203" y="3440014"/>
            <a:ext cx="4927796" cy="32839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008" y="3575714"/>
            <a:ext cx="4450966" cy="296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49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320" y="4200026"/>
            <a:ext cx="5131525" cy="1325563"/>
          </a:xfrm>
        </p:spPr>
        <p:txBody>
          <a:bodyPr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 по ликвидации последствий паводка на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затапливаемых территориях в весенний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49" y="527776"/>
            <a:ext cx="5708468" cy="32996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195" y="1660161"/>
            <a:ext cx="5543006" cy="415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33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782" y="4872446"/>
            <a:ext cx="11865429" cy="1371600"/>
          </a:xfrm>
        </p:spPr>
        <p:txBody>
          <a:bodyPr/>
          <a:lstStyle/>
          <a:p>
            <a:pPr marL="285750" indent="-285750"/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В рамках проекта необходимо проведение мероприятий по привлечению детей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и молодёжи к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общественному труду и воспитанию ответственного отношения к территории своего проживания: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участие в субботниках;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участие в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благоустроительных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, экологических мероприятиях и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акциях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24" y="345215"/>
            <a:ext cx="5600880" cy="42006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496" y="345215"/>
            <a:ext cx="5600880" cy="420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35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6210" y="4711745"/>
            <a:ext cx="6686006" cy="1832745"/>
          </a:xfrm>
        </p:spPr>
        <p:txBody>
          <a:bodyPr/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привлечения внимания населения к проблеме чистоты рекомендуется проведение конкурсов по изготовлению и установке мусорных урн,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числе, с использованием  отслуживших материалов.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168" y="247550"/>
            <a:ext cx="4668068" cy="34992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1" y="115796"/>
            <a:ext cx="4595949" cy="45959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795" y="1997162"/>
            <a:ext cx="3540035" cy="471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16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7789" y="3729744"/>
            <a:ext cx="2623866" cy="2475113"/>
          </a:xfrm>
        </p:spPr>
        <p:txBody>
          <a:bodyPr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конкурса на лучшее озеленение придомовых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территорий.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8" y="2325189"/>
            <a:ext cx="4532811" cy="45328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655" y="2622369"/>
            <a:ext cx="4876800" cy="42356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912" y="91440"/>
            <a:ext cx="5788209" cy="372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007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/>
          <p:nvPr/>
        </p:nvSpPr>
        <p:spPr>
          <a:xfrm>
            <a:off x="0" y="6534000"/>
            <a:ext cx="3396000" cy="324000"/>
          </a:xfrm>
          <a:custGeom>
            <a:avLst/>
            <a:gdLst/>
            <a:ahLst/>
            <a:cxnLst/>
            <a:rect l="l" t="t" r="r" b="b"/>
            <a:pathLst>
              <a:path w="3396000" h="324000" extrusionOk="0">
                <a:moveTo>
                  <a:pt x="0" y="0"/>
                </a:moveTo>
                <a:lnTo>
                  <a:pt x="3216000" y="0"/>
                </a:lnTo>
                <a:lnTo>
                  <a:pt x="3396000" y="324000"/>
                </a:lnTo>
                <a:lnTo>
                  <a:pt x="3216000" y="324000"/>
                </a:lnTo>
                <a:lnTo>
                  <a:pt x="3036000" y="324000"/>
                </a:lnTo>
                <a:lnTo>
                  <a:pt x="0" y="3240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452" y="1802234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8327" y="3371329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7640" y="4893616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0DA87DA-006E-4267-A2F1-C88F071482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83"/>
          <a:stretch/>
        </p:blipFill>
        <p:spPr>
          <a:xfrm>
            <a:off x="11806199" y="6537543"/>
            <a:ext cx="385801" cy="28131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CDCD63-5211-4232-94F3-FF6F915490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4298" y="3358364"/>
            <a:ext cx="3604801" cy="27036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601C94-F7E6-4090-ACBB-9E310DB1FC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8878" y="892817"/>
            <a:ext cx="4383195" cy="246554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B2EA9D7-E4B9-4508-92FD-98DD0D71C5E4}"/>
              </a:ext>
            </a:extLst>
          </p:cNvPr>
          <p:cNvSpPr txBox="1"/>
          <p:nvPr/>
        </p:nvSpPr>
        <p:spPr>
          <a:xfrm>
            <a:off x="183714" y="1478134"/>
            <a:ext cx="6694714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E50002"/>
                </a:solidFill>
                <a:latin typeface="Georgia" panose="02040502050405020303" pitchFamily="18" charset="0"/>
              </a:rPr>
              <a:t>13 мая 2021 года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Общим собранием ОАТОС принята </a:t>
            </a:r>
            <a:r>
              <a:rPr lang="ru-RU" sz="2000" dirty="0">
                <a:solidFill>
                  <a:srgbClr val="004D9F"/>
                </a:solidFill>
                <a:latin typeface="Georgia" panose="02040502050405020303" pitchFamily="18" charset="0"/>
                <a:hlinkClick r:id="rId9"/>
              </a:rPr>
              <a:t>Стратегия развития ТОС в Российской Федерации до 2030 года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. Документ подготовлен активистами ТОС, органами местного самоуправления, федеральными и региональными органами власти, ведущими учеными и экспертами в области МСУ.</a:t>
            </a:r>
          </a:p>
          <a:p>
            <a:pPr algn="just"/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sz="2000" b="1" dirty="0">
                <a:solidFill>
                  <a:srgbClr val="E50002"/>
                </a:solidFill>
                <a:latin typeface="Georgia" panose="02040502050405020303" pitchFamily="18" charset="0"/>
              </a:rPr>
              <a:t>15 декабря 2021 года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на Расширенном заседании Правления ОАТОС было принято решение о разработке </a:t>
            </a:r>
            <a:r>
              <a:rPr lang="ru-RU" sz="2000" u="sng" dirty="0">
                <a:solidFill>
                  <a:srgbClr val="004D9F"/>
                </a:solidFill>
                <a:latin typeface="Georgia" panose="02040502050405020303" pitchFamily="18" charset="0"/>
              </a:rPr>
              <a:t>Федеральных проектов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 в рамках реализации Стратегии развития ТОС – 2030, что позволит придать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тосовскому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 движению дополнительную важность и динамику.</a:t>
            </a:r>
          </a:p>
        </p:txBody>
      </p:sp>
      <p:sp>
        <p:nvSpPr>
          <p:cNvPr id="24" name="Google Shape;132;p17">
            <a:extLst>
              <a:ext uri="{FF2B5EF4-FFF2-40B4-BE49-F238E27FC236}">
                <a16:creationId xmlns:a16="http://schemas.microsoft.com/office/drawing/2014/main" id="{93BD9412-999A-4DC7-A8FA-7ABA63C3739C}"/>
              </a:ext>
            </a:extLst>
          </p:cNvPr>
          <p:cNvSpPr/>
          <p:nvPr/>
        </p:nvSpPr>
        <p:spPr>
          <a:xfrm flipV="1">
            <a:off x="0" y="0"/>
            <a:ext cx="7828384" cy="324000"/>
          </a:xfrm>
          <a:custGeom>
            <a:avLst/>
            <a:gdLst/>
            <a:ahLst/>
            <a:cxnLst/>
            <a:rect l="l" t="t" r="r" b="b"/>
            <a:pathLst>
              <a:path w="3396000" h="324000" extrusionOk="0">
                <a:moveTo>
                  <a:pt x="0" y="0"/>
                </a:moveTo>
                <a:lnTo>
                  <a:pt x="3216000" y="0"/>
                </a:lnTo>
                <a:lnTo>
                  <a:pt x="3396000" y="324000"/>
                </a:lnTo>
                <a:lnTo>
                  <a:pt x="3216000" y="324000"/>
                </a:lnTo>
                <a:lnTo>
                  <a:pt x="3036000" y="324000"/>
                </a:lnTo>
                <a:lnTo>
                  <a:pt x="0" y="3240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A6745A-272F-41F3-B9CD-477A339596D8}"/>
              </a:ext>
            </a:extLst>
          </p:cNvPr>
          <p:cNvSpPr txBox="1"/>
          <p:nvPr/>
        </p:nvSpPr>
        <p:spPr>
          <a:xfrm>
            <a:off x="123097" y="-99610"/>
            <a:ext cx="600178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ru-RU" sz="5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ru-RU" sz="1800" dirty="0">
                <a:solidFill>
                  <a:srgbClr val="FEFEFE"/>
                </a:solidFill>
                <a:latin typeface="Georgia" panose="02040502050405020303" pitchFamily="18" charset="0"/>
              </a:rPr>
              <a:t>Стратегия развития ТОС в РФ до 2030 года</a:t>
            </a:r>
          </a:p>
          <a:p>
            <a:endParaRPr lang="ru-RU" sz="500" dirty="0">
              <a:solidFill>
                <a:srgbClr val="FEFEFE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1" y="4924697"/>
            <a:ext cx="4990010" cy="1259614"/>
          </a:xfrm>
        </p:spPr>
        <p:txBody>
          <a:bodyPr/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на лучшее оформление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двора.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" y="548640"/>
            <a:ext cx="5712822" cy="42846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479" y="0"/>
            <a:ext cx="4840332" cy="34573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479" y="3231883"/>
            <a:ext cx="4840332" cy="33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969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1" y="5433514"/>
            <a:ext cx="10515600" cy="1325563"/>
          </a:xfrm>
        </p:spPr>
        <p:txBody>
          <a:bodyPr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общественного контроля за состоянием контейнерных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площадок.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3" y="54994"/>
            <a:ext cx="5889171" cy="36706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834" y="2017801"/>
            <a:ext cx="5886995" cy="341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68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6454" y="4869316"/>
            <a:ext cx="5557030" cy="758283"/>
          </a:xfrm>
        </p:spPr>
        <p:txBody>
          <a:bodyPr/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по информированию населения о необходимости раздельного сбора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мусора.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38" y="352698"/>
            <a:ext cx="5132249" cy="28868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779" y="352698"/>
            <a:ext cx="5962379" cy="39314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00" y="3444760"/>
            <a:ext cx="5060587" cy="28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99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727" y="4362994"/>
            <a:ext cx="4138748" cy="1724297"/>
          </a:xfrm>
        </p:spPr>
        <p:txBody>
          <a:bodyPr/>
          <a:lstStyle/>
          <a:p>
            <a:pPr marL="285750" indent="-285750" algn="ctr">
              <a:lnSpc>
                <a:spcPct val="100000"/>
              </a:lnSpc>
            </a:pP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Проведение агитации среди населения включая социологический опрос,</a:t>
            </a:r>
            <a:b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информационные плакаты, листовки, рекламные ролики, публикации в СМИ, 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социальных сетях.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endParaRPr lang="ru-RU" sz="1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310" y="391886"/>
            <a:ext cx="6957542" cy="54210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9" y="299441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800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7331" y="4846320"/>
            <a:ext cx="10865366" cy="1484141"/>
          </a:xfrm>
        </p:spPr>
        <p:txBody>
          <a:bodyPr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проведения мониторинга состояния территорий в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ТОСах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рекомендовано организовать работу горячих линий: «Осторожно, сосульки!», «Снегопад», «Бурьян», «Листья жёлтые»,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«Да будет свет!», «Внимание, паводок!»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710" y="79131"/>
            <a:ext cx="6785006" cy="519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000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240" y="5133704"/>
            <a:ext cx="11534503" cy="1625374"/>
          </a:xfrm>
        </p:spPr>
        <p:txBody>
          <a:bodyPr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Брянской области реализация проекта «Чистый двор» осуществляется параллельно с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едеральным проектом партии «Единая Россия» «Жители МКД», в рамках которого проводятся мероприятия с целью вовлечения жителей многоквартирных домов в процесс благоустройства дворовых территорий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объединения их для решения вопросов местного значения.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ведётся подготовка к проведению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сероссийского конкурса 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«Лучший дом. Лучший двор».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" y="-425689"/>
            <a:ext cx="4401445" cy="53836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114" y="49894"/>
            <a:ext cx="6988629" cy="490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5993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565" y="4722713"/>
            <a:ext cx="6404319" cy="1834841"/>
          </a:xfrm>
        </p:spPr>
        <p:txBody>
          <a:bodyPr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ссоциация ТОС Брянской области совместно с Советской районной администрацией провела конкурс «Цветущий двор» среди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ТОСов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многоквартирных домов Советского района города Брянска. По итогам конкурса состоялось награждение участников и победителей.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91" y="103105"/>
            <a:ext cx="4951659" cy="37060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893" y="696528"/>
            <a:ext cx="6769662" cy="37964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91" y="3932637"/>
            <a:ext cx="4987017" cy="280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550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62723" y="888275"/>
            <a:ext cx="2129277" cy="4956030"/>
          </a:xfrm>
        </p:spPr>
        <p:txBody>
          <a:bodyPr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ители брянских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ТОСов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осуществляют контроль за  порядком на территориях спортивных, детских, игровых площадок,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 в скверах, парках,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на других объектах,  благоустроенных в рамках программы инициативного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бюджетирования.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47" y="109867"/>
            <a:ext cx="4837611" cy="36282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6" r="1730"/>
          <a:stretch/>
        </p:blipFill>
        <p:spPr>
          <a:xfrm>
            <a:off x="167895" y="3542361"/>
            <a:ext cx="4837611" cy="33156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506" y="109867"/>
            <a:ext cx="5057219" cy="34838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7" t="17333" r="8032" b="19619"/>
          <a:stretch/>
        </p:blipFill>
        <p:spPr>
          <a:xfrm>
            <a:off x="5150143" y="3311508"/>
            <a:ext cx="4767943" cy="354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2853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83" y="5643153"/>
            <a:ext cx="11652067" cy="972231"/>
          </a:xfrm>
        </p:spPr>
        <p:txBody>
          <a:bodyPr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Жители брянских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ТОСов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Алень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«Искорка», «Сквер Победы» осуществляют уход за местами воинских захоронений, проводят покраску обелисков, уборку прилегающих территорий.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" t="2615" r="2747"/>
          <a:stretch/>
        </p:blipFill>
        <p:spPr>
          <a:xfrm>
            <a:off x="192305" y="676442"/>
            <a:ext cx="3478728" cy="50014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" t="2831" r="13513"/>
          <a:stretch/>
        </p:blipFill>
        <p:spPr>
          <a:xfrm>
            <a:off x="8359412" y="676442"/>
            <a:ext cx="3675116" cy="50798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" b="2017"/>
          <a:stretch/>
        </p:blipFill>
        <p:spPr>
          <a:xfrm>
            <a:off x="3732709" y="472858"/>
            <a:ext cx="4545875" cy="461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727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469" y="5251269"/>
            <a:ext cx="7090910" cy="1397725"/>
          </a:xfrm>
        </p:spPr>
        <p:txBody>
          <a:bodyPr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канун празднования Дня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ТОСах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города Брянска и Брянской области была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проведена акция «Клумба для ветерана». Перед окнами домов, где проживают ветераны Великой Отечественной войны активистами были благоустроены цветочные клумбы.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886" y="3461657"/>
            <a:ext cx="4405177" cy="33038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891" y="113755"/>
            <a:ext cx="4308520" cy="32313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0" t="15228" r="10278" b="1802"/>
          <a:stretch/>
        </p:blipFill>
        <p:spPr>
          <a:xfrm>
            <a:off x="740249" y="683136"/>
            <a:ext cx="5891349" cy="430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12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6"/>
          <p:cNvSpPr/>
          <p:nvPr/>
        </p:nvSpPr>
        <p:spPr>
          <a:xfrm>
            <a:off x="7184161" y="1664934"/>
            <a:ext cx="587465" cy="506435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6"/>
          <p:cNvSpPr/>
          <p:nvPr/>
        </p:nvSpPr>
        <p:spPr>
          <a:xfrm rot="1363364">
            <a:off x="6394095" y="-354265"/>
            <a:ext cx="511263" cy="5141117"/>
          </a:xfrm>
          <a:custGeom>
            <a:avLst/>
            <a:gdLst/>
            <a:ahLst/>
            <a:cxnLst/>
            <a:rect l="l" t="t" r="r" b="b"/>
            <a:pathLst>
              <a:path w="511263" h="5351642" extrusionOk="0">
                <a:moveTo>
                  <a:pt x="13681" y="180730"/>
                </a:moveTo>
                <a:lnTo>
                  <a:pt x="511263" y="0"/>
                </a:lnTo>
                <a:lnTo>
                  <a:pt x="465692" y="5155702"/>
                </a:lnTo>
                <a:lnTo>
                  <a:pt x="0" y="5351642"/>
                </a:lnTo>
                <a:cubicBezTo>
                  <a:pt x="7330" y="3629186"/>
                  <a:pt x="6351" y="1903186"/>
                  <a:pt x="13681" y="18073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6"/>
          <p:cNvSpPr/>
          <p:nvPr/>
        </p:nvSpPr>
        <p:spPr>
          <a:xfrm rot="1363364">
            <a:off x="4641529" y="2895559"/>
            <a:ext cx="532615" cy="4399242"/>
          </a:xfrm>
          <a:custGeom>
            <a:avLst/>
            <a:gdLst/>
            <a:ahLst/>
            <a:cxnLst/>
            <a:rect l="l" t="t" r="r" b="b"/>
            <a:pathLst>
              <a:path w="532615" h="5319323" extrusionOk="0">
                <a:moveTo>
                  <a:pt x="8892" y="178924"/>
                </a:moveTo>
                <a:lnTo>
                  <a:pt x="528177" y="0"/>
                </a:lnTo>
                <a:cubicBezTo>
                  <a:pt x="529656" y="1694442"/>
                  <a:pt x="531136" y="3388885"/>
                  <a:pt x="532615" y="5083327"/>
                </a:cubicBezTo>
                <a:lnTo>
                  <a:pt x="0" y="5319323"/>
                </a:lnTo>
                <a:cubicBezTo>
                  <a:pt x="11" y="3593325"/>
                  <a:pt x="8881" y="1904922"/>
                  <a:pt x="8892" y="178924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6"/>
          <p:cNvSpPr/>
          <p:nvPr/>
        </p:nvSpPr>
        <p:spPr>
          <a:xfrm>
            <a:off x="10458063" y="2895321"/>
            <a:ext cx="1733937" cy="3962679"/>
          </a:xfrm>
          <a:prstGeom prst="triangle">
            <a:avLst>
              <a:gd name="adj" fmla="val 10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6"/>
          <p:cNvSpPr txBox="1"/>
          <p:nvPr/>
        </p:nvSpPr>
        <p:spPr>
          <a:xfrm>
            <a:off x="7656259" y="53159"/>
            <a:ext cx="460336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000" b="1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Times New Roman" panose="02020603050405020304" pitchFamily="18" charset="0"/>
                <a:sym typeface="Calibri"/>
              </a:rPr>
              <a:t>     </a:t>
            </a:r>
            <a:r>
              <a:rPr lang="ru-RU" sz="2000" b="1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Times New Roman" panose="02020603050405020304" pitchFamily="18" charset="0"/>
                <a:sym typeface="Calibri"/>
              </a:rPr>
              <a:t>Цель проекта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  </a:t>
            </a: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7878452" y="1718101"/>
            <a:ext cx="3181297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Задачи проекта</a:t>
            </a:r>
            <a:endParaRPr dirty="0">
              <a:latin typeface="Georgia" panose="02040502050405020303" pitchFamily="18" charset="0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296259" y="2198719"/>
            <a:ext cx="419638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Мониторинг санитарно-экологической обстановки на территориях </a:t>
            </a:r>
            <a:r>
              <a:rPr lang="ru-RU" sz="16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ТОСов</a:t>
            </a:r>
            <a:r>
              <a:rPr lang="ru-RU" sz="16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и осуществление общественного контроля.</a:t>
            </a:r>
            <a:endParaRPr sz="1600" dirty="0">
              <a:latin typeface="Georgia" panose="02040502050405020303" pitchFamily="18" charset="0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7001163" y="3196991"/>
            <a:ext cx="345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dk1"/>
                </a:solidFill>
                <a:latin typeface="Georgia" panose="02040502050405020303" pitchFamily="18" charset="0"/>
                <a:cs typeface="Calibri"/>
                <a:sym typeface="Calibri"/>
              </a:rPr>
              <a:t>Задачи</a:t>
            </a:r>
            <a:r>
              <a:rPr lang="ru-RU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b="1" dirty="0">
                <a:solidFill>
                  <a:schemeClr val="dk1"/>
                </a:solidFill>
                <a:latin typeface="Georgia" panose="02040502050405020303" pitchFamily="18" charset="0"/>
                <a:cs typeface="Calibri"/>
                <a:sym typeface="Calibri"/>
              </a:rPr>
              <a:t>проекта</a:t>
            </a:r>
            <a:endParaRPr sz="2000" b="1" dirty="0">
              <a:solidFill>
                <a:schemeClr val="dk1"/>
              </a:solidFill>
              <a:latin typeface="Georgia" panose="02040502050405020303" pitchFamily="18" charset="0"/>
              <a:cs typeface="Calibri"/>
            </a:endParaRPr>
          </a:p>
        </p:txBody>
      </p:sp>
      <p:sp>
        <p:nvSpPr>
          <p:cNvPr id="119" name="Google Shape;119;p16"/>
          <p:cNvSpPr/>
          <p:nvPr/>
        </p:nvSpPr>
        <p:spPr>
          <a:xfrm>
            <a:off x="6915240" y="3582499"/>
            <a:ext cx="4246103" cy="127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>
                <a:solidFill>
                  <a:schemeClr val="dk1"/>
                </a:solidFill>
                <a:latin typeface="Georgia" panose="02040502050405020303" pitchFamily="18" charset="0"/>
                <a:cs typeface="Calibri"/>
              </a:rPr>
              <a:t>Вовлечение населения всех возрастных категорий к участию в мероприятиях, направленных на улучшение  условий проживания  и сохранение окружающей среды.</a:t>
            </a:r>
            <a:endParaRPr sz="1600" dirty="0">
              <a:solidFill>
                <a:schemeClr val="dk1"/>
              </a:solidFill>
              <a:latin typeface="Georgia" panose="02040502050405020303" pitchFamily="18" charset="0"/>
              <a:cs typeface="Calibri"/>
            </a:endParaRPr>
          </a:p>
        </p:txBody>
      </p:sp>
      <p:sp>
        <p:nvSpPr>
          <p:cNvPr id="120" name="Google Shape;120;p16"/>
          <p:cNvSpPr/>
          <p:nvPr/>
        </p:nvSpPr>
        <p:spPr>
          <a:xfrm>
            <a:off x="-746307" y="-61730"/>
            <a:ext cx="8116146" cy="7047694"/>
          </a:xfrm>
          <a:custGeom>
            <a:avLst/>
            <a:gdLst/>
            <a:ahLst/>
            <a:cxnLst/>
            <a:rect l="l" t="t" r="r" b="b"/>
            <a:pathLst>
              <a:path w="8116146" h="7047694" extrusionOk="0">
                <a:moveTo>
                  <a:pt x="7408209" y="0"/>
                </a:moveTo>
                <a:lnTo>
                  <a:pt x="8116146" y="39310"/>
                </a:lnTo>
                <a:cubicBezTo>
                  <a:pt x="7649718" y="1142240"/>
                  <a:pt x="7242770" y="2129243"/>
                  <a:pt x="6776341" y="3232173"/>
                </a:cubicBezTo>
                <a:lnTo>
                  <a:pt x="6238039" y="3191633"/>
                </a:lnTo>
                <a:lnTo>
                  <a:pt x="4659876" y="7016527"/>
                </a:lnTo>
                <a:lnTo>
                  <a:pt x="4680673" y="7047694"/>
                </a:lnTo>
                <a:lnTo>
                  <a:pt x="4647016" y="7047694"/>
                </a:lnTo>
                <a:lnTo>
                  <a:pt x="0" y="7047694"/>
                </a:lnTo>
                <a:lnTo>
                  <a:pt x="19044" y="64140"/>
                </a:lnTo>
                <a:lnTo>
                  <a:pt x="17446" y="61730"/>
                </a:lnTo>
                <a:lnTo>
                  <a:pt x="19050" y="61730"/>
                </a:lnTo>
                <a:lnTo>
                  <a:pt x="7382346" y="6173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6"/>
          <p:cNvSpPr txBox="1"/>
          <p:nvPr/>
        </p:nvSpPr>
        <p:spPr>
          <a:xfrm>
            <a:off x="6177810" y="5014691"/>
            <a:ext cx="368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dk1"/>
                </a:solidFill>
                <a:latin typeface="Georgia" panose="02040502050405020303" pitchFamily="18" charset="0"/>
                <a:cs typeface="Calibri"/>
                <a:sym typeface="Calibri"/>
              </a:rPr>
              <a:t>Задачи</a:t>
            </a:r>
            <a:r>
              <a:rPr lang="ru-RU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b="1" dirty="0">
                <a:solidFill>
                  <a:schemeClr val="dk1"/>
                </a:solidFill>
                <a:latin typeface="Georgia" panose="02040502050405020303" pitchFamily="18" charset="0"/>
                <a:cs typeface="Calibri"/>
                <a:sym typeface="Calibri"/>
              </a:rPr>
              <a:t>проекта</a:t>
            </a:r>
            <a:endParaRPr sz="2000" b="1" dirty="0">
              <a:solidFill>
                <a:schemeClr val="dk1"/>
              </a:solidFill>
              <a:latin typeface="Georgia" panose="02040502050405020303" pitchFamily="18" charset="0"/>
              <a:cs typeface="Calibri"/>
            </a:endParaRPr>
          </a:p>
        </p:txBody>
      </p:sp>
      <p:sp>
        <p:nvSpPr>
          <p:cNvPr id="122" name="Google Shape;122;p16"/>
          <p:cNvSpPr/>
          <p:nvPr/>
        </p:nvSpPr>
        <p:spPr>
          <a:xfrm>
            <a:off x="5438870" y="5548477"/>
            <a:ext cx="5331707" cy="864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1600" dirty="0" smtClean="0">
                <a:latin typeface="Times New Roman" panose="02020603050405020304" pitchFamily="18" charset="0"/>
              </a:rPr>
              <a:t>Организация и проведение мероприятий, направленных на совершенствование уровня благоустройства, улучшение санитарного состояния и озеленения территорий.</a:t>
            </a:r>
            <a:endParaRPr sz="1600" dirty="0">
              <a:solidFill>
                <a:schemeClr val="dk1"/>
              </a:solidFill>
              <a:latin typeface="Georgia" panose="02040502050405020303" pitchFamily="18" charset="0"/>
              <a:cs typeface="Calibri"/>
            </a:endParaRPr>
          </a:p>
        </p:txBody>
      </p:sp>
      <p:pic>
        <p:nvPicPr>
          <p:cNvPr id="123" name="Google Shape;123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96259" y="1742450"/>
            <a:ext cx="3600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6"/>
          <p:cNvSpPr/>
          <p:nvPr/>
        </p:nvSpPr>
        <p:spPr>
          <a:xfrm>
            <a:off x="6474419" y="3252581"/>
            <a:ext cx="587465" cy="506435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6"/>
          <p:cNvSpPr/>
          <p:nvPr/>
        </p:nvSpPr>
        <p:spPr>
          <a:xfrm>
            <a:off x="5655714" y="5014691"/>
            <a:ext cx="587465" cy="506435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85517" y="3295963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89192" y="5050258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EABE26A-D842-4567-93E5-F58CE3C6732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83"/>
          <a:stretch/>
        </p:blipFill>
        <p:spPr>
          <a:xfrm>
            <a:off x="11806199" y="6537543"/>
            <a:ext cx="385801" cy="28131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9B1D216-9D09-434F-A4A9-D8ACCABD4F6B}"/>
              </a:ext>
            </a:extLst>
          </p:cNvPr>
          <p:cNvSpPr txBox="1"/>
          <p:nvPr/>
        </p:nvSpPr>
        <p:spPr>
          <a:xfrm>
            <a:off x="7602850" y="507297"/>
            <a:ext cx="46033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эффективной системы по благоустройству и контролю за санитарным состоянием </a:t>
            </a:r>
            <a:r>
              <a:rPr lang="ru-RU" sz="16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территорий </a:t>
            </a:r>
            <a:r>
              <a:rPr lang="ru-RU" sz="16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ТОСов</a:t>
            </a:r>
            <a:r>
              <a:rPr lang="ru-RU" sz="16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экологически благоприятной среды в городах и сёлах.</a:t>
            </a:r>
            <a:endParaRPr lang="ru-RU" sz="160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660" y="5490138"/>
            <a:ext cx="5648058" cy="1367862"/>
          </a:xfrm>
        </p:spPr>
        <p:txBody>
          <a:bodyPr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празднованием Дня Победы, Международного Дня соседей и других праздников в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ТОСах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проводится работа по подготовке и праздничному оформлению территорий.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9" r="2076" b="4549"/>
          <a:stretch/>
        </p:blipFill>
        <p:spPr>
          <a:xfrm>
            <a:off x="5846718" y="156753"/>
            <a:ext cx="5596345" cy="32526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7" r="923" b="4588"/>
          <a:stretch/>
        </p:blipFill>
        <p:spPr>
          <a:xfrm>
            <a:off x="5955303" y="3735978"/>
            <a:ext cx="5497829" cy="31220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71" y="156753"/>
            <a:ext cx="4184402" cy="520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139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230" y="4467496"/>
            <a:ext cx="11950569" cy="2512215"/>
          </a:xfrm>
        </p:spPr>
        <p:txBody>
          <a:bodyPr/>
          <a:lstStyle/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Отличительной чертой города Брянска является уникальный природный ландшафт – овраги и балки в самом центре города, изобилующие редкими растениями. Жители, проживающие на бровках оврагов Нижний и Верхний Судки, имеющих статус областного памятника природы, имеют природоохранные обязательства.  Территории нескольких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ТОСов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расположены в пределах природоохранной зоны и жители обязаны соблюдать чистоту и порядок, следить за санитарным состоянием оврагов, сохранностью растительного мира, сообщать в органы МСУ о несанкционированных свалках, принимать участие в их ликвидации, регулярно проводить субботники. Опыт брянских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ТОСов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борьбе за чистоту оврагов, которые называются «лёгкими города», поддерживают органы власти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 жителями наводят порядок на данных территориях.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28" y="224266"/>
            <a:ext cx="3302261" cy="44010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41" y="866262"/>
            <a:ext cx="5880927" cy="34305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056" y="176499"/>
            <a:ext cx="4331743" cy="323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579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257" y="4963887"/>
            <a:ext cx="11930743" cy="1711234"/>
          </a:xfrm>
        </p:spPr>
        <p:txBody>
          <a:bodyPr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Смоленской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также реализуется проект «Чистый двор».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облика муниципалитетов ведется в рамках национального проекта «Жилье и городская среда» и регионального проекта «Формирование комфортной городской среды».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Слайды наглядно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показывают воплощенные примеры совместных действий органов местного самоуправления и территориально общественного самоуправления по преобразованию и благоустройству населенных пунктов Смоленской области.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336"/>
            <a:ext cx="5926797" cy="45426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68" y="225336"/>
            <a:ext cx="5969725" cy="447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602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692" y="3709852"/>
            <a:ext cx="11861074" cy="3553097"/>
          </a:xfrm>
        </p:spPr>
        <p:txBody>
          <a:bodyPr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Ульяновской области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организуются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благоустроительные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мероприятия по наведению чистоты во всех муниципальных образованиях – в домах, во дворах, на улицах, в общественных пространствах, на территориях поселков и городов. Традиционное благоустройство в этом году примет творческий формат.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 фестивале чистых территорий принимают участие 419 территориальных общественных самоуправлений (ТОС), в том числе 105 – в Ульяновске. Самые активные участники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благоустроительных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событий  отмечаются грамотами и благодарственными письмами  Ассоциации ТОС Ульяновской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Победителей осеннего фестиваля чистых территорий Ульяновской области определят в трех номинациях: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категории «Дружная команда» ключевым показателем станет вовлеченность в решении проблем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вторая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- «Лучший озеленитель». В третьей номинации «Победитель несанкционированных свалок» главным будет подход к решению проблем 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мусором.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6" b="6050"/>
          <a:stretch/>
        </p:blipFill>
        <p:spPr>
          <a:xfrm>
            <a:off x="404949" y="117566"/>
            <a:ext cx="4870088" cy="35922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5" b="3739"/>
          <a:stretch/>
        </p:blipFill>
        <p:spPr>
          <a:xfrm>
            <a:off x="6319634" y="117566"/>
            <a:ext cx="4940550" cy="357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80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0"/>
          <p:cNvSpPr/>
          <p:nvPr/>
        </p:nvSpPr>
        <p:spPr>
          <a:xfrm>
            <a:off x="105501" y="51318"/>
            <a:ext cx="7532340" cy="6858000"/>
          </a:xfrm>
          <a:custGeom>
            <a:avLst/>
            <a:gdLst/>
            <a:ahLst/>
            <a:cxnLst/>
            <a:rect l="l" t="t" r="r" b="b"/>
            <a:pathLst>
              <a:path w="7532340" h="6984000" extrusionOk="0">
                <a:moveTo>
                  <a:pt x="0" y="0"/>
                </a:moveTo>
                <a:lnTo>
                  <a:pt x="7532340" y="2770"/>
                </a:lnTo>
                <a:lnTo>
                  <a:pt x="4598640" y="6984000"/>
                </a:lnTo>
                <a:lnTo>
                  <a:pt x="0" y="6984000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20"/>
          <p:cNvSpPr/>
          <p:nvPr/>
        </p:nvSpPr>
        <p:spPr>
          <a:xfrm>
            <a:off x="198253" y="188999"/>
            <a:ext cx="7067747" cy="6466633"/>
          </a:xfrm>
          <a:custGeom>
            <a:avLst/>
            <a:gdLst/>
            <a:ahLst/>
            <a:cxnLst/>
            <a:rect l="l" t="t" r="r" b="b"/>
            <a:pathLst>
              <a:path w="7532340" h="6984000" extrusionOk="0">
                <a:moveTo>
                  <a:pt x="0" y="0"/>
                </a:moveTo>
                <a:lnTo>
                  <a:pt x="7532340" y="2770"/>
                </a:lnTo>
                <a:lnTo>
                  <a:pt x="4598640" y="6984000"/>
                </a:lnTo>
                <a:lnTo>
                  <a:pt x="0" y="698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20"/>
          <p:cNvSpPr/>
          <p:nvPr/>
        </p:nvSpPr>
        <p:spPr>
          <a:xfrm>
            <a:off x="8308269" y="2186769"/>
            <a:ext cx="321395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Соблюдение чистоты в городах и селах</a:t>
            </a:r>
            <a:endParaRPr dirty="0"/>
          </a:p>
        </p:txBody>
      </p:sp>
      <p:sp>
        <p:nvSpPr>
          <p:cNvPr id="214" name="Google Shape;214;p20"/>
          <p:cNvSpPr/>
          <p:nvPr/>
        </p:nvSpPr>
        <p:spPr>
          <a:xfrm>
            <a:off x="7568768" y="3656302"/>
            <a:ext cx="446700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Осуществление благоустройства дворов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 границах ТОС и прилегающих территорий.</a:t>
            </a:r>
            <a:endParaRPr dirty="0"/>
          </a:p>
        </p:txBody>
      </p:sp>
      <p:sp>
        <p:nvSpPr>
          <p:cNvPr id="216" name="Google Shape;216;p20"/>
          <p:cNvSpPr/>
          <p:nvPr/>
        </p:nvSpPr>
        <p:spPr>
          <a:xfrm>
            <a:off x="6718543" y="5232269"/>
            <a:ext cx="5087656" cy="1155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Объединение 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граждан, 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проживающих на территории 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ТОС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 решении вопросов благоустройства.</a:t>
            </a:r>
            <a:endParaRPr dirty="0"/>
          </a:p>
        </p:txBody>
      </p:sp>
      <p:sp>
        <p:nvSpPr>
          <p:cNvPr id="217" name="Google Shape;217;p20"/>
          <p:cNvSpPr/>
          <p:nvPr/>
        </p:nvSpPr>
        <p:spPr>
          <a:xfrm>
            <a:off x="7348543" y="299375"/>
            <a:ext cx="4687232" cy="14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0070C0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Ожидаемый эффект от реализации проекта</a:t>
            </a:r>
            <a:endParaRPr sz="6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218" name="Google Shape;218;p20"/>
          <p:cNvSpPr/>
          <p:nvPr/>
        </p:nvSpPr>
        <p:spPr>
          <a:xfrm>
            <a:off x="6088543" y="3675293"/>
            <a:ext cx="1260000" cy="1260000"/>
          </a:xfrm>
          <a:custGeom>
            <a:avLst/>
            <a:gdLst/>
            <a:ahLst/>
            <a:cxnLst/>
            <a:rect l="l" t="t" r="r" b="b"/>
            <a:pathLst>
              <a:path w="1260000" h="1260000" extrusionOk="0">
                <a:moveTo>
                  <a:pt x="630000" y="95508"/>
                </a:moveTo>
                <a:cubicBezTo>
                  <a:pt x="331766" y="95508"/>
                  <a:pt x="90000" y="336041"/>
                  <a:pt x="90000" y="632754"/>
                </a:cubicBezTo>
                <a:cubicBezTo>
                  <a:pt x="90000" y="929467"/>
                  <a:pt x="331766" y="1170000"/>
                  <a:pt x="630000" y="1170000"/>
                </a:cubicBezTo>
                <a:cubicBezTo>
                  <a:pt x="928234" y="1170000"/>
                  <a:pt x="1170000" y="929467"/>
                  <a:pt x="1170000" y="632754"/>
                </a:cubicBezTo>
                <a:cubicBezTo>
                  <a:pt x="1170000" y="336041"/>
                  <a:pt x="928234" y="95508"/>
                  <a:pt x="630000" y="95508"/>
                </a:cubicBezTo>
                <a:close/>
                <a:moveTo>
                  <a:pt x="630000" y="0"/>
                </a:moveTo>
                <a:cubicBezTo>
                  <a:pt x="977939" y="0"/>
                  <a:pt x="1260000" y="282061"/>
                  <a:pt x="1260000" y="630000"/>
                </a:cubicBezTo>
                <a:cubicBezTo>
                  <a:pt x="1260000" y="977939"/>
                  <a:pt x="977939" y="1260000"/>
                  <a:pt x="630000" y="1260000"/>
                </a:cubicBezTo>
                <a:cubicBezTo>
                  <a:pt x="282061" y="1260000"/>
                  <a:pt x="0" y="977939"/>
                  <a:pt x="0" y="630000"/>
                </a:cubicBezTo>
                <a:cubicBezTo>
                  <a:pt x="0" y="282061"/>
                  <a:pt x="282061" y="0"/>
                  <a:pt x="630000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20"/>
          <p:cNvSpPr/>
          <p:nvPr/>
        </p:nvSpPr>
        <p:spPr>
          <a:xfrm>
            <a:off x="6088543" y="3675293"/>
            <a:ext cx="1260000" cy="1260000"/>
          </a:xfrm>
          <a:prstGeom prst="blockArc">
            <a:avLst>
              <a:gd name="adj1" fmla="val 5406162"/>
              <a:gd name="adj2" fmla="val 16195566"/>
              <a:gd name="adj3" fmla="val 766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20"/>
          <p:cNvSpPr/>
          <p:nvPr/>
        </p:nvSpPr>
        <p:spPr>
          <a:xfrm>
            <a:off x="6834253" y="2018434"/>
            <a:ext cx="1260000" cy="1260000"/>
          </a:xfrm>
          <a:custGeom>
            <a:avLst/>
            <a:gdLst/>
            <a:ahLst/>
            <a:cxnLst/>
            <a:rect l="l" t="t" r="r" b="b"/>
            <a:pathLst>
              <a:path w="1260000" h="1260000" extrusionOk="0">
                <a:moveTo>
                  <a:pt x="630000" y="95508"/>
                </a:moveTo>
                <a:cubicBezTo>
                  <a:pt x="331766" y="95508"/>
                  <a:pt x="90000" y="336041"/>
                  <a:pt x="90000" y="632754"/>
                </a:cubicBezTo>
                <a:cubicBezTo>
                  <a:pt x="90000" y="929467"/>
                  <a:pt x="331766" y="1170000"/>
                  <a:pt x="630000" y="1170000"/>
                </a:cubicBezTo>
                <a:cubicBezTo>
                  <a:pt x="928234" y="1170000"/>
                  <a:pt x="1170000" y="929467"/>
                  <a:pt x="1170000" y="632754"/>
                </a:cubicBezTo>
                <a:cubicBezTo>
                  <a:pt x="1170000" y="336041"/>
                  <a:pt x="928234" y="95508"/>
                  <a:pt x="630000" y="95508"/>
                </a:cubicBezTo>
                <a:close/>
                <a:moveTo>
                  <a:pt x="630000" y="0"/>
                </a:moveTo>
                <a:cubicBezTo>
                  <a:pt x="977939" y="0"/>
                  <a:pt x="1260000" y="282061"/>
                  <a:pt x="1260000" y="630000"/>
                </a:cubicBezTo>
                <a:cubicBezTo>
                  <a:pt x="1260000" y="977939"/>
                  <a:pt x="977939" y="1260000"/>
                  <a:pt x="630000" y="1260000"/>
                </a:cubicBezTo>
                <a:cubicBezTo>
                  <a:pt x="282061" y="1260000"/>
                  <a:pt x="0" y="977939"/>
                  <a:pt x="0" y="630000"/>
                </a:cubicBezTo>
                <a:cubicBezTo>
                  <a:pt x="0" y="282061"/>
                  <a:pt x="282061" y="0"/>
                  <a:pt x="630000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20"/>
          <p:cNvSpPr/>
          <p:nvPr/>
        </p:nvSpPr>
        <p:spPr>
          <a:xfrm>
            <a:off x="6834253" y="2018434"/>
            <a:ext cx="1260000" cy="1260000"/>
          </a:xfrm>
          <a:prstGeom prst="blockArc">
            <a:avLst>
              <a:gd name="adj1" fmla="val 21498754"/>
              <a:gd name="adj2" fmla="val 16195566"/>
              <a:gd name="adj3" fmla="val 766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20"/>
          <p:cNvSpPr/>
          <p:nvPr/>
        </p:nvSpPr>
        <p:spPr>
          <a:xfrm>
            <a:off x="5217821" y="5409001"/>
            <a:ext cx="1260000" cy="1260000"/>
          </a:xfrm>
          <a:custGeom>
            <a:avLst/>
            <a:gdLst/>
            <a:ahLst/>
            <a:cxnLst/>
            <a:rect l="l" t="t" r="r" b="b"/>
            <a:pathLst>
              <a:path w="1260000" h="1260000" extrusionOk="0">
                <a:moveTo>
                  <a:pt x="630000" y="95508"/>
                </a:moveTo>
                <a:cubicBezTo>
                  <a:pt x="331766" y="95508"/>
                  <a:pt x="90000" y="336041"/>
                  <a:pt x="90000" y="632754"/>
                </a:cubicBezTo>
                <a:cubicBezTo>
                  <a:pt x="90000" y="929467"/>
                  <a:pt x="331766" y="1170000"/>
                  <a:pt x="630000" y="1170000"/>
                </a:cubicBezTo>
                <a:cubicBezTo>
                  <a:pt x="928234" y="1170000"/>
                  <a:pt x="1170000" y="929467"/>
                  <a:pt x="1170000" y="632754"/>
                </a:cubicBezTo>
                <a:cubicBezTo>
                  <a:pt x="1170000" y="336041"/>
                  <a:pt x="928234" y="95508"/>
                  <a:pt x="630000" y="95508"/>
                </a:cubicBezTo>
                <a:close/>
                <a:moveTo>
                  <a:pt x="630000" y="0"/>
                </a:moveTo>
                <a:cubicBezTo>
                  <a:pt x="977939" y="0"/>
                  <a:pt x="1260000" y="282061"/>
                  <a:pt x="1260000" y="630000"/>
                </a:cubicBezTo>
                <a:cubicBezTo>
                  <a:pt x="1260000" y="977939"/>
                  <a:pt x="977939" y="1260000"/>
                  <a:pt x="630000" y="1260000"/>
                </a:cubicBezTo>
                <a:cubicBezTo>
                  <a:pt x="282061" y="1260000"/>
                  <a:pt x="0" y="977939"/>
                  <a:pt x="0" y="630000"/>
                </a:cubicBezTo>
                <a:cubicBezTo>
                  <a:pt x="0" y="282061"/>
                  <a:pt x="282061" y="0"/>
                  <a:pt x="630000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20"/>
          <p:cNvSpPr/>
          <p:nvPr/>
        </p:nvSpPr>
        <p:spPr>
          <a:xfrm>
            <a:off x="5217821" y="5409001"/>
            <a:ext cx="1260000" cy="1260000"/>
          </a:xfrm>
          <a:prstGeom prst="blockArc">
            <a:avLst>
              <a:gd name="adj1" fmla="val 10857266"/>
              <a:gd name="adj2" fmla="val 16195566"/>
              <a:gd name="adj3" fmla="val 766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52A4B6D-EAF2-43F7-B393-63CCC4322F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83"/>
          <a:stretch/>
        </p:blipFill>
        <p:spPr>
          <a:xfrm>
            <a:off x="11806199" y="6537543"/>
            <a:ext cx="385801" cy="281313"/>
          </a:xfrm>
          <a:prstGeom prst="rect">
            <a:avLst/>
          </a:prstGeom>
        </p:spPr>
      </p:pic>
      <p:pic>
        <p:nvPicPr>
          <p:cNvPr id="3" name="Рисунок 2" descr="Тенденция к повышению">
            <a:extLst>
              <a:ext uri="{FF2B5EF4-FFF2-40B4-BE49-F238E27FC236}">
                <a16:creationId xmlns:a16="http://schemas.microsoft.com/office/drawing/2014/main" id="{2D29372A-1876-4010-B3E0-8AB43A1BDA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89671" y="2298811"/>
            <a:ext cx="603074" cy="603074"/>
          </a:xfrm>
          <a:prstGeom prst="rect">
            <a:avLst/>
          </a:prstGeom>
        </p:spPr>
      </p:pic>
      <p:pic>
        <p:nvPicPr>
          <p:cNvPr id="27" name="Рисунок 26" descr="Тенденция к повышению">
            <a:extLst>
              <a:ext uri="{FF2B5EF4-FFF2-40B4-BE49-F238E27FC236}">
                <a16:creationId xmlns:a16="http://schemas.microsoft.com/office/drawing/2014/main" id="{F3D24774-8DD4-4699-ABEA-2599EF327C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17006" y="4003756"/>
            <a:ext cx="603074" cy="603074"/>
          </a:xfrm>
          <a:prstGeom prst="rect">
            <a:avLst/>
          </a:prstGeom>
        </p:spPr>
      </p:pic>
      <p:pic>
        <p:nvPicPr>
          <p:cNvPr id="28" name="Рисунок 27" descr="Тенденция к повышению">
            <a:extLst>
              <a:ext uri="{FF2B5EF4-FFF2-40B4-BE49-F238E27FC236}">
                <a16:creationId xmlns:a16="http://schemas.microsoft.com/office/drawing/2014/main" id="{B6ED9478-47A4-45E7-ACAE-2D8E7E3D1A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46284" y="5715313"/>
            <a:ext cx="603074" cy="60307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1"/>
          <p:cNvSpPr txBox="1">
            <a:spLocks noGrp="1"/>
          </p:cNvSpPr>
          <p:nvPr>
            <p:ph type="title"/>
          </p:nvPr>
        </p:nvSpPr>
        <p:spPr>
          <a:xfrm>
            <a:off x="5330824" y="169890"/>
            <a:ext cx="6786600" cy="9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3900" b="1" dirty="0">
                <a:solidFill>
                  <a:srgbClr val="0070C0"/>
                </a:solidFill>
                <a:latin typeface="Georgia" panose="02040502050405020303" pitchFamily="18" charset="0"/>
              </a:rPr>
              <a:t>Партнеры по реализации проекта</a:t>
            </a:r>
            <a:endParaRPr sz="39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grpSp>
        <p:nvGrpSpPr>
          <p:cNvPr id="236" name="Google Shape;236;p21"/>
          <p:cNvGrpSpPr/>
          <p:nvPr/>
        </p:nvGrpSpPr>
        <p:grpSpPr>
          <a:xfrm>
            <a:off x="8602163" y="1540328"/>
            <a:ext cx="5625361" cy="1096080"/>
            <a:chOff x="5735638" y="1502309"/>
            <a:chExt cx="5625361" cy="1071691"/>
          </a:xfrm>
        </p:grpSpPr>
        <p:sp>
          <p:nvSpPr>
            <p:cNvPr id="237" name="Google Shape;237;p21"/>
            <p:cNvSpPr/>
            <p:nvPr/>
          </p:nvSpPr>
          <p:spPr>
            <a:xfrm>
              <a:off x="5735638" y="1502309"/>
              <a:ext cx="587465" cy="50643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21"/>
            <p:cNvSpPr txBox="1"/>
            <p:nvPr/>
          </p:nvSpPr>
          <p:spPr>
            <a:xfrm>
              <a:off x="6456377" y="1543425"/>
              <a:ext cx="361145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Органы </a:t>
              </a:r>
              <a:r>
                <a:rPr lang="ru-RU" sz="20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МСУ</a:t>
              </a:r>
              <a:endParaRPr lang="ru-RU" dirty="0"/>
            </a:p>
          </p:txBody>
        </p:sp>
        <p:sp>
          <p:nvSpPr>
            <p:cNvPr id="239" name="Google Shape;239;p21"/>
            <p:cNvSpPr/>
            <p:nvPr/>
          </p:nvSpPr>
          <p:spPr>
            <a:xfrm>
              <a:off x="6456362" y="1927669"/>
              <a:ext cx="4904637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240;p21"/>
            <p:cNvSpPr txBox="1"/>
            <p:nvPr/>
          </p:nvSpPr>
          <p:spPr>
            <a:xfrm>
              <a:off x="5781545" y="1524554"/>
              <a:ext cx="495649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b="1" dirty="0">
                  <a:solidFill>
                    <a:schemeClr val="lt1"/>
                  </a:solidFill>
                  <a:latin typeface="Georgia" panose="02040502050405020303" pitchFamily="18" charset="0"/>
                  <a:ea typeface="Calibri"/>
                  <a:cs typeface="Calibri"/>
                  <a:sym typeface="Calibri"/>
                </a:rPr>
                <a:t>1</a:t>
              </a:r>
              <a:endParaRPr sz="1000" dirty="0">
                <a:latin typeface="Georgia" panose="02040502050405020303" pitchFamily="18" charset="0"/>
              </a:endParaRPr>
            </a:p>
          </p:txBody>
        </p:sp>
      </p:grpSp>
      <p:grpSp>
        <p:nvGrpSpPr>
          <p:cNvPr id="241" name="Google Shape;241;p21"/>
          <p:cNvGrpSpPr/>
          <p:nvPr/>
        </p:nvGrpSpPr>
        <p:grpSpPr>
          <a:xfrm>
            <a:off x="7878412" y="2614978"/>
            <a:ext cx="4313588" cy="506435"/>
            <a:chOff x="5735638" y="2887155"/>
            <a:chExt cx="4313588" cy="506435"/>
          </a:xfrm>
        </p:grpSpPr>
        <p:sp>
          <p:nvSpPr>
            <p:cNvPr id="242" name="Google Shape;242;p21"/>
            <p:cNvSpPr txBox="1"/>
            <p:nvPr/>
          </p:nvSpPr>
          <p:spPr>
            <a:xfrm>
              <a:off x="6437777" y="2893423"/>
              <a:ext cx="3611449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dirty="0" smtClean="0">
                  <a:solidFill>
                    <a:schemeClr val="dk1"/>
                  </a:solidFill>
                  <a:latin typeface="Calibri"/>
                  <a:cs typeface="Calibri"/>
                  <a:sym typeface="Calibri"/>
                </a:rPr>
                <a:t>Депутаты </a:t>
              </a:r>
              <a:endParaRPr dirty="0"/>
            </a:p>
          </p:txBody>
        </p:sp>
        <p:sp>
          <p:nvSpPr>
            <p:cNvPr id="244" name="Google Shape;244;p21"/>
            <p:cNvSpPr/>
            <p:nvPr/>
          </p:nvSpPr>
          <p:spPr>
            <a:xfrm>
              <a:off x="5735638" y="2887155"/>
              <a:ext cx="587465" cy="50643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21"/>
            <p:cNvSpPr txBox="1"/>
            <p:nvPr/>
          </p:nvSpPr>
          <p:spPr>
            <a:xfrm>
              <a:off x="5781545" y="2904414"/>
              <a:ext cx="495649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b="1" dirty="0">
                  <a:solidFill>
                    <a:schemeClr val="lt1"/>
                  </a:solidFill>
                  <a:latin typeface="Georgia" panose="02040502050405020303" pitchFamily="18" charset="0"/>
                  <a:ea typeface="Calibri"/>
                  <a:cs typeface="Calibri"/>
                  <a:sym typeface="Calibri"/>
                </a:rPr>
                <a:t>2</a:t>
              </a:r>
              <a:endParaRPr sz="2000" b="1" dirty="0">
                <a:solidFill>
                  <a:schemeClr val="lt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6" name="Google Shape;246;p21"/>
          <p:cNvGrpSpPr/>
          <p:nvPr/>
        </p:nvGrpSpPr>
        <p:grpSpPr>
          <a:xfrm>
            <a:off x="7119668" y="3692219"/>
            <a:ext cx="4299123" cy="517018"/>
            <a:chOff x="6423068" y="3710737"/>
            <a:chExt cx="4154039" cy="517018"/>
          </a:xfrm>
        </p:grpSpPr>
        <p:sp>
          <p:nvSpPr>
            <p:cNvPr id="247" name="Google Shape;247;p21"/>
            <p:cNvSpPr txBox="1"/>
            <p:nvPr/>
          </p:nvSpPr>
          <p:spPr>
            <a:xfrm>
              <a:off x="7156207" y="3710737"/>
              <a:ext cx="34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Представители бизнеса</a:t>
              </a:r>
              <a:endParaRPr dirty="0"/>
            </a:p>
          </p:txBody>
        </p:sp>
        <p:sp>
          <p:nvSpPr>
            <p:cNvPr id="249" name="Google Shape;249;p21"/>
            <p:cNvSpPr/>
            <p:nvPr/>
          </p:nvSpPr>
          <p:spPr>
            <a:xfrm>
              <a:off x="6423068" y="3721320"/>
              <a:ext cx="587465" cy="50643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b="1" dirty="0">
                  <a:solidFill>
                    <a:schemeClr val="lt1"/>
                  </a:solidFill>
                  <a:latin typeface="Georgia" panose="02040502050405020303" pitchFamily="18" charset="0"/>
                  <a:ea typeface="Calibri"/>
                  <a:cs typeface="Calibri"/>
                  <a:sym typeface="Calibri"/>
                </a:rPr>
                <a:t>3</a:t>
              </a:r>
            </a:p>
          </p:txBody>
        </p:sp>
      </p:grpSp>
      <p:sp>
        <p:nvSpPr>
          <p:cNvPr id="252" name="Google Shape;252;p21"/>
          <p:cNvSpPr txBox="1"/>
          <p:nvPr/>
        </p:nvSpPr>
        <p:spPr>
          <a:xfrm>
            <a:off x="7250949" y="4832489"/>
            <a:ext cx="5006615" cy="62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 smtClean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/>
              <a:t>Управляющие компании, ТСЖ</a:t>
            </a:r>
            <a:endParaRPr sz="1600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CF2D4DE-4E0D-47D8-96A7-C57A6FF072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83"/>
          <a:stretch/>
        </p:blipFill>
        <p:spPr>
          <a:xfrm>
            <a:off x="11806199" y="6537543"/>
            <a:ext cx="385801" cy="281313"/>
          </a:xfrm>
          <a:prstGeom prst="rect">
            <a:avLst/>
          </a:prstGeom>
        </p:spPr>
      </p:pic>
      <p:sp>
        <p:nvSpPr>
          <p:cNvPr id="28" name="Google Shape;249;p21">
            <a:extLst>
              <a:ext uri="{FF2B5EF4-FFF2-40B4-BE49-F238E27FC236}">
                <a16:creationId xmlns:a16="http://schemas.microsoft.com/office/drawing/2014/main" id="{86766A0A-A6AD-422E-BDE0-EC7541DBAF85}"/>
              </a:ext>
            </a:extLst>
          </p:cNvPr>
          <p:cNvSpPr/>
          <p:nvPr/>
        </p:nvSpPr>
        <p:spPr>
          <a:xfrm>
            <a:off x="6532203" y="4953852"/>
            <a:ext cx="587465" cy="506435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4</a:t>
            </a:r>
            <a:endParaRPr sz="2000" b="1" dirty="0">
              <a:solidFill>
                <a:schemeClr val="lt1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Рисунок 13"/>
          <p:cNvPicPr>
            <a:picLocks noGrp="1" noChangeAspect="1"/>
          </p:cNvPicPr>
          <p:nvPr>
            <p:ph type="pic" idx="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9" r="19029"/>
          <a:stretch>
            <a:fillRect/>
          </a:stretch>
        </p:blipFill>
        <p:spPr>
          <a:xfrm>
            <a:off x="3223578" y="163806"/>
            <a:ext cx="2693130" cy="3124339"/>
          </a:xfrm>
        </p:spPr>
      </p:pic>
      <p:pic>
        <p:nvPicPr>
          <p:cNvPr id="2" name="Рисунок 1"/>
          <p:cNvPicPr>
            <a:picLocks noGrp="1" noChangeAspect="1"/>
          </p:cNvPicPr>
          <p:nvPr>
            <p:ph type="pic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8" r="25758"/>
          <a:stretch>
            <a:fillRect/>
          </a:stretch>
        </p:blipFill>
        <p:spPr>
          <a:xfrm>
            <a:off x="139828" y="163806"/>
            <a:ext cx="2950491" cy="3125689"/>
          </a:xfrm>
        </p:spPr>
      </p:pic>
      <p:pic>
        <p:nvPicPr>
          <p:cNvPr id="13" name="Рисунок 12"/>
          <p:cNvPicPr>
            <a:picLocks noGrp="1" noChangeAspect="1"/>
          </p:cNvPicPr>
          <p:nvPr>
            <p:ph type="pic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" r="6848"/>
          <a:stretch>
            <a:fillRect/>
          </a:stretch>
        </p:blipFill>
        <p:spPr>
          <a:xfrm>
            <a:off x="1239733" y="3379780"/>
            <a:ext cx="3722232" cy="3402147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AA602A-94E2-4BEC-A3DB-302134D1F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895" y="2815964"/>
            <a:ext cx="2808926" cy="1858998"/>
          </a:xfrm>
          <a:prstGeom prst="rect">
            <a:avLst/>
          </a:prstGeom>
        </p:spPr>
      </p:pic>
      <p:sp>
        <p:nvSpPr>
          <p:cNvPr id="153" name="Google Shape;153;p18"/>
          <p:cNvSpPr/>
          <p:nvPr/>
        </p:nvSpPr>
        <p:spPr>
          <a:xfrm>
            <a:off x="6590200" y="3216639"/>
            <a:ext cx="5580000" cy="1305002"/>
          </a:xfrm>
          <a:custGeom>
            <a:avLst/>
            <a:gdLst/>
            <a:ahLst/>
            <a:cxnLst/>
            <a:rect l="l" t="t" r="r" b="b"/>
            <a:pathLst>
              <a:path w="4545000" h="810676" extrusionOk="0">
                <a:moveTo>
                  <a:pt x="202669" y="0"/>
                </a:moveTo>
                <a:lnTo>
                  <a:pt x="832331" y="0"/>
                </a:lnTo>
                <a:lnTo>
                  <a:pt x="832332" y="1"/>
                </a:lnTo>
                <a:lnTo>
                  <a:pt x="1035000" y="1"/>
                </a:lnTo>
                <a:lnTo>
                  <a:pt x="1035000" y="0"/>
                </a:lnTo>
                <a:lnTo>
                  <a:pt x="4545000" y="0"/>
                </a:lnTo>
                <a:lnTo>
                  <a:pt x="4545000" y="1"/>
                </a:lnTo>
                <a:lnTo>
                  <a:pt x="3937669" y="1"/>
                </a:lnTo>
                <a:lnTo>
                  <a:pt x="3735000" y="405338"/>
                </a:lnTo>
                <a:lnTo>
                  <a:pt x="3937668" y="810675"/>
                </a:lnTo>
                <a:lnTo>
                  <a:pt x="3735000" y="810675"/>
                </a:lnTo>
                <a:lnTo>
                  <a:pt x="3735000" y="810676"/>
                </a:lnTo>
                <a:lnTo>
                  <a:pt x="225000" y="810676"/>
                </a:lnTo>
                <a:lnTo>
                  <a:pt x="225000" y="810675"/>
                </a:lnTo>
                <a:lnTo>
                  <a:pt x="202669" y="810675"/>
                </a:lnTo>
                <a:lnTo>
                  <a:pt x="0" y="405338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18"/>
          <p:cNvSpPr/>
          <p:nvPr/>
        </p:nvSpPr>
        <p:spPr>
          <a:xfrm>
            <a:off x="0" y="0"/>
            <a:ext cx="2639925" cy="6858000"/>
          </a:xfrm>
          <a:custGeom>
            <a:avLst/>
            <a:gdLst/>
            <a:ahLst/>
            <a:cxnLst/>
            <a:rect l="l" t="t" r="r" b="b"/>
            <a:pathLst>
              <a:path w="2639925" h="6858000" extrusionOk="0">
                <a:moveTo>
                  <a:pt x="0" y="0"/>
                </a:moveTo>
                <a:lnTo>
                  <a:pt x="2639925" y="0"/>
                </a:lnTo>
                <a:lnTo>
                  <a:pt x="1990725" y="1990725"/>
                </a:lnTo>
                <a:lnTo>
                  <a:pt x="1990725" y="5050971"/>
                </a:lnTo>
                <a:lnTo>
                  <a:pt x="263992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1" name="Google Shape;161;p18"/>
          <p:cNvCxnSpPr/>
          <p:nvPr/>
        </p:nvCxnSpPr>
        <p:spPr>
          <a:xfrm rot="10800000">
            <a:off x="5342125" y="3869141"/>
            <a:ext cx="1248075" cy="0"/>
          </a:xfrm>
          <a:prstGeom prst="straightConnector1">
            <a:avLst/>
          </a:prstGeom>
          <a:noFill/>
          <a:ln w="9525" cap="flat" cmpd="sng">
            <a:solidFill>
              <a:srgbClr val="0070C0"/>
            </a:solidFill>
            <a:prstDash val="solid"/>
            <a:miter lim="800000"/>
            <a:headEnd type="oval" w="med" len="med"/>
            <a:tailEnd type="none" w="sm" len="sm"/>
          </a:ln>
        </p:spPr>
      </p:cxnSp>
      <p:sp>
        <p:nvSpPr>
          <p:cNvPr id="162" name="Google Shape;162;p18"/>
          <p:cNvSpPr txBox="1"/>
          <p:nvPr/>
        </p:nvSpPr>
        <p:spPr>
          <a:xfrm>
            <a:off x="6227825" y="1413375"/>
            <a:ext cx="345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Вставьте ваш текст </a:t>
            </a:r>
            <a:endParaRPr/>
          </a:p>
        </p:txBody>
      </p:sp>
      <p:sp>
        <p:nvSpPr>
          <p:cNvPr id="163" name="Google Shape;163;p18"/>
          <p:cNvSpPr/>
          <p:nvPr/>
        </p:nvSpPr>
        <p:spPr>
          <a:xfrm>
            <a:off x="6245625" y="1771836"/>
            <a:ext cx="419638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4" name="Google Shape;164;p18"/>
          <p:cNvSpPr txBox="1"/>
          <p:nvPr/>
        </p:nvSpPr>
        <p:spPr>
          <a:xfrm>
            <a:off x="6227825" y="4937225"/>
            <a:ext cx="3621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Вставьте ваш текст </a:t>
            </a:r>
            <a:endParaRPr/>
          </a:p>
        </p:txBody>
      </p:sp>
      <p:sp>
        <p:nvSpPr>
          <p:cNvPr id="165" name="Google Shape;165;p18"/>
          <p:cNvSpPr/>
          <p:nvPr/>
        </p:nvSpPr>
        <p:spPr>
          <a:xfrm>
            <a:off x="6245625" y="5295670"/>
            <a:ext cx="419638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7" name="Google Shape;167;p18"/>
          <p:cNvSpPr/>
          <p:nvPr/>
        </p:nvSpPr>
        <p:spPr>
          <a:xfrm>
            <a:off x="6759562" y="3376862"/>
            <a:ext cx="466440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Проведение мероприятий с соблюдением рекомендаций Роспотребнадзора в период пандемии.</a:t>
            </a:r>
            <a:endParaRPr sz="1800" dirty="0"/>
          </a:p>
        </p:txBody>
      </p:sp>
      <p:sp>
        <p:nvSpPr>
          <p:cNvPr id="168" name="Google Shape;168;p18"/>
          <p:cNvSpPr txBox="1"/>
          <p:nvPr/>
        </p:nvSpPr>
        <p:spPr>
          <a:xfrm>
            <a:off x="3440182" y="221451"/>
            <a:ext cx="8642100" cy="1620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rgbClr val="0070C0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Ограничительные меры при </a:t>
            </a:r>
            <a:r>
              <a:rPr lang="en-US" sz="3600" dirty="0">
                <a:solidFill>
                  <a:srgbClr val="0070C0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COVID-19</a:t>
            </a:r>
            <a:endParaRPr sz="10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48D8AEC-FD50-4448-A768-D9CA1BC564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83"/>
          <a:stretch/>
        </p:blipFill>
        <p:spPr>
          <a:xfrm>
            <a:off x="11806199" y="6537543"/>
            <a:ext cx="385801" cy="281313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3"/>
          <p:cNvSpPr/>
          <p:nvPr/>
        </p:nvSpPr>
        <p:spPr>
          <a:xfrm rot="10800000">
            <a:off x="-1" y="-84841"/>
            <a:ext cx="7567076" cy="7026343"/>
          </a:xfrm>
          <a:custGeom>
            <a:avLst/>
            <a:gdLst/>
            <a:ahLst/>
            <a:cxnLst/>
            <a:rect l="l" t="t" r="r" b="b"/>
            <a:pathLst>
              <a:path w="7512001" h="6976184" extrusionOk="0">
                <a:moveTo>
                  <a:pt x="7512001" y="6976184"/>
                </a:moveTo>
                <a:lnTo>
                  <a:pt x="7471158" y="6914835"/>
                </a:lnTo>
                <a:lnTo>
                  <a:pt x="0" y="6914835"/>
                </a:lnTo>
                <a:lnTo>
                  <a:pt x="2882430" y="0"/>
                </a:lnTo>
                <a:lnTo>
                  <a:pt x="2920480" y="56832"/>
                </a:lnTo>
                <a:lnTo>
                  <a:pt x="7512001" y="56832"/>
                </a:lnTo>
                <a:close/>
              </a:path>
            </a:pathLst>
          </a:custGeom>
          <a:solidFill>
            <a:srgbClr val="0070C0">
              <a:alpha val="8588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Ф</a:t>
            </a:r>
            <a:endParaRPr lang="ru-RU" dirty="0"/>
          </a:p>
        </p:txBody>
      </p:sp>
      <p:sp>
        <p:nvSpPr>
          <p:cNvPr id="267" name="Google Shape;267;p23"/>
          <p:cNvSpPr/>
          <p:nvPr/>
        </p:nvSpPr>
        <p:spPr>
          <a:xfrm>
            <a:off x="-1" y="3068638"/>
            <a:ext cx="4386001" cy="865933"/>
          </a:xfrm>
          <a:custGeom>
            <a:avLst/>
            <a:gdLst/>
            <a:ahLst/>
            <a:cxnLst/>
            <a:rect l="l" t="t" r="r" b="b"/>
            <a:pathLst>
              <a:path w="4386001" h="865933" extrusionOk="0">
                <a:moveTo>
                  <a:pt x="0" y="0"/>
                </a:moveTo>
                <a:lnTo>
                  <a:pt x="4386001" y="0"/>
                </a:lnTo>
                <a:lnTo>
                  <a:pt x="3547801" y="865933"/>
                </a:lnTo>
                <a:lnTo>
                  <a:pt x="0" y="86593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23"/>
          <p:cNvSpPr/>
          <p:nvPr/>
        </p:nvSpPr>
        <p:spPr>
          <a:xfrm rot="1363364">
            <a:off x="5428684" y="2827955"/>
            <a:ext cx="559378" cy="4356910"/>
          </a:xfrm>
          <a:custGeom>
            <a:avLst/>
            <a:gdLst/>
            <a:ahLst/>
            <a:cxnLst/>
            <a:rect l="l" t="t" r="r" b="b"/>
            <a:pathLst>
              <a:path w="559378" h="5400000" extrusionOk="0">
                <a:moveTo>
                  <a:pt x="32" y="222006"/>
                </a:moveTo>
                <a:lnTo>
                  <a:pt x="540000" y="0"/>
                </a:lnTo>
                <a:cubicBezTo>
                  <a:pt x="546459" y="1707056"/>
                  <a:pt x="552919" y="3414112"/>
                  <a:pt x="559378" y="5121168"/>
                </a:cubicBezTo>
                <a:lnTo>
                  <a:pt x="0" y="5400000"/>
                </a:lnTo>
                <a:cubicBezTo>
                  <a:pt x="11" y="3674002"/>
                  <a:pt x="21" y="1948004"/>
                  <a:pt x="32" y="222006"/>
                </a:cubicBezTo>
                <a:close/>
              </a:path>
            </a:pathLst>
          </a:custGeom>
          <a:solidFill>
            <a:schemeClr val="accent1">
              <a:lumMod val="50000"/>
              <a:alpha val="86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23"/>
          <p:cNvSpPr/>
          <p:nvPr/>
        </p:nvSpPr>
        <p:spPr>
          <a:xfrm rot="1363364">
            <a:off x="7186273" y="-358921"/>
            <a:ext cx="540000" cy="5111456"/>
          </a:xfrm>
          <a:custGeom>
            <a:avLst/>
            <a:gdLst/>
            <a:ahLst/>
            <a:cxnLst/>
            <a:rect l="l" t="t" r="r" b="b"/>
            <a:pathLst>
              <a:path w="540000" h="5400000" extrusionOk="0">
                <a:moveTo>
                  <a:pt x="33336" y="214350"/>
                </a:moveTo>
                <a:lnTo>
                  <a:pt x="540000" y="0"/>
                </a:lnTo>
                <a:lnTo>
                  <a:pt x="465692" y="5204060"/>
                </a:lnTo>
                <a:lnTo>
                  <a:pt x="0" y="5400000"/>
                </a:lnTo>
                <a:lnTo>
                  <a:pt x="33336" y="214350"/>
                </a:lnTo>
                <a:close/>
              </a:path>
            </a:pathLst>
          </a:custGeom>
          <a:solidFill>
            <a:srgbClr val="0070C0"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23"/>
          <p:cNvSpPr/>
          <p:nvPr/>
        </p:nvSpPr>
        <p:spPr>
          <a:xfrm>
            <a:off x="10458063" y="2895321"/>
            <a:ext cx="1733937" cy="3962679"/>
          </a:xfrm>
          <a:prstGeom prst="triangle">
            <a:avLst>
              <a:gd name="adj" fmla="val 100000"/>
            </a:avLst>
          </a:prstGeom>
          <a:solidFill>
            <a:srgbClr val="0070C0"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23"/>
          <p:cNvSpPr txBox="1"/>
          <p:nvPr/>
        </p:nvSpPr>
        <p:spPr>
          <a:xfrm>
            <a:off x="-222916" y="3011241"/>
            <a:ext cx="413976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bg1"/>
                </a:solidFill>
                <a:latin typeface="Georgia" panose="02040502050405020303" pitchFamily="18" charset="0"/>
              </a:rPr>
              <a:t>Контактная информация: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bg1"/>
                </a:solidFill>
                <a:latin typeface="Georgia" panose="02040502050405020303" pitchFamily="18" charset="0"/>
              </a:rPr>
              <a:t>+79206010164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bg1"/>
                </a:solidFill>
                <a:latin typeface="Georgia" panose="02040502050405020303" pitchFamily="18" charset="0"/>
              </a:rPr>
              <a:t>Marina.sobolevskaya@inbox.ru</a:t>
            </a:r>
            <a:endParaRPr sz="1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272" name="Google Shape;27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4020" y="6197271"/>
            <a:ext cx="495000" cy="49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4021" y="6193200"/>
            <a:ext cx="495000" cy="49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04020" y="6193200"/>
            <a:ext cx="495000" cy="49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14020" y="6193200"/>
            <a:ext cx="495000" cy="49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4051918-1BCC-470F-9A8D-800AA7A7B8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83"/>
          <a:stretch/>
        </p:blipFill>
        <p:spPr>
          <a:xfrm>
            <a:off x="11806199" y="6537543"/>
            <a:ext cx="385801" cy="28131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2E2916-780A-4A8F-A5C9-6914FD1CFA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2403" y="3281774"/>
            <a:ext cx="6796696" cy="46063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940" y="491319"/>
            <a:ext cx="2772087" cy="268963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/>
          <p:nvPr/>
        </p:nvSpPr>
        <p:spPr>
          <a:xfrm>
            <a:off x="0" y="6534000"/>
            <a:ext cx="3396000" cy="324000"/>
          </a:xfrm>
          <a:custGeom>
            <a:avLst/>
            <a:gdLst/>
            <a:ahLst/>
            <a:cxnLst/>
            <a:rect l="l" t="t" r="r" b="b"/>
            <a:pathLst>
              <a:path w="3396000" h="324000" extrusionOk="0">
                <a:moveTo>
                  <a:pt x="0" y="0"/>
                </a:moveTo>
                <a:lnTo>
                  <a:pt x="3216000" y="0"/>
                </a:lnTo>
                <a:lnTo>
                  <a:pt x="3396000" y="324000"/>
                </a:lnTo>
                <a:lnTo>
                  <a:pt x="3216000" y="324000"/>
                </a:lnTo>
                <a:lnTo>
                  <a:pt x="3036000" y="324000"/>
                </a:lnTo>
                <a:lnTo>
                  <a:pt x="0" y="3240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17"/>
          <p:cNvSpPr/>
          <p:nvPr/>
        </p:nvSpPr>
        <p:spPr>
          <a:xfrm>
            <a:off x="1345728" y="1577367"/>
            <a:ext cx="514070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Экологическое и санитарное самосознание населения сформировано недостаточно, в основном преобладают потребительские отношения к окружающей среде.</a:t>
            </a:r>
            <a:endParaRPr lang="en-US" sz="1050" dirty="0"/>
          </a:p>
        </p:txBody>
      </p:sp>
      <p:sp>
        <p:nvSpPr>
          <p:cNvPr id="135" name="Google Shape;135;p17"/>
          <p:cNvSpPr/>
          <p:nvPr/>
        </p:nvSpPr>
        <p:spPr>
          <a:xfrm>
            <a:off x="730720" y="1729017"/>
            <a:ext cx="587465" cy="506435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452" y="1802234"/>
            <a:ext cx="3600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7"/>
          <p:cNvSpPr/>
          <p:nvPr/>
        </p:nvSpPr>
        <p:spPr>
          <a:xfrm>
            <a:off x="1317787" y="2642062"/>
            <a:ext cx="5538936" cy="19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Совместные действия членов ТОС </a:t>
            </a:r>
            <a:r>
              <a:rPr lang="ru-RU" sz="16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и </a:t>
            </a:r>
            <a:r>
              <a:rPr lang="ru-RU" sz="1600" dirty="0" smtClean="0">
                <a:latin typeface="Times New Roman" panose="02020603050405020304" pitchFamily="18" charset="0"/>
              </a:rPr>
              <a:t>не</a:t>
            </a:r>
            <a:r>
              <a:rPr lang="ru-RU" sz="16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равнодушных граждан по 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благоустройству и поддержанию чистоты и порядка на территории своих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ТОСов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и общественных территорий позволит 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изменить не только сознание самих жителей, но и будет способствовать воспитанию у подрастающего поколения потребности жить на чистой и благоустроенной территории, а </a:t>
            </a:r>
            <a:r>
              <a:rPr lang="ru-RU" sz="16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также 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сможет повысить культуру общежития.</a:t>
            </a:r>
            <a:endParaRPr sz="1050" dirty="0"/>
          </a:p>
        </p:txBody>
      </p:sp>
      <p:sp>
        <p:nvSpPr>
          <p:cNvPr id="139" name="Google Shape;139;p17"/>
          <p:cNvSpPr/>
          <p:nvPr/>
        </p:nvSpPr>
        <p:spPr>
          <a:xfrm>
            <a:off x="690885" y="3298112"/>
            <a:ext cx="587465" cy="506435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8327" y="3371329"/>
            <a:ext cx="3600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/>
          <p:nvPr/>
        </p:nvSpPr>
        <p:spPr>
          <a:xfrm>
            <a:off x="1345727" y="4692389"/>
            <a:ext cx="4290141" cy="1254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Общественный труд способствует </a:t>
            </a:r>
            <a:r>
              <a:rPr lang="ru-RU" sz="16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бережному отношению к территории своего проживания, развитию 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инициативы и активности у граждан при решении задач ТОС.</a:t>
            </a:r>
            <a:endParaRPr sz="1050" dirty="0"/>
          </a:p>
        </p:txBody>
      </p:sp>
      <p:sp>
        <p:nvSpPr>
          <p:cNvPr id="143" name="Google Shape;143;p17"/>
          <p:cNvSpPr/>
          <p:nvPr/>
        </p:nvSpPr>
        <p:spPr>
          <a:xfrm>
            <a:off x="730322" y="4821504"/>
            <a:ext cx="587465" cy="506435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7640" y="4893616"/>
            <a:ext cx="3600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7"/>
          <p:cNvSpPr txBox="1"/>
          <p:nvPr/>
        </p:nvSpPr>
        <p:spPr>
          <a:xfrm>
            <a:off x="0" y="418699"/>
            <a:ext cx="121920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dirty="0">
                <a:solidFill>
                  <a:srgbClr val="0070C0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Актуальность Федерального проекта</a:t>
            </a:r>
            <a:endParaRPr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0DA87DA-006E-4267-A2F1-C88F071482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83"/>
          <a:stretch/>
        </p:blipFill>
        <p:spPr>
          <a:xfrm>
            <a:off x="11806199" y="6537543"/>
            <a:ext cx="385801" cy="28131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429" y="1513498"/>
            <a:ext cx="5512669" cy="381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66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/>
          <p:nvPr/>
        </p:nvSpPr>
        <p:spPr>
          <a:xfrm>
            <a:off x="0" y="6534000"/>
            <a:ext cx="3396000" cy="324000"/>
          </a:xfrm>
          <a:custGeom>
            <a:avLst/>
            <a:gdLst/>
            <a:ahLst/>
            <a:cxnLst/>
            <a:rect l="l" t="t" r="r" b="b"/>
            <a:pathLst>
              <a:path w="3396000" h="324000" extrusionOk="0">
                <a:moveTo>
                  <a:pt x="0" y="0"/>
                </a:moveTo>
                <a:lnTo>
                  <a:pt x="3216000" y="0"/>
                </a:lnTo>
                <a:lnTo>
                  <a:pt x="3396000" y="324000"/>
                </a:lnTo>
                <a:lnTo>
                  <a:pt x="3216000" y="324000"/>
                </a:lnTo>
                <a:lnTo>
                  <a:pt x="3036000" y="324000"/>
                </a:lnTo>
                <a:lnTo>
                  <a:pt x="0" y="3240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452" y="1802234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8327" y="3371329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7640" y="4893616"/>
            <a:ext cx="3600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7"/>
          <p:cNvSpPr txBox="1"/>
          <p:nvPr/>
        </p:nvSpPr>
        <p:spPr>
          <a:xfrm>
            <a:off x="0" y="444825"/>
            <a:ext cx="121920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dirty="0">
                <a:solidFill>
                  <a:srgbClr val="0070C0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Информация о проекте</a:t>
            </a:r>
            <a:endParaRPr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0DA87DA-006E-4267-A2F1-C88F071482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83"/>
          <a:stretch/>
        </p:blipFill>
        <p:spPr>
          <a:xfrm>
            <a:off x="11806199" y="6537543"/>
            <a:ext cx="385801" cy="2813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1DE90D-91A9-4844-A1DD-D82C14C6A9FA}"/>
              </a:ext>
            </a:extLst>
          </p:cNvPr>
          <p:cNvSpPr txBox="1"/>
          <p:nvPr/>
        </p:nvSpPr>
        <p:spPr>
          <a:xfrm>
            <a:off x="1204452" y="1361449"/>
            <a:ext cx="10333956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Проект создан для 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осуществления деятельности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ТОС РФ и направлен на: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формирование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гражданских инициатив и активности в вопросах благоустройства территорий проживания;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</a:rPr>
              <a:t>р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азвитие дружеских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взаимоотношений между 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жителями;</a:t>
            </a:r>
            <a:endParaRPr lang="ru-RU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воспитание 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чувства ответственности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за сохранение и улучшение 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состояния окружающей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среды.</a:t>
            </a:r>
            <a:endParaRPr lang="en-US" sz="2400" dirty="0">
              <a:latin typeface="Times New Roman" panose="02020603050405020304" pitchFamily="18" charset="0"/>
            </a:endParaRPr>
          </a:p>
          <a:p>
            <a:pPr algn="l"/>
            <a:endParaRPr lang="en-US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Проект включает в себя перечень мероприятий 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ТОС,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соответствующих сезонным 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потребностям.</a:t>
            </a:r>
            <a:endParaRPr lang="ru-RU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Проект раскрывает различные способы взаимодействия граждан в вопросах благоустройства территорий.</a:t>
            </a:r>
          </a:p>
          <a:p>
            <a:pPr algn="l"/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Реализация проекта не ограничена по срокам.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012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9"/>
          <p:cNvSpPr/>
          <p:nvPr/>
        </p:nvSpPr>
        <p:spPr>
          <a:xfrm>
            <a:off x="966000" y="1807289"/>
            <a:ext cx="3240000" cy="2069999"/>
          </a:xfrm>
          <a:prstGeom prst="round2DiagRect">
            <a:avLst>
              <a:gd name="adj1" fmla="val 0"/>
              <a:gd name="adj2" fmla="val 29398"/>
            </a:avLst>
          </a:prstGeom>
          <a:noFill/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19"/>
          <p:cNvSpPr/>
          <p:nvPr/>
        </p:nvSpPr>
        <p:spPr>
          <a:xfrm>
            <a:off x="4446499" y="1807289"/>
            <a:ext cx="3240000" cy="2069999"/>
          </a:xfrm>
          <a:prstGeom prst="round2DiagRect">
            <a:avLst>
              <a:gd name="adj1" fmla="val 0"/>
              <a:gd name="adj2" fmla="val 29398"/>
            </a:avLst>
          </a:prstGeom>
          <a:noFill/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19"/>
          <p:cNvSpPr/>
          <p:nvPr/>
        </p:nvSpPr>
        <p:spPr>
          <a:xfrm>
            <a:off x="7986000" y="1807289"/>
            <a:ext cx="3240000" cy="2069999"/>
          </a:xfrm>
          <a:prstGeom prst="round2DiagRect">
            <a:avLst>
              <a:gd name="adj1" fmla="val 0"/>
              <a:gd name="adj2" fmla="val 29398"/>
            </a:avLst>
          </a:prstGeom>
          <a:noFill/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19"/>
          <p:cNvSpPr/>
          <p:nvPr/>
        </p:nvSpPr>
        <p:spPr>
          <a:xfrm>
            <a:off x="966000" y="4014001"/>
            <a:ext cx="3240000" cy="2069999"/>
          </a:xfrm>
          <a:prstGeom prst="round2DiagRect">
            <a:avLst>
              <a:gd name="adj1" fmla="val 0"/>
              <a:gd name="adj2" fmla="val 29398"/>
            </a:avLst>
          </a:prstGeom>
          <a:noFill/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19"/>
          <p:cNvSpPr/>
          <p:nvPr/>
        </p:nvSpPr>
        <p:spPr>
          <a:xfrm>
            <a:off x="4476000" y="4015351"/>
            <a:ext cx="3240000" cy="2069999"/>
          </a:xfrm>
          <a:prstGeom prst="round2DiagRect">
            <a:avLst>
              <a:gd name="adj1" fmla="val 0"/>
              <a:gd name="adj2" fmla="val 29398"/>
            </a:avLst>
          </a:prstGeom>
          <a:noFill/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19"/>
          <p:cNvSpPr/>
          <p:nvPr/>
        </p:nvSpPr>
        <p:spPr>
          <a:xfrm>
            <a:off x="7986000" y="4014001"/>
            <a:ext cx="3240000" cy="2069999"/>
          </a:xfrm>
          <a:prstGeom prst="round2DiagRect">
            <a:avLst>
              <a:gd name="adj1" fmla="val 0"/>
              <a:gd name="adj2" fmla="val 29398"/>
            </a:avLst>
          </a:prstGeom>
          <a:noFill/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19"/>
          <p:cNvSpPr/>
          <p:nvPr/>
        </p:nvSpPr>
        <p:spPr>
          <a:xfrm>
            <a:off x="2248500" y="1944000"/>
            <a:ext cx="675000" cy="495000"/>
          </a:xfrm>
          <a:prstGeom prst="round2DiagRect">
            <a:avLst>
              <a:gd name="adj1" fmla="val 0"/>
              <a:gd name="adj2" fmla="val 29398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19"/>
          <p:cNvSpPr/>
          <p:nvPr/>
        </p:nvSpPr>
        <p:spPr>
          <a:xfrm>
            <a:off x="2248500" y="4101432"/>
            <a:ext cx="675000" cy="495000"/>
          </a:xfrm>
          <a:prstGeom prst="round2DiagRect">
            <a:avLst>
              <a:gd name="adj1" fmla="val 0"/>
              <a:gd name="adj2" fmla="val 29398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19"/>
          <p:cNvSpPr/>
          <p:nvPr/>
        </p:nvSpPr>
        <p:spPr>
          <a:xfrm>
            <a:off x="9268500" y="4101432"/>
            <a:ext cx="675000" cy="495000"/>
          </a:xfrm>
          <a:prstGeom prst="round2DiagRect">
            <a:avLst>
              <a:gd name="adj1" fmla="val 0"/>
              <a:gd name="adj2" fmla="val 29398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9"/>
          <p:cNvSpPr/>
          <p:nvPr/>
        </p:nvSpPr>
        <p:spPr>
          <a:xfrm>
            <a:off x="9268500" y="1944000"/>
            <a:ext cx="675000" cy="495000"/>
          </a:xfrm>
          <a:prstGeom prst="round2DiagRect">
            <a:avLst>
              <a:gd name="adj1" fmla="val 0"/>
              <a:gd name="adj2" fmla="val 29398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19"/>
          <p:cNvSpPr/>
          <p:nvPr/>
        </p:nvSpPr>
        <p:spPr>
          <a:xfrm>
            <a:off x="5821156" y="4101432"/>
            <a:ext cx="675000" cy="495000"/>
          </a:xfrm>
          <a:prstGeom prst="round2DiagRect">
            <a:avLst>
              <a:gd name="adj1" fmla="val 0"/>
              <a:gd name="adj2" fmla="val 29398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19"/>
          <p:cNvSpPr/>
          <p:nvPr/>
        </p:nvSpPr>
        <p:spPr>
          <a:xfrm>
            <a:off x="5821156" y="1944000"/>
            <a:ext cx="675000" cy="495000"/>
          </a:xfrm>
          <a:prstGeom prst="round2DiagRect">
            <a:avLst>
              <a:gd name="adj1" fmla="val 0"/>
              <a:gd name="adj2" fmla="val 29398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19"/>
          <p:cNvSpPr txBox="1"/>
          <p:nvPr/>
        </p:nvSpPr>
        <p:spPr>
          <a:xfrm>
            <a:off x="2310925" y="1940764"/>
            <a:ext cx="55015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01</a:t>
            </a:r>
            <a:endParaRPr sz="1000"/>
          </a:p>
        </p:txBody>
      </p:sp>
      <p:sp>
        <p:nvSpPr>
          <p:cNvPr id="186" name="Google Shape;186;p19"/>
          <p:cNvSpPr txBox="1"/>
          <p:nvPr/>
        </p:nvSpPr>
        <p:spPr>
          <a:xfrm>
            <a:off x="5883580" y="1915780"/>
            <a:ext cx="55015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02</a:t>
            </a:r>
            <a:endParaRPr sz="1000"/>
          </a:p>
        </p:txBody>
      </p:sp>
      <p:sp>
        <p:nvSpPr>
          <p:cNvPr id="187" name="Google Shape;187;p19"/>
          <p:cNvSpPr txBox="1"/>
          <p:nvPr/>
        </p:nvSpPr>
        <p:spPr>
          <a:xfrm>
            <a:off x="9330924" y="1915780"/>
            <a:ext cx="55015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03</a:t>
            </a:r>
            <a:endParaRPr sz="1000"/>
          </a:p>
        </p:txBody>
      </p:sp>
      <p:sp>
        <p:nvSpPr>
          <p:cNvPr id="188" name="Google Shape;188;p19"/>
          <p:cNvSpPr txBox="1"/>
          <p:nvPr/>
        </p:nvSpPr>
        <p:spPr>
          <a:xfrm>
            <a:off x="2310924" y="4087322"/>
            <a:ext cx="55015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04</a:t>
            </a:r>
            <a:endParaRPr sz="1000"/>
          </a:p>
        </p:txBody>
      </p:sp>
      <p:sp>
        <p:nvSpPr>
          <p:cNvPr id="189" name="Google Shape;189;p19"/>
          <p:cNvSpPr txBox="1"/>
          <p:nvPr/>
        </p:nvSpPr>
        <p:spPr>
          <a:xfrm>
            <a:off x="5877469" y="4101432"/>
            <a:ext cx="55015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05</a:t>
            </a:r>
            <a:endParaRPr sz="1000"/>
          </a:p>
        </p:txBody>
      </p:sp>
      <p:sp>
        <p:nvSpPr>
          <p:cNvPr id="190" name="Google Shape;190;p19"/>
          <p:cNvSpPr txBox="1"/>
          <p:nvPr/>
        </p:nvSpPr>
        <p:spPr>
          <a:xfrm>
            <a:off x="9330923" y="4073212"/>
            <a:ext cx="55015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06</a:t>
            </a:r>
            <a:endParaRPr sz="1000"/>
          </a:p>
        </p:txBody>
      </p:sp>
      <p:sp>
        <p:nvSpPr>
          <p:cNvPr id="191" name="Google Shape;191;p19"/>
          <p:cNvSpPr txBox="1"/>
          <p:nvPr/>
        </p:nvSpPr>
        <p:spPr>
          <a:xfrm>
            <a:off x="1119655" y="2393375"/>
            <a:ext cx="294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Январь-февраль</a:t>
            </a:r>
          </a:p>
          <a:p>
            <a:pPr algn="ctr"/>
            <a:r>
              <a:rPr lang="ru-RU" sz="1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Создание проектной </a:t>
            </a:r>
            <a:r>
              <a:rPr lang="ru-RU" sz="18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группы.</a:t>
            </a:r>
            <a:endParaRPr lang="ru-RU" sz="18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Разработка проекта «Чистый двор»</a:t>
            </a:r>
            <a:endParaRPr sz="1800" dirty="0"/>
          </a:p>
        </p:txBody>
      </p:sp>
      <p:sp>
        <p:nvSpPr>
          <p:cNvPr id="192" name="Google Shape;192;p19"/>
          <p:cNvSpPr/>
          <p:nvPr/>
        </p:nvSpPr>
        <p:spPr>
          <a:xfrm>
            <a:off x="966001" y="2653432"/>
            <a:ext cx="3240000" cy="122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12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93" name="Google Shape;193;p19"/>
          <p:cNvSpPr txBox="1"/>
          <p:nvPr/>
        </p:nvSpPr>
        <p:spPr>
          <a:xfrm>
            <a:off x="1200662" y="4535524"/>
            <a:ext cx="294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Май-ноябрь</a:t>
            </a:r>
            <a:endParaRPr dirty="0"/>
          </a:p>
        </p:txBody>
      </p:sp>
      <p:sp>
        <p:nvSpPr>
          <p:cNvPr id="194" name="Google Shape;194;p19"/>
          <p:cNvSpPr/>
          <p:nvPr/>
        </p:nvSpPr>
        <p:spPr>
          <a:xfrm>
            <a:off x="966001" y="4782081"/>
            <a:ext cx="3346686" cy="1268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16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Реализация проекта «Чистый двор» в регионах. Взаимодействие по вопросам реализации проекта с региональными ассоциациями ТОС</a:t>
            </a:r>
            <a:endParaRPr lang="ru-RU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95" name="Google Shape;195;p19"/>
          <p:cNvSpPr txBox="1"/>
          <p:nvPr/>
        </p:nvSpPr>
        <p:spPr>
          <a:xfrm>
            <a:off x="4621350" y="2441975"/>
            <a:ext cx="294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Март</a:t>
            </a:r>
            <a:endParaRPr dirty="0"/>
          </a:p>
        </p:txBody>
      </p:sp>
      <p:sp>
        <p:nvSpPr>
          <p:cNvPr id="196" name="Google Shape;196;p19"/>
          <p:cNvSpPr/>
          <p:nvPr/>
        </p:nvSpPr>
        <p:spPr>
          <a:xfrm>
            <a:off x="4370867" y="2761354"/>
            <a:ext cx="3469757" cy="1115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ru-RU" sz="2000" dirty="0" smtClean="0">
                <a:latin typeface="Times New Roman" panose="02020603050405020304" pitchFamily="18" charset="0"/>
              </a:rPr>
              <a:t>Презентация проекта «Чистый двор»</a:t>
            </a:r>
          </a:p>
        </p:txBody>
      </p:sp>
      <p:sp>
        <p:nvSpPr>
          <p:cNvPr id="197" name="Google Shape;197;p19"/>
          <p:cNvSpPr txBox="1"/>
          <p:nvPr/>
        </p:nvSpPr>
        <p:spPr>
          <a:xfrm>
            <a:off x="8178978" y="2456647"/>
            <a:ext cx="2949300" cy="336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А</a:t>
            </a:r>
            <a:r>
              <a:rPr lang="ru-RU" sz="2000" b="1" dirty="0" smtClean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прель</a:t>
            </a:r>
          </a:p>
          <a:p>
            <a:pPr lvl="0" algn="ctr"/>
            <a:r>
              <a:rPr lang="ru-RU" dirty="0" smtClean="0"/>
              <a:t>Информация о проекте. Приглашение к участию в реализации проекта региональных ассоциаций ТОС,           членов ОАТОС, активистов </a:t>
            </a:r>
            <a:r>
              <a:rPr lang="ru-RU" dirty="0"/>
              <a:t>ТОС</a:t>
            </a:r>
            <a:endParaRPr dirty="0"/>
          </a:p>
        </p:txBody>
      </p:sp>
      <p:sp>
        <p:nvSpPr>
          <p:cNvPr id="198" name="Google Shape;198;p19"/>
          <p:cNvSpPr/>
          <p:nvPr/>
        </p:nvSpPr>
        <p:spPr>
          <a:xfrm>
            <a:off x="8002629" y="2768911"/>
            <a:ext cx="3223371" cy="990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endParaRPr dirty="0"/>
          </a:p>
        </p:txBody>
      </p:sp>
      <p:sp>
        <p:nvSpPr>
          <p:cNvPr id="199" name="Google Shape;199;p19"/>
          <p:cNvSpPr txBox="1"/>
          <p:nvPr/>
        </p:nvSpPr>
        <p:spPr>
          <a:xfrm>
            <a:off x="4621350" y="4648800"/>
            <a:ext cx="294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Ноябрь-декабрь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Подведение итогов, обмен опытом между регионами  по вопросам реализации проекта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0" name="Google Shape;200;p19"/>
          <p:cNvSpPr/>
          <p:nvPr/>
        </p:nvSpPr>
        <p:spPr>
          <a:xfrm>
            <a:off x="4634323" y="4665759"/>
            <a:ext cx="3387564" cy="107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01" name="Google Shape;201;p19"/>
          <p:cNvSpPr txBox="1"/>
          <p:nvPr/>
        </p:nvSpPr>
        <p:spPr>
          <a:xfrm>
            <a:off x="8291887" y="4526646"/>
            <a:ext cx="2770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Д</a:t>
            </a:r>
            <a:r>
              <a:rPr lang="ru-RU" sz="2000" b="1" dirty="0" smtClean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екабрь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Отчет о реализации проекта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2" name="Google Shape;202;p19"/>
          <p:cNvSpPr/>
          <p:nvPr/>
        </p:nvSpPr>
        <p:spPr>
          <a:xfrm>
            <a:off x="8002629" y="4808830"/>
            <a:ext cx="3223371" cy="1303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3" name="Google Shape;203;p19"/>
          <p:cNvSpPr txBox="1"/>
          <p:nvPr/>
        </p:nvSpPr>
        <p:spPr>
          <a:xfrm>
            <a:off x="1565394" y="344784"/>
            <a:ext cx="8871075" cy="891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План реализации проекта</a:t>
            </a:r>
            <a:endParaRPr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EB0F55DB-1FD3-475D-9B9A-424407C4A5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83"/>
          <a:stretch/>
        </p:blipFill>
        <p:spPr>
          <a:xfrm>
            <a:off x="11806199" y="6537543"/>
            <a:ext cx="385801" cy="28131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086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dirty="0">
                <a:solidFill>
                  <a:srgbClr val="0070C0"/>
                </a:solidFill>
                <a:latin typeface="Georgia" panose="02040502050405020303" pitchFamily="18" charset="0"/>
              </a:rPr>
              <a:t>Мероприятия, проводимые в рамках реализации </a:t>
            </a:r>
            <a:r>
              <a:rPr lang="ru-RU" dirty="0" smtClean="0">
                <a:solidFill>
                  <a:srgbClr val="0070C0"/>
                </a:solidFill>
                <a:latin typeface="Georgia" panose="02040502050405020303" pitchFamily="18" charset="0"/>
              </a:rPr>
              <a:t>проекта</a:t>
            </a:r>
            <a:endParaRPr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6D715C-1050-4BEE-A7B8-ADE9368A21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83"/>
          <a:stretch/>
        </p:blipFill>
        <p:spPr>
          <a:xfrm>
            <a:off x="11806199" y="6537543"/>
            <a:ext cx="385801" cy="2813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0A7078-28A7-461B-89FD-B01587A48FAC}"/>
              </a:ext>
            </a:extLst>
          </p:cNvPr>
          <p:cNvSpPr txBox="1"/>
          <p:nvPr/>
        </p:nvSpPr>
        <p:spPr>
          <a:xfrm>
            <a:off x="838200" y="5766965"/>
            <a:ext cx="10849572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Участие </a:t>
            </a:r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жителей во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всероссийских, областных, районных и сельских субботниках по наведению порядка и поддержанию </a:t>
            </a:r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чистоты на территориях проживания граждан.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ctr"/>
            <a:endParaRPr lang="ru-RU" sz="1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37" y="1608722"/>
            <a:ext cx="5526473" cy="37049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986" y="1608722"/>
            <a:ext cx="5557482" cy="370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24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7936" y="5016137"/>
            <a:ext cx="10515600" cy="1201783"/>
          </a:xfrm>
        </p:spPr>
        <p:txBody>
          <a:bodyPr/>
          <a:lstStyle/>
          <a:p>
            <a:pPr marL="285750" indent="-285750" algn="ctr"/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Участие  жителей в благоустройстве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общественных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пространств:</a:t>
            </a:r>
            <a:b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</a:rPr>
              <a:t>п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арков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, скверов, родников, мест воинских захоронений, погостов и др.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6" y="510855"/>
            <a:ext cx="5941423" cy="43116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912" y="510855"/>
            <a:ext cx="5744276" cy="431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41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008" y="5991366"/>
            <a:ext cx="11973198" cy="768915"/>
          </a:xfrm>
        </p:spPr>
        <p:txBody>
          <a:bodyPr/>
          <a:lstStyle/>
          <a:p>
            <a:pPr algn="ctr"/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Участие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органов 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ТОС во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всероссийских, 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региональных и муниципальных программах и конкурсах с проектами по благоустройству территорий. При реализации проектов предусмотрены мероприятия по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п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оддержание чистоты и порядка на благоустроенных объектах.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08" y="167492"/>
            <a:ext cx="5089072" cy="56545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577" y="483308"/>
            <a:ext cx="6697189" cy="502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444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2243</TotalTime>
  <Words>1099</Words>
  <Application>Microsoft Office PowerPoint</Application>
  <PresentationFormat>Широкоэкранный</PresentationFormat>
  <Paragraphs>105</Paragraphs>
  <Slides>37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Arial</vt:lpstr>
      <vt:lpstr>Calibri</vt:lpstr>
      <vt:lpstr>Georgia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Мероприятия, проводимые в рамках реализации проекта</vt:lpstr>
      <vt:lpstr>  Участие  жителей в благоустройстве общественных пространств: парков, скверов, родников, мест воинских захоронений, погостов и др. </vt:lpstr>
      <vt:lpstr> Участие органов ТОС во всероссийских, региональных и муниципальных программах и конкурсах с проектами по благоустройству территорий. При реализации проектов предусмотрены мероприятия по поддержание чистоты и порядка на благоустроенных объектах.  </vt:lpstr>
      <vt:lpstr>Подготовка территорий для проведения праздничных и календарных мероприятий, встреч, собраний, акций: установка скамеек , столиков, сценических пространств, малых архитектурных форм и другой праздничной атрибутики.</vt:lpstr>
      <vt:lpstr>Посезонное проведение работ по благоустройству дворов:  покос травы в летний период</vt:lpstr>
      <vt:lpstr>Уборка листвы и расчистка снега в осенне-зимний периоды.</vt:lpstr>
      <vt:lpstr>Высадка деревьев и кустарников в осенне-весенний периоды.</vt:lpstr>
      <vt:lpstr>Проведение работ по кронированию деревьев и обрезке кустарников</vt:lpstr>
      <vt:lpstr>Побелка бордюров, покраска и текущий ремонт детских и спортивных объектов</vt:lpstr>
      <vt:lpstr>Проведение мероприятий по ликвидации последствий паводка на  затапливаемых территориях в весенний период.</vt:lpstr>
      <vt:lpstr>     В рамках проекта необходимо проведение мероприятий по привлечению детей и молодёжи к общественному труду и воспитанию ответственного отношения к территории своего проживания: - участие в субботниках; - участие в  благоустроительных, экологических мероприятиях и акциях   </vt:lpstr>
      <vt:lpstr>С целью привлечения внимания населения к проблеме чистоты рекомендуется проведение конкурсов по изготовлению и установке мусорных урн, в том числе, с использованием  отслуживших материалов.</vt:lpstr>
      <vt:lpstr>Проведение конкурса на лучшее озеленение придомовых территорий.</vt:lpstr>
      <vt:lpstr>Конкурс на лучшее оформление двора.</vt:lpstr>
      <vt:lpstr>Осуществление общественного контроля за состоянием контейнерных площадок.</vt:lpstr>
      <vt:lpstr>Мероприятия по информированию населения о необходимости раздельного сбора мусора.</vt:lpstr>
      <vt:lpstr>Проведение агитации среди населения включая социологический опрос, информационные плакаты, листовки, рекламные ролики, публикации в СМИ, социальных сетях. </vt:lpstr>
      <vt:lpstr> В рамках проведения мониторинга состояния территорий в ТОСах рекомендовано организовать работу горячих линий: «Осторожно, сосульки!», «Снегопад», «Бурьян», «Листья жёлтые»,  «Да будет свет!», «Внимание, паводок!»</vt:lpstr>
      <vt:lpstr>В Брянской области реализация проекта «Чистый двор» осуществляется параллельно с федеральным проектом партии «Единая Россия» «Жители МКД», в рамках которого проводятся мероприятия с целью вовлечения жителей многоквартирных домов в процесс благоустройства дворовых территорий  и объединения их для решения вопросов местного значения.  В настоящее время ведётся подготовка к проведению Всероссийского конкурса   «Лучший дом. Лучший двор». </vt:lpstr>
      <vt:lpstr>Ассоциация ТОС Брянской области совместно с Советской районной администрацией провела конкурс «Цветущий двор» среди ТОСов многоквартирных домов Советского района города Брянска. По итогам конкурса состоялось награждение участников и победителей.</vt:lpstr>
      <vt:lpstr>Жители брянских ТОСов осуществляют контроль за  порядком на территориях спортивных, детских, игровых площадок,  а также  в скверах, парках,  и на других объектах,  благоустроенных в рамках программы инициативного бюджетирования.</vt:lpstr>
      <vt:lpstr>Жители брянских ТОСов «Алень», «Искорка», «Сквер Победы» осуществляют уход за местами воинских захоронений, проводят покраску обелисков, уборку прилегающих территорий.</vt:lpstr>
      <vt:lpstr>В канун празднования Дня Победы в ТОСах города Брянска и Брянской области была проведена акция «Клумба для ветерана». Перед окнами домов, где проживают ветераны Великой Отечественной войны активистами были благоустроены цветочные клумбы.</vt:lpstr>
      <vt:lpstr>Перед празднованием Дня Победы, Международного Дня соседей и других праздников в ТОСах проводится работа по подготовке и праздничному оформлению территорий. </vt:lpstr>
      <vt:lpstr>Отличительной чертой города Брянска является уникальный природный ландшафт – овраги и балки в самом центре города, изобилующие редкими растениями. Жители, проживающие на бровках оврагов Нижний и Верхний Судки, имеющих статус областного памятника природы, имеют природоохранные обязательства.  Территории нескольких ТОСов расположены в пределах природоохранной зоны и жители обязаны соблюдать чистоту и порядок, следить за санитарным состоянием оврагов, сохранностью растительного мира, сообщать в органы МСУ о несанкционированных свалках, принимать участие в их ликвидации, регулярно проводить субботники. Опыт брянских ТОСов в борьбе за чистоту оврагов, которые называются «лёгкими города», поддерживают органы власти  совместно с жителями наводят порядок на данных территориях.</vt:lpstr>
      <vt:lpstr>На территории Смоленской области также реализуется проект «Чистый двор». Улучшение облика муниципалитетов ведется в рамках национального проекта «Жилье и городская среда» и регионального проекта «Формирование комфортной городской среды». Слайды наглядно показывают воплощенные примеры совместных действий органов местного самоуправления и территориально общественного самоуправления по преобразованию и благоустройству населенных пунктов Смоленской области.   </vt:lpstr>
      <vt:lpstr>В Ульяновской области ежегодно организуются благоустроительные мероприятия по наведению чистоты во всех муниципальных образованиях – в домах, во дворах, на улицах, в общественных пространствах, на территориях поселков и городов. Традиционное благоустройство в этом году примет творческий формат. В  фестивале чистых территорий принимают участие 419 территориальных общественных самоуправлений (ТОС), в том числе 105 – в Ульяновске. Самые активные участники благоустроительных событий  отмечаются грамотами и благодарственными письмами  Ассоциации ТОС Ульяновской област.,  Победителей осеннего фестиваля чистых территорий Ульяновской области определят в трех номинациях: в категории «Дружная команда» ключевым показателем станет вовлеченность в решении проблем благоустройства, вторая номинация - «Лучший озеленитель». В третьей номинации «Победитель несанкционированных свалок» главным будет подход к решению проблем с мусором. </vt:lpstr>
      <vt:lpstr>Презентация PowerPoint</vt:lpstr>
      <vt:lpstr>Партнеры по реализации проекта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Денис</dc:creator>
  <cp:lastModifiedBy>Денис</cp:lastModifiedBy>
  <cp:revision>111</cp:revision>
  <dcterms:modified xsi:type="dcterms:W3CDTF">2022-06-29T08:15:18Z</dcterms:modified>
</cp:coreProperties>
</file>