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14" r:id="rId2"/>
    <p:sldId id="347" r:id="rId3"/>
    <p:sldId id="368" r:id="rId4"/>
    <p:sldId id="348" r:id="rId5"/>
    <p:sldId id="365" r:id="rId6"/>
    <p:sldId id="362" r:id="rId7"/>
    <p:sldId id="358" r:id="rId8"/>
    <p:sldId id="360" r:id="rId9"/>
  </p:sldIdLst>
  <p:sldSz cx="9144000" cy="6858000" type="screen4x3"/>
  <p:notesSz cx="6669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CB1AE-6FE9-41A5-B6CB-900BDA716F0D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1E90B-0DB7-4D61-87A8-E19C20105B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281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49CF9-46EA-4B72-8439-2409B70CD66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908"/>
            <a:ext cx="533527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51279-E6ED-4518-9A90-17571361E8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253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4CD9-9D5F-416D-976F-40C973F8111D}" type="datetime1">
              <a:rPr lang="ru-RU" smtClean="0"/>
              <a:pPr/>
              <a:t>29.06.2022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8EBD-B2DD-4430-B00E-D6A203D45012}" type="datetime1">
              <a:rPr lang="ru-RU" smtClean="0"/>
              <a:pPr/>
              <a:t>29.06.2022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56329-A53B-485F-BD2A-544950A86F16}" type="datetime1">
              <a:rPr lang="ru-RU" smtClean="0"/>
              <a:pPr/>
              <a:t>29.06.2022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7835-3A23-4525-8F93-59A00B86994E}" type="datetime1">
              <a:rPr lang="ru-RU" smtClean="0"/>
              <a:pPr/>
              <a:t>29.06.2022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C5FE-9FEB-462A-8B0E-DA9DA970C51F}" type="datetime1">
              <a:rPr lang="ru-RU" smtClean="0"/>
              <a:pPr/>
              <a:t>29.06.2022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6950-F09B-4354-B66A-3255D6E3C4CD}" type="datetime1">
              <a:rPr lang="ru-RU" smtClean="0"/>
              <a:pPr/>
              <a:t>29.06.2022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B033-36B5-4434-8F17-EEF3F9BDAC93}" type="datetime1">
              <a:rPr lang="ru-RU" smtClean="0"/>
              <a:pPr/>
              <a:t>29.06.2022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7471-9764-4942-A4DC-C82A3C489CBC}" type="datetime1">
              <a:rPr lang="ru-RU" smtClean="0"/>
              <a:pPr/>
              <a:t>29.06.2022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99B4-7F96-4610-ACEA-E8F7035A2AD9}" type="datetime1">
              <a:rPr lang="ru-RU" smtClean="0"/>
              <a:pPr/>
              <a:t>29.06.2022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0F76-A337-4F86-A045-290738E7A8A7}" type="datetime1">
              <a:rPr lang="ru-RU" smtClean="0"/>
              <a:pPr/>
              <a:t>29.06.2022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7351-B4AF-476B-85E6-92EBF5656A2C}" type="datetime1">
              <a:rPr lang="ru-RU" smtClean="0"/>
              <a:pPr/>
              <a:t>29.06.2022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6BBD0-7FDD-49E4-869A-C35B3F100EB0}" type="datetime1">
              <a:rPr lang="ru-RU" smtClean="0"/>
              <a:pPr/>
              <a:t>29.06.2022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A13439-3561-4A88-89AA-3C5C8D944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47149A-4785-4A78-8DF8-2D6678FBFF90}"/>
              </a:ext>
            </a:extLst>
          </p:cNvPr>
          <p:cNvSpPr txBox="1"/>
          <p:nvPr/>
        </p:nvSpPr>
        <p:spPr>
          <a:xfrm>
            <a:off x="504816" y="1905506"/>
            <a:ext cx="81343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Федеральный социально-значимый</a:t>
            </a:r>
          </a:p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проект ОАТОС </a:t>
            </a:r>
          </a:p>
          <a:p>
            <a:pPr algn="ctr"/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«НОВОГОДНЯЯ ЕЛЬ В КАЖДЫЙ ДВОР»</a:t>
            </a:r>
          </a:p>
          <a:p>
            <a:pPr algn="ctr"/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куратор Задумкин Константин Алексеевич</a:t>
            </a:r>
          </a:p>
          <a:p>
            <a:pPr algn="ctr"/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30 июня 2022 г.</a:t>
            </a:r>
          </a:p>
        </p:txBody>
      </p:sp>
    </p:spTree>
    <p:extLst>
      <p:ext uri="{BB962C8B-B14F-4D97-AF65-F5344CB8AC3E}">
        <p14:creationId xmlns:p14="http://schemas.microsoft.com/office/powerpoint/2010/main" val="4049821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70A861B-64DD-4EE8-9056-C67AA0FA5C04}"/>
              </a:ext>
            </a:extLst>
          </p:cNvPr>
          <p:cNvSpPr/>
          <p:nvPr/>
        </p:nvSpPr>
        <p:spPr>
          <a:xfrm>
            <a:off x="329904" y="1288551"/>
            <a:ext cx="7680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Цель проекта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ru-RU" sz="2000" u="sng" dirty="0">
                <a:solidFill>
                  <a:schemeClr val="accent3">
                    <a:lumMod val="50000"/>
                  </a:schemeClr>
                </a:solidFill>
              </a:rPr>
              <a:t>высадить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совместно с жителями городов (и частично за их счет) не менее </a:t>
            </a:r>
            <a:r>
              <a:rPr lang="ru-RU" sz="2000" u="sng" dirty="0">
                <a:solidFill>
                  <a:schemeClr val="accent3">
                    <a:lumMod val="50000"/>
                  </a:schemeClr>
                </a:solidFill>
              </a:rPr>
              <a:t>1000 крупных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(высотой от 2,5 метров) </a:t>
            </a:r>
            <a:r>
              <a:rPr lang="ru-RU" sz="2000" u="sng" dirty="0">
                <a:solidFill>
                  <a:schemeClr val="accent3">
                    <a:lumMod val="50000"/>
                  </a:schemeClr>
                </a:solidFill>
              </a:rPr>
              <a:t>живых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елей на свободных территориях во дворах МКД в период с марта 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по октябрь 2022 года, </a:t>
            </a:r>
            <a:r>
              <a:rPr lang="ru-RU" sz="2000" u="sng" dirty="0">
                <a:solidFill>
                  <a:schemeClr val="accent3">
                    <a:lumMod val="50000"/>
                  </a:schemeClr>
                </a:solidFill>
              </a:rPr>
              <a:t>благоустроить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пространство вокруг, подвести к ним </a:t>
            </a:r>
            <a:r>
              <a:rPr lang="ru-RU" sz="2000" u="sng" dirty="0">
                <a:solidFill>
                  <a:schemeClr val="accent3">
                    <a:lumMod val="50000"/>
                  </a:schemeClr>
                </a:solidFill>
              </a:rPr>
              <a:t>освещение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u="sng" dirty="0">
                <a:solidFill>
                  <a:schemeClr val="accent3">
                    <a:lumMod val="50000"/>
                  </a:schemeClr>
                </a:solidFill>
              </a:rPr>
              <a:t>украсить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ru-RU" sz="2000" u="sng" dirty="0">
                <a:solidFill>
                  <a:schemeClr val="accent3">
                    <a:lumMod val="50000"/>
                  </a:schemeClr>
                </a:solidFill>
              </a:rPr>
              <a:t>провести празднование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около них встречи Нового года.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9DCF84-DF4D-4F54-888B-9258E8A866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500" b="4851"/>
          <a:stretch/>
        </p:blipFill>
        <p:spPr>
          <a:xfrm>
            <a:off x="-2248" y="5938476"/>
            <a:ext cx="9144000" cy="93610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F7D4C81-B50E-41C6-AAE2-EF1FD2818C69}"/>
              </a:ext>
            </a:extLst>
          </p:cNvPr>
          <p:cNvSpPr/>
          <p:nvPr/>
        </p:nvSpPr>
        <p:spPr>
          <a:xfrm>
            <a:off x="347832" y="3356992"/>
            <a:ext cx="73344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Задачи проекта: 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1. Повышение уровня благоустройства дворов МКД.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2. Снижение разрывов в общении между поколениями.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3. Рост доброжелательности и развитие добрососедства.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4. Улучшение социально-психологического климата в городах. 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5. Продвижение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ESG-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повестки. 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1E274C06-4911-41AB-BFE2-2A0CC4148E08}"/>
              </a:ext>
            </a:extLst>
          </p:cNvPr>
          <p:cNvSpPr/>
          <p:nvPr/>
        </p:nvSpPr>
        <p:spPr>
          <a:xfrm>
            <a:off x="8395159" y="6124897"/>
            <a:ext cx="614993" cy="59381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60971EB-85F3-4A70-84EB-184654C4F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697" y="94183"/>
            <a:ext cx="74191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459C529-8450-4BD5-9D1E-CE9B916A43CC}"/>
              </a:ext>
            </a:extLst>
          </p:cNvPr>
          <p:cNvSpPr/>
          <p:nvPr/>
        </p:nvSpPr>
        <p:spPr>
          <a:xfrm>
            <a:off x="328868" y="564053"/>
            <a:ext cx="4963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ЧТО НУЖНО СДЕЛАТЬ В 2022 ГОДУ?  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42B06626-D207-49B8-8CFB-18CE55A2F797}"/>
              </a:ext>
            </a:extLst>
          </p:cNvPr>
          <p:cNvSpPr/>
          <p:nvPr/>
        </p:nvSpPr>
        <p:spPr>
          <a:xfrm>
            <a:off x="5141268" y="5224990"/>
            <a:ext cx="3120043" cy="1453010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КАЖДЫЙ ПРОЕКТ ОЧЕНЬ ПРОСТОЙ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И КОНКРЕТНЫЙ!</a:t>
            </a:r>
          </a:p>
        </p:txBody>
      </p:sp>
    </p:spTree>
    <p:extLst>
      <p:ext uri="{BB962C8B-B14F-4D97-AF65-F5344CB8AC3E}">
        <p14:creationId xmlns:p14="http://schemas.microsoft.com/office/powerpoint/2010/main" val="752728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923E91-DA59-44AA-8B14-C20C64DD9BF5}"/>
              </a:ext>
            </a:extLst>
          </p:cNvPr>
          <p:cNvSpPr/>
          <p:nvPr/>
        </p:nvSpPr>
        <p:spPr>
          <a:xfrm>
            <a:off x="319636" y="242338"/>
            <a:ext cx="8824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План реализации проекта (1 этап) в 2022 году:  </a:t>
            </a:r>
          </a:p>
        </p:txBody>
      </p:sp>
      <p:sp>
        <p:nvSpPr>
          <p:cNvPr id="2" name="Стрелка: пятиугольник 1">
            <a:extLst>
              <a:ext uri="{FF2B5EF4-FFF2-40B4-BE49-F238E27FC236}">
                <a16:creationId xmlns:a16="http://schemas.microsoft.com/office/drawing/2014/main" id="{16E7B4B8-BAB3-43D2-98F7-BFFC05EA0E6C}"/>
              </a:ext>
            </a:extLst>
          </p:cNvPr>
          <p:cNvSpPr/>
          <p:nvPr/>
        </p:nvSpPr>
        <p:spPr>
          <a:xfrm>
            <a:off x="238969" y="780666"/>
            <a:ext cx="2160240" cy="3096344"/>
          </a:xfrm>
          <a:prstGeom prst="homePlat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4" name="Стрелка: шеврон 3">
            <a:extLst>
              <a:ext uri="{FF2B5EF4-FFF2-40B4-BE49-F238E27FC236}">
                <a16:creationId xmlns:a16="http://schemas.microsoft.com/office/drawing/2014/main" id="{34743B99-00E4-4A30-AD40-8C418F343F3F}"/>
              </a:ext>
            </a:extLst>
          </p:cNvPr>
          <p:cNvSpPr/>
          <p:nvPr/>
        </p:nvSpPr>
        <p:spPr>
          <a:xfrm>
            <a:off x="1724921" y="780666"/>
            <a:ext cx="2808312" cy="3096344"/>
          </a:xfrm>
          <a:prstGeom prst="chevron">
            <a:avLst>
              <a:gd name="adj" fmla="val 36650"/>
            </a:avLst>
          </a:prstGeom>
          <a:solidFill>
            <a:schemeClr val="accent3">
              <a:lumMod val="50000"/>
              <a:alpha val="13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DE2F76-B4AD-4742-A514-6376897D4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161" y="725875"/>
            <a:ext cx="2847079" cy="3121423"/>
          </a:xfrm>
          <a:prstGeom prst="rect">
            <a:avLst/>
          </a:prstGeom>
        </p:spPr>
      </p:pic>
      <p:sp>
        <p:nvSpPr>
          <p:cNvPr id="7" name="Стрелка: шеврон 6">
            <a:extLst>
              <a:ext uri="{FF2B5EF4-FFF2-40B4-BE49-F238E27FC236}">
                <a16:creationId xmlns:a16="http://schemas.microsoft.com/office/drawing/2014/main" id="{D0D96223-45C4-4582-9092-E0717EF683A1}"/>
              </a:ext>
            </a:extLst>
          </p:cNvPr>
          <p:cNvSpPr/>
          <p:nvPr/>
        </p:nvSpPr>
        <p:spPr>
          <a:xfrm>
            <a:off x="6084168" y="725875"/>
            <a:ext cx="2808312" cy="3096344"/>
          </a:xfrm>
          <a:prstGeom prst="chevron">
            <a:avLst>
              <a:gd name="adj" fmla="val 36650"/>
            </a:avLst>
          </a:prstGeom>
          <a:solidFill>
            <a:schemeClr val="accent3">
              <a:lumMod val="50000"/>
              <a:alpha val="13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8539A93-1B30-4F21-8E9F-45C20BCF25E6}"/>
              </a:ext>
            </a:extLst>
          </p:cNvPr>
          <p:cNvSpPr/>
          <p:nvPr/>
        </p:nvSpPr>
        <p:spPr>
          <a:xfrm>
            <a:off x="293166" y="793246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Март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- июнь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5607951-CDDC-4319-8B03-90A18CBEF017}"/>
              </a:ext>
            </a:extLst>
          </p:cNvPr>
          <p:cNvSpPr/>
          <p:nvPr/>
        </p:nvSpPr>
        <p:spPr>
          <a:xfrm>
            <a:off x="332253" y="1872112"/>
            <a:ext cx="1732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Определение мест размещения елей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1CDEBC1-1A2B-4E3C-8595-8236972050D6}"/>
              </a:ext>
            </a:extLst>
          </p:cNvPr>
          <p:cNvSpPr/>
          <p:nvPr/>
        </p:nvSpPr>
        <p:spPr>
          <a:xfrm>
            <a:off x="2715038" y="1404841"/>
            <a:ext cx="1556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Определение групп граждан, желающих принять участие</a:t>
            </a:r>
          </a:p>
          <a:p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в проекте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4F8D60C-D452-4BB9-AC8B-C874915E1EDB}"/>
              </a:ext>
            </a:extLst>
          </p:cNvPr>
          <p:cNvSpPr/>
          <p:nvPr/>
        </p:nvSpPr>
        <p:spPr>
          <a:xfrm>
            <a:off x="4875278" y="1385741"/>
            <a:ext cx="16939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Разработка графика реализации проекта, закупка и высадка елей исходя из числа заявившихся команд</a:t>
            </a:r>
          </a:p>
          <a:p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участниц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00CAD3B-939F-4076-B201-96232DB7ECDA}"/>
              </a:ext>
            </a:extLst>
          </p:cNvPr>
          <p:cNvSpPr/>
          <p:nvPr/>
        </p:nvSpPr>
        <p:spPr>
          <a:xfrm>
            <a:off x="7172270" y="1612327"/>
            <a:ext cx="13857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Украшение елей и проведение новогодних праздников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B2AB6C8-4E1E-4079-865B-39F468E4EF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500" b="4851"/>
          <a:stretch/>
        </p:blipFill>
        <p:spPr>
          <a:xfrm>
            <a:off x="0" y="5921896"/>
            <a:ext cx="9144000" cy="936104"/>
          </a:xfrm>
          <a:prstGeom prst="rect">
            <a:avLst/>
          </a:prstGeom>
        </p:spPr>
      </p:pic>
      <p:sp>
        <p:nvSpPr>
          <p:cNvPr id="28" name="Овал 27">
            <a:extLst>
              <a:ext uri="{FF2B5EF4-FFF2-40B4-BE49-F238E27FC236}">
                <a16:creationId xmlns:a16="http://schemas.microsoft.com/office/drawing/2014/main" id="{6B89B569-705E-4B0E-B0A0-19B651469E81}"/>
              </a:ext>
            </a:extLst>
          </p:cNvPr>
          <p:cNvSpPr/>
          <p:nvPr/>
        </p:nvSpPr>
        <p:spPr>
          <a:xfrm>
            <a:off x="8395159" y="6124897"/>
            <a:ext cx="614993" cy="59381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68E16A6-7D0B-42C9-84E0-F0182A25EEE0}"/>
              </a:ext>
            </a:extLst>
          </p:cNvPr>
          <p:cNvSpPr/>
          <p:nvPr/>
        </p:nvSpPr>
        <p:spPr>
          <a:xfrm>
            <a:off x="2437019" y="780666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Март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- июнь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88EA374-FE83-4170-8C71-26B03E9D78A9}"/>
              </a:ext>
            </a:extLst>
          </p:cNvPr>
          <p:cNvSpPr/>
          <p:nvPr/>
        </p:nvSpPr>
        <p:spPr>
          <a:xfrm>
            <a:off x="4670849" y="751532"/>
            <a:ext cx="1112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Июль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- октябрь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3F3F379-922C-4648-99D4-85C695C3FC78}"/>
              </a:ext>
            </a:extLst>
          </p:cNvPr>
          <p:cNvSpPr/>
          <p:nvPr/>
        </p:nvSpPr>
        <p:spPr>
          <a:xfrm>
            <a:off x="6732240" y="739410"/>
            <a:ext cx="1153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Октябрь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- январь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9BD7EBC-52B5-4E5A-86F4-AA0620897EDB}"/>
              </a:ext>
            </a:extLst>
          </p:cNvPr>
          <p:cNvSpPr/>
          <p:nvPr/>
        </p:nvSpPr>
        <p:spPr>
          <a:xfrm>
            <a:off x="6657585" y="3822218"/>
            <a:ext cx="22795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accent3">
                    <a:lumMod val="50000"/>
                  </a:schemeClr>
                </a:solidFill>
              </a:rPr>
              <a:t>1. Подготовка сценариев и смет праздников.</a:t>
            </a:r>
          </a:p>
          <a:p>
            <a:r>
              <a:rPr lang="ru-RU" sz="1000" dirty="0">
                <a:solidFill>
                  <a:schemeClr val="accent3">
                    <a:lumMod val="50000"/>
                  </a:schemeClr>
                </a:solidFill>
              </a:rPr>
              <a:t>2. Объявление о дате и месте проведения.</a:t>
            </a:r>
          </a:p>
          <a:p>
            <a:r>
              <a:rPr lang="ru-RU" sz="1000" dirty="0">
                <a:solidFill>
                  <a:schemeClr val="accent3">
                    <a:lumMod val="50000"/>
                  </a:schemeClr>
                </a:solidFill>
              </a:rPr>
              <a:t>3. Проведение праздников.</a:t>
            </a:r>
          </a:p>
          <a:p>
            <a:r>
              <a:rPr lang="ru-RU" sz="1000" dirty="0">
                <a:solidFill>
                  <a:schemeClr val="accent3">
                    <a:lumMod val="50000"/>
                  </a:schemeClr>
                </a:solidFill>
              </a:rPr>
              <a:t>4. Размещение информации и фото</a:t>
            </a:r>
          </a:p>
          <a:p>
            <a:r>
              <a:rPr lang="ru-RU" sz="1000" dirty="0">
                <a:solidFill>
                  <a:schemeClr val="accent3">
                    <a:lumMod val="50000"/>
                  </a:schemeClr>
                </a:solidFill>
              </a:rPr>
              <a:t>в чатах и соцсетях. </a:t>
            </a:r>
          </a:p>
          <a:p>
            <a:r>
              <a:rPr lang="ru-RU" sz="1000" dirty="0">
                <a:solidFill>
                  <a:schemeClr val="accent3">
                    <a:lumMod val="50000"/>
                  </a:schemeClr>
                </a:solidFill>
              </a:rPr>
              <a:t>5. Монтаж и демонтаж украшений.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7B93AA0-C147-4FC5-9497-C8D35DEF71EC}"/>
              </a:ext>
            </a:extLst>
          </p:cNvPr>
          <p:cNvSpPr/>
          <p:nvPr/>
        </p:nvSpPr>
        <p:spPr>
          <a:xfrm>
            <a:off x="4611989" y="3861256"/>
            <a:ext cx="21602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accent3">
                    <a:lumMod val="50000"/>
                  </a:schemeClr>
                </a:solidFill>
              </a:rPr>
              <a:t>1. Приобретение елей.</a:t>
            </a:r>
          </a:p>
          <a:p>
            <a:r>
              <a:rPr lang="ru-RU" sz="1000" dirty="0">
                <a:solidFill>
                  <a:schemeClr val="accent3">
                    <a:lumMod val="50000"/>
                  </a:schemeClr>
                </a:solidFill>
              </a:rPr>
              <a:t>2. Транспортировка елей.</a:t>
            </a:r>
          </a:p>
          <a:p>
            <a:r>
              <a:rPr lang="ru-RU" sz="1000" dirty="0">
                <a:solidFill>
                  <a:schemeClr val="accent3">
                    <a:lumMod val="50000"/>
                  </a:schemeClr>
                </a:solidFill>
              </a:rPr>
              <a:t>3. Высадка елей.</a:t>
            </a:r>
          </a:p>
          <a:p>
            <a:r>
              <a:rPr lang="ru-RU" sz="1000" dirty="0">
                <a:solidFill>
                  <a:schemeClr val="accent3">
                    <a:lumMod val="50000"/>
                  </a:schemeClr>
                </a:solidFill>
              </a:rPr>
              <a:t>4. Подведение электроснабжения.</a:t>
            </a:r>
          </a:p>
          <a:p>
            <a:r>
              <a:rPr lang="ru-RU" sz="1000" dirty="0">
                <a:solidFill>
                  <a:schemeClr val="accent3">
                    <a:lumMod val="50000"/>
                  </a:schemeClr>
                </a:solidFill>
              </a:rPr>
              <a:t>5. Благоустройство территории.</a:t>
            </a:r>
          </a:p>
          <a:p>
            <a:r>
              <a:rPr lang="ru-RU" sz="1000" dirty="0">
                <a:solidFill>
                  <a:schemeClr val="accent3">
                    <a:lumMod val="50000"/>
                  </a:schemeClr>
                </a:solidFill>
              </a:rPr>
              <a:t>6. Размещение информации и фото в чатах МКД и соцсетях.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CC4CBD6-B771-453C-BD56-B79A47450C97}"/>
              </a:ext>
            </a:extLst>
          </p:cNvPr>
          <p:cNvSpPr/>
          <p:nvPr/>
        </p:nvSpPr>
        <p:spPr>
          <a:xfrm>
            <a:off x="2064288" y="3881345"/>
            <a:ext cx="274783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accent3">
                    <a:lumMod val="50000"/>
                  </a:schemeClr>
                </a:solidFill>
              </a:rPr>
              <a:t>1. Выявление потребностей у активных граждан и их желания участвовать в проекте.</a:t>
            </a:r>
          </a:p>
          <a:p>
            <a:r>
              <a:rPr lang="ru-RU" sz="1000" dirty="0">
                <a:solidFill>
                  <a:schemeClr val="accent3">
                    <a:lumMod val="50000"/>
                  </a:schemeClr>
                </a:solidFill>
              </a:rPr>
              <a:t>2. Составление списков команд – участников проекта (одна команда от одного адреса). </a:t>
            </a:r>
          </a:p>
          <a:p>
            <a:r>
              <a:rPr lang="ru-RU" sz="1000" dirty="0">
                <a:solidFill>
                  <a:schemeClr val="accent3">
                    <a:lumMod val="50000"/>
                  </a:schemeClr>
                </a:solidFill>
              </a:rPr>
              <a:t>3. Определение перечня и графика работ</a:t>
            </a:r>
          </a:p>
          <a:p>
            <a:r>
              <a:rPr lang="ru-RU" sz="1000" dirty="0">
                <a:solidFill>
                  <a:schemeClr val="accent3">
                    <a:lumMod val="50000"/>
                  </a:schemeClr>
                </a:solidFill>
              </a:rPr>
              <a:t>по каждому адресу и команде.</a:t>
            </a:r>
          </a:p>
          <a:p>
            <a:r>
              <a:rPr lang="ru-RU" sz="1000" dirty="0">
                <a:solidFill>
                  <a:schemeClr val="accent3">
                    <a:lumMod val="50000"/>
                  </a:schemeClr>
                </a:solidFill>
              </a:rPr>
              <a:t>4. Разработка электронных форм заявлений</a:t>
            </a:r>
          </a:p>
          <a:p>
            <a:r>
              <a:rPr lang="ru-RU" sz="1000" dirty="0">
                <a:solidFill>
                  <a:schemeClr val="accent3">
                    <a:lumMod val="50000"/>
                  </a:schemeClr>
                </a:solidFill>
              </a:rPr>
              <a:t>на участие в проекте и электронной карты проекта.   </a:t>
            </a:r>
          </a:p>
          <a:p>
            <a:r>
              <a:rPr lang="ru-RU" sz="1000" dirty="0">
                <a:solidFill>
                  <a:schemeClr val="accent3">
                    <a:lumMod val="50000"/>
                  </a:schemeClr>
                </a:solidFill>
              </a:rPr>
              <a:t>5. Подготовка методических мероприятий</a:t>
            </a:r>
          </a:p>
          <a:p>
            <a:r>
              <a:rPr lang="ru-RU" sz="1000" dirty="0">
                <a:solidFill>
                  <a:schemeClr val="accent3">
                    <a:lumMod val="50000"/>
                  </a:schemeClr>
                </a:solidFill>
              </a:rPr>
              <a:t>для проекта.</a:t>
            </a:r>
          </a:p>
          <a:p>
            <a:r>
              <a:rPr lang="ru-RU" sz="1000" dirty="0">
                <a:solidFill>
                  <a:schemeClr val="accent3">
                    <a:lumMod val="50000"/>
                  </a:schemeClr>
                </a:solidFill>
              </a:rPr>
              <a:t>6. Размещение информации и фото в чатах</a:t>
            </a:r>
          </a:p>
          <a:p>
            <a:r>
              <a:rPr lang="ru-RU" sz="1000" dirty="0">
                <a:solidFill>
                  <a:schemeClr val="accent3">
                    <a:lumMod val="50000"/>
                  </a:schemeClr>
                </a:solidFill>
              </a:rPr>
              <a:t>и соцсетях.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6613DE27-3F95-42F6-BDF4-341070689675}"/>
              </a:ext>
            </a:extLst>
          </p:cNvPr>
          <p:cNvSpPr/>
          <p:nvPr/>
        </p:nvSpPr>
        <p:spPr>
          <a:xfrm>
            <a:off x="90753" y="3877010"/>
            <a:ext cx="21049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accent3">
                    <a:lumMod val="50000"/>
                  </a:schemeClr>
                </a:solidFill>
              </a:rPr>
              <a:t>1. Сбор информации от органов власти относительно возможности высадки деревьев по конкретным адресам и местам.</a:t>
            </a:r>
          </a:p>
          <a:p>
            <a:r>
              <a:rPr lang="ru-RU" sz="1000" dirty="0">
                <a:solidFill>
                  <a:schemeClr val="accent3">
                    <a:lumMod val="50000"/>
                  </a:schemeClr>
                </a:solidFill>
              </a:rPr>
              <a:t>2. Определение прохождения различного рода коммуникаций</a:t>
            </a:r>
          </a:p>
          <a:p>
            <a:r>
              <a:rPr lang="ru-RU" sz="1000" dirty="0">
                <a:solidFill>
                  <a:schemeClr val="accent3">
                    <a:lumMod val="50000"/>
                  </a:schemeClr>
                </a:solidFill>
              </a:rPr>
              <a:t>и сетей.</a:t>
            </a:r>
          </a:p>
          <a:p>
            <a:r>
              <a:rPr lang="ru-RU" sz="1000" dirty="0">
                <a:solidFill>
                  <a:schemeClr val="accent3">
                    <a:lumMod val="50000"/>
                  </a:schemeClr>
                </a:solidFill>
              </a:rPr>
              <a:t>3. Определение прав собственности на земельные участки.  </a:t>
            </a:r>
          </a:p>
          <a:p>
            <a:r>
              <a:rPr lang="ru-RU" sz="1000" dirty="0">
                <a:solidFill>
                  <a:schemeClr val="accent3">
                    <a:lumMod val="50000"/>
                  </a:schemeClr>
                </a:solidFill>
              </a:rPr>
              <a:t>4. Размещение информации</a:t>
            </a:r>
          </a:p>
          <a:p>
            <a:r>
              <a:rPr lang="ru-RU" sz="1000" dirty="0">
                <a:solidFill>
                  <a:schemeClr val="accent3">
                    <a:lumMod val="50000"/>
                  </a:schemeClr>
                </a:solidFill>
              </a:rPr>
              <a:t>и фото в чатах и соцсетях.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3BB96EBD-D6B4-425A-9700-4B191F5CE9F1}"/>
              </a:ext>
            </a:extLst>
          </p:cNvPr>
          <p:cNvSpPr/>
          <p:nvPr/>
        </p:nvSpPr>
        <p:spPr>
          <a:xfrm>
            <a:off x="5141268" y="5224990"/>
            <a:ext cx="3120043" cy="1453010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СЕЙЧАС: СБОР КОНТАКТОВ, ОПРЕДЕЛЕНИЕ МЕСТ!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5CF3DF-3CD3-453C-8D5D-77115B938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858" y="2825794"/>
            <a:ext cx="968761" cy="9687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CB75B6B-B0A4-40EB-A4BE-D2407FA9E4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2063" y="2875042"/>
            <a:ext cx="978024" cy="978024"/>
          </a:xfrm>
          <a:prstGeom prst="rect">
            <a:avLst/>
          </a:prstGeom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56D7743B-9D44-48EF-A806-56F258C9F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697" y="94183"/>
            <a:ext cx="74191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939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EFB5B82-443D-4BC0-ABD7-41487382D906}"/>
              </a:ext>
            </a:extLst>
          </p:cNvPr>
          <p:cNvSpPr/>
          <p:nvPr/>
        </p:nvSpPr>
        <p:spPr>
          <a:xfrm>
            <a:off x="310524" y="2636912"/>
            <a:ext cx="85689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1. Администрации городов.</a:t>
            </a:r>
          </a:p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2. Центры по работе с населением и их филиалы. </a:t>
            </a:r>
          </a:p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4. Управляющие компании.</a:t>
            </a:r>
          </a:p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5. Депутаты.</a:t>
            </a:r>
          </a:p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6. Предприниматели.</a:t>
            </a:r>
          </a:p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7. Университеты.</a:t>
            </a:r>
          </a:p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8. Питомники.</a:t>
            </a:r>
          </a:p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9. Активные жители города.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2D9CB9-69C9-4B42-BD25-293414B1CDB9}"/>
              </a:ext>
            </a:extLst>
          </p:cNvPr>
          <p:cNvSpPr/>
          <p:nvPr/>
        </p:nvSpPr>
        <p:spPr>
          <a:xfrm>
            <a:off x="310524" y="2167365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Партнеры проекта: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91A478-E13C-461F-9F88-9B6AB34A96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500" b="4851"/>
          <a:stretch/>
        </p:blipFill>
        <p:spPr>
          <a:xfrm>
            <a:off x="-2248" y="5938476"/>
            <a:ext cx="9144000" cy="936104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DFA1B449-39DC-4E28-BD6A-9A7B2D618806}"/>
              </a:ext>
            </a:extLst>
          </p:cNvPr>
          <p:cNvSpPr/>
          <p:nvPr/>
        </p:nvSpPr>
        <p:spPr>
          <a:xfrm>
            <a:off x="8395159" y="6124897"/>
            <a:ext cx="614993" cy="59381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8C0D57D-D36A-48D0-97DD-B515B1ADF8B9}"/>
              </a:ext>
            </a:extLst>
          </p:cNvPr>
          <p:cNvSpPr/>
          <p:nvPr/>
        </p:nvSpPr>
        <p:spPr>
          <a:xfrm>
            <a:off x="293428" y="1147277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Руководители проекта: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46A823A-4D8A-4F7B-9220-9718417E4B6F}"/>
              </a:ext>
            </a:extLst>
          </p:cNvPr>
          <p:cNvSpPr/>
          <p:nvPr/>
        </p:nvSpPr>
        <p:spPr>
          <a:xfrm>
            <a:off x="293428" y="1637478"/>
            <a:ext cx="9276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Региональные ассоциации и активисты ТОС.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91EFC22-55D9-4342-B368-901C7C657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697" y="94183"/>
            <a:ext cx="74191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1526BC8-D773-4998-BC12-87A83697EED6}"/>
              </a:ext>
            </a:extLst>
          </p:cNvPr>
          <p:cNvSpPr/>
          <p:nvPr/>
        </p:nvSpPr>
        <p:spPr>
          <a:xfrm>
            <a:off x="293428" y="558324"/>
            <a:ext cx="7237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КАКИМИ СИЛАМИ МОЖНО РЕАЛИЗОВАТЬ ПРОЕКТ?  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E88D802A-0893-4113-8464-8E3E14B65848}"/>
              </a:ext>
            </a:extLst>
          </p:cNvPr>
          <p:cNvSpPr/>
          <p:nvPr/>
        </p:nvSpPr>
        <p:spPr>
          <a:xfrm>
            <a:off x="5141268" y="5224990"/>
            <a:ext cx="3120043" cy="1453010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ЭТОТ ПОДХОД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ДЛЯ ВСЕХ ПРОЕКТОВ!</a:t>
            </a:r>
          </a:p>
        </p:txBody>
      </p:sp>
    </p:spTree>
    <p:extLst>
      <p:ext uri="{BB962C8B-B14F-4D97-AF65-F5344CB8AC3E}">
        <p14:creationId xmlns:p14="http://schemas.microsoft.com/office/powerpoint/2010/main" val="4243865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00B591B-71F1-4EBD-8BCF-64C0E756E6BA}"/>
              </a:ext>
            </a:extLst>
          </p:cNvPr>
          <p:cNvSpPr/>
          <p:nvPr/>
        </p:nvSpPr>
        <p:spPr>
          <a:xfrm>
            <a:off x="330440" y="332656"/>
            <a:ext cx="4889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КАКИЕ МОГУТ БЫТЬ ПРОБЛЕМЫ?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BC4D04-A71B-4103-A61B-75CD5D9FBF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500" b="4851"/>
          <a:stretch/>
        </p:blipFill>
        <p:spPr>
          <a:xfrm>
            <a:off x="0" y="5921896"/>
            <a:ext cx="9144000" cy="93610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0F3739C-127E-4770-9968-6341FF6947F3}"/>
              </a:ext>
            </a:extLst>
          </p:cNvPr>
          <p:cNvSpPr/>
          <p:nvPr/>
        </p:nvSpPr>
        <p:spPr>
          <a:xfrm>
            <a:off x="330440" y="1649948"/>
            <a:ext cx="6679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1. Как выбрать места?</a:t>
            </a:r>
          </a:p>
          <a:p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2. Как подвести подсветку?</a:t>
            </a:r>
          </a:p>
          <a:p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3. Как обеспечит сохранность ели? </a:t>
            </a:r>
          </a:p>
          <a:p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4. Где взять денег на саму ель и ее </a:t>
            </a:r>
          </a:p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перевозку?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CEBE4E98-D70B-4360-AE22-1E9667A0107E}"/>
              </a:ext>
            </a:extLst>
          </p:cNvPr>
          <p:cNvSpPr/>
          <p:nvPr/>
        </p:nvSpPr>
        <p:spPr>
          <a:xfrm>
            <a:off x="8395159" y="6124897"/>
            <a:ext cx="614993" cy="59381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B1F2B07-4B26-4CD4-BD28-5DB593079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697" y="94183"/>
            <a:ext cx="74191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66C2EA-4DCE-4D7D-9E07-4726F31472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40"/>
          <a:stretch/>
        </p:blipFill>
        <p:spPr>
          <a:xfrm>
            <a:off x="6250920" y="899551"/>
            <a:ext cx="2822693" cy="493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79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0F2B44-9382-426E-A659-1892206372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500" b="4851"/>
          <a:stretch/>
        </p:blipFill>
        <p:spPr>
          <a:xfrm>
            <a:off x="0" y="5921896"/>
            <a:ext cx="9144000" cy="936104"/>
          </a:xfrm>
          <a:prstGeom prst="rect">
            <a:avLst/>
          </a:prstGeom>
        </p:spPr>
      </p:pic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105E05BD-8F89-4F8F-845C-0ADBA4814A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225602"/>
              </p:ext>
            </p:extLst>
          </p:nvPr>
        </p:nvGraphicFramePr>
        <p:xfrm>
          <a:off x="323528" y="1054387"/>
          <a:ext cx="8496943" cy="2219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2213">
                  <a:extLst>
                    <a:ext uri="{9D8B030D-6E8A-4147-A177-3AD203B41FA5}">
                      <a16:colId xmlns:a16="http://schemas.microsoft.com/office/drawing/2014/main" val="2426527983"/>
                    </a:ext>
                  </a:extLst>
                </a:gridCol>
                <a:gridCol w="6089037">
                  <a:extLst>
                    <a:ext uri="{9D8B030D-6E8A-4147-A177-3AD203B41FA5}">
                      <a16:colId xmlns:a16="http://schemas.microsoft.com/office/drawing/2014/main" val="650114957"/>
                    </a:ext>
                  </a:extLst>
                </a:gridCol>
                <a:gridCol w="1805693">
                  <a:extLst>
                    <a:ext uri="{9D8B030D-6E8A-4147-A177-3AD203B41FA5}">
                      <a16:colId xmlns:a16="http://schemas.microsoft.com/office/drawing/2014/main" val="36902251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БЮДЖЕТ НА 1 ЕЛЬ ОТ 2,5 МЕТРОВ ВЫСОТОЙ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Тыс.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378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2075" marR="8255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615"/>
                        </a:spcAft>
                      </a:pPr>
                      <a:r>
                        <a:rPr lang="ru-RU" sz="18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68580" marR="55880" marT="32385" marB="24130"/>
                </a:tc>
                <a:tc>
                  <a:txBody>
                    <a:bodyPr/>
                    <a:lstStyle/>
                    <a:p>
                      <a:pPr marL="92075" marR="8255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615"/>
                        </a:spcAft>
                      </a:pPr>
                      <a:r>
                        <a:rPr lang="ru-RU" sz="18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ели с перевозкой из питомников</a:t>
                      </a:r>
                    </a:p>
                  </a:txBody>
                  <a:tcPr marL="68580" marR="55880" marT="32385" marB="24130"/>
                </a:tc>
                <a:tc>
                  <a:txBody>
                    <a:bodyPr/>
                    <a:lstStyle/>
                    <a:p>
                      <a:pPr marL="92075" marR="8255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615"/>
                        </a:spcAft>
                      </a:pPr>
                      <a:r>
                        <a:rPr lang="ru-RU" sz="18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30,0</a:t>
                      </a:r>
                    </a:p>
                  </a:txBody>
                  <a:tcPr marL="68580" marR="55880" marT="32385" marB="24130"/>
                </a:tc>
                <a:extLst>
                  <a:ext uri="{0D108BD9-81ED-4DB2-BD59-A6C34878D82A}">
                    <a16:rowId xmlns:a16="http://schemas.microsoft.com/office/drawing/2014/main" val="299136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2075" marR="8255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615"/>
                        </a:spcAft>
                      </a:pPr>
                      <a:r>
                        <a:rPr lang="ru-RU" sz="18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</a:p>
                  </a:txBody>
                  <a:tcPr marL="68580" marR="55880" marT="32385" marB="24130"/>
                </a:tc>
                <a:tc>
                  <a:txBody>
                    <a:bodyPr/>
                    <a:lstStyle/>
                    <a:p>
                      <a:pPr marL="92075" marR="8255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615"/>
                        </a:spcAft>
                      </a:pPr>
                      <a:r>
                        <a:rPr lang="ru-RU" sz="18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Высадка ели с использованием техники </a:t>
                      </a:r>
                      <a:r>
                        <a:rPr lang="ru-RU" sz="1800" b="1" i="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(Первый год)</a:t>
                      </a:r>
                    </a:p>
                  </a:txBody>
                  <a:tcPr marL="68580" marR="55880" marT="32385" marB="24130"/>
                </a:tc>
                <a:tc>
                  <a:txBody>
                    <a:bodyPr/>
                    <a:lstStyle/>
                    <a:p>
                      <a:pPr marL="92075" marR="8255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615"/>
                        </a:spcAft>
                      </a:pPr>
                      <a:r>
                        <a:rPr lang="ru-RU" sz="18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10,0</a:t>
                      </a:r>
                    </a:p>
                  </a:txBody>
                  <a:tcPr marL="68580" marR="55880" marT="32385" marB="24130"/>
                </a:tc>
                <a:extLst>
                  <a:ext uri="{0D108BD9-81ED-4DB2-BD59-A6C34878D82A}">
                    <a16:rowId xmlns:a16="http://schemas.microsoft.com/office/drawing/2014/main" val="3982680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2075" marR="8255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615"/>
                        </a:spcAft>
                      </a:pPr>
                      <a:r>
                        <a:rPr lang="ru-RU" sz="18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68580" marR="55880" marT="32385" marB="24130"/>
                </a:tc>
                <a:tc>
                  <a:txBody>
                    <a:bodyPr/>
                    <a:lstStyle/>
                    <a:p>
                      <a:pPr marL="92075" marR="8255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615"/>
                        </a:spcAft>
                      </a:pPr>
                      <a:r>
                        <a:rPr lang="ru-RU" sz="18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Подведение электричества </a:t>
                      </a:r>
                      <a:r>
                        <a:rPr lang="ru-RU" sz="18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(Второй год)</a:t>
                      </a:r>
                    </a:p>
                  </a:txBody>
                  <a:tcPr marL="68580" marR="55880" marT="32385" marB="24130"/>
                </a:tc>
                <a:tc>
                  <a:txBody>
                    <a:bodyPr/>
                    <a:lstStyle/>
                    <a:p>
                      <a:pPr marL="92075" marR="8255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615"/>
                        </a:spcAft>
                      </a:pPr>
                      <a:r>
                        <a:rPr lang="ru-RU" sz="18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40,0</a:t>
                      </a:r>
                    </a:p>
                  </a:txBody>
                  <a:tcPr marL="68580" marR="55880" marT="32385" marB="24130"/>
                </a:tc>
                <a:extLst>
                  <a:ext uri="{0D108BD9-81ED-4DB2-BD59-A6C34878D82A}">
                    <a16:rowId xmlns:a16="http://schemas.microsoft.com/office/drawing/2014/main" val="924147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2075" marR="8255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615"/>
                        </a:spcAft>
                      </a:pPr>
                      <a:r>
                        <a:rPr lang="ru-RU" sz="18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68580" marR="55880" marT="32385" marB="24130"/>
                </a:tc>
                <a:tc>
                  <a:txBody>
                    <a:bodyPr/>
                    <a:lstStyle/>
                    <a:p>
                      <a:pPr marL="92075" marR="8255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615"/>
                        </a:spcAft>
                      </a:pPr>
                      <a:r>
                        <a:rPr lang="ru-RU" sz="18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Украшение ели, проведение праздника</a:t>
                      </a:r>
                    </a:p>
                  </a:txBody>
                  <a:tcPr marL="68580" marR="55880" marT="32385" marB="24130"/>
                </a:tc>
                <a:tc>
                  <a:txBody>
                    <a:bodyPr/>
                    <a:lstStyle/>
                    <a:p>
                      <a:pPr marL="92075" marR="8255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615"/>
                        </a:spcAft>
                      </a:pPr>
                      <a:r>
                        <a:rPr lang="ru-RU" sz="18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10,0</a:t>
                      </a:r>
                    </a:p>
                  </a:txBody>
                  <a:tcPr marL="68580" marR="55880" marT="32385" marB="24130"/>
                </a:tc>
                <a:extLst>
                  <a:ext uri="{0D108BD9-81ED-4DB2-BD59-A6C34878D82A}">
                    <a16:rowId xmlns:a16="http://schemas.microsoft.com/office/drawing/2014/main" val="2130178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2075" marR="8255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615"/>
                        </a:spcAft>
                      </a:pPr>
                      <a:r>
                        <a:rPr lang="ru-RU" sz="18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55880" marT="32385" marB="24130"/>
                </a:tc>
                <a:tc>
                  <a:txBody>
                    <a:bodyPr/>
                    <a:lstStyle/>
                    <a:p>
                      <a:pPr marL="92075" marR="8255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615"/>
                        </a:spcAft>
                      </a:pPr>
                      <a:r>
                        <a:rPr lang="ru-RU" sz="18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Итого в расчете на 1 ель</a:t>
                      </a:r>
                    </a:p>
                  </a:txBody>
                  <a:tcPr marL="68580" marR="55880" marT="32385" marB="24130"/>
                </a:tc>
                <a:tc>
                  <a:txBody>
                    <a:bodyPr/>
                    <a:lstStyle/>
                    <a:p>
                      <a:pPr marL="92075" marR="8255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615"/>
                        </a:spcAft>
                      </a:pPr>
                      <a:r>
                        <a:rPr lang="ru-RU" sz="18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90,0</a:t>
                      </a:r>
                    </a:p>
                  </a:txBody>
                  <a:tcPr marL="68580" marR="55880" marT="32385" marB="24130"/>
                </a:tc>
                <a:extLst>
                  <a:ext uri="{0D108BD9-81ED-4DB2-BD59-A6C34878D82A}">
                    <a16:rowId xmlns:a16="http://schemas.microsoft.com/office/drawing/2014/main" val="3100912322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8C6BEB2-D329-405E-81BA-527DFB1969C1}"/>
              </a:ext>
            </a:extLst>
          </p:cNvPr>
          <p:cNvSpPr/>
          <p:nvPr/>
        </p:nvSpPr>
        <p:spPr>
          <a:xfrm>
            <a:off x="237864" y="3768320"/>
            <a:ext cx="890613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Второй вариант: Финансирование за счет жителей МКД. </a:t>
            </a:r>
          </a:p>
          <a:p>
            <a:endParaRPr lang="ru-RU" sz="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Оптимальная сумма с 1 квартиры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500 руб.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Разумно брать дворы домов, в которых не менее 200 квартир. Можно высаживать одну елку на 2-3 дома или одну на ТОС. 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При 70% поддержке жителей проект становится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независимым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от бюджетных средств. </a:t>
            </a:r>
          </a:p>
          <a:p>
            <a:endParaRPr lang="ru-RU" sz="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Средства бюджета или партнеров могут выступить в качестве гарантии перед поставщиками елей. 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7824E315-D4FC-4CC5-BCAA-5A5DAAAF7C64}"/>
              </a:ext>
            </a:extLst>
          </p:cNvPr>
          <p:cNvSpPr/>
          <p:nvPr/>
        </p:nvSpPr>
        <p:spPr>
          <a:xfrm>
            <a:off x="8395159" y="6124897"/>
            <a:ext cx="614993" cy="59381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EC97602-CD2A-4F70-BC23-070D7C7114A7}"/>
              </a:ext>
            </a:extLst>
          </p:cNvPr>
          <p:cNvSpPr/>
          <p:nvPr/>
        </p:nvSpPr>
        <p:spPr>
          <a:xfrm>
            <a:off x="237864" y="3398988"/>
            <a:ext cx="5366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Первый  вариант: Инициативное бюджетирование.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9065D1E-7176-4765-AE33-957C93A39DD8}"/>
              </a:ext>
            </a:extLst>
          </p:cNvPr>
          <p:cNvSpPr/>
          <p:nvPr/>
        </p:nvSpPr>
        <p:spPr>
          <a:xfrm>
            <a:off x="210472" y="223390"/>
            <a:ext cx="4889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ГДЕ ВЗЯТЬ ДЕНЕГ НА ПРОЕКТ?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3297E5B-7A78-4BB4-9B4C-370566B87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697" y="94183"/>
            <a:ext cx="74191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782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CB7BA1C-CD75-442C-8E63-3AA83552F2CA}"/>
              </a:ext>
            </a:extLst>
          </p:cNvPr>
          <p:cNvSpPr/>
          <p:nvPr/>
        </p:nvSpPr>
        <p:spPr>
          <a:xfrm>
            <a:off x="319636" y="679979"/>
            <a:ext cx="882436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Ель возрастом 20 лет была куплена на «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Авито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»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за 5 тыс. руб.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Перевозка и посадка обошлись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в 5 тыс. руб.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и заняли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часа.</a:t>
            </a:r>
          </a:p>
          <a:p>
            <a:endParaRPr lang="ru-RU" sz="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После высадки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было обращение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в чат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к жителям дома с предложением поучаствовать в проекте и перевести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по 500 рублей с квартиры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endParaRPr lang="ru-RU" sz="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80%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соседей (20 квартир) откликнулись и перевели деньги. 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8329A8-62E5-4A7D-9E4A-AFAD71E84C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8" r="3191"/>
          <a:stretch/>
        </p:blipFill>
        <p:spPr>
          <a:xfrm rot="5400000">
            <a:off x="5951022" y="2806438"/>
            <a:ext cx="3240362" cy="28504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106F14-D265-4FD2-BFE1-36A78677BD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" r="8369"/>
          <a:stretch/>
        </p:blipFill>
        <p:spPr>
          <a:xfrm rot="5400000">
            <a:off x="-41358" y="2813023"/>
            <a:ext cx="3240361" cy="28383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4A1E9C-1B81-4981-B9EB-1500B90BBF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" r="6586"/>
          <a:stretch/>
        </p:blipFill>
        <p:spPr>
          <a:xfrm rot="5400000">
            <a:off x="2947266" y="2813023"/>
            <a:ext cx="3240361" cy="283835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20896A-F164-4DA8-819D-5CD8BA17CF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1500" b="4851"/>
          <a:stretch/>
        </p:blipFill>
        <p:spPr>
          <a:xfrm>
            <a:off x="0" y="5921896"/>
            <a:ext cx="9144000" cy="936104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670717A4-8263-4B85-AA97-93122BA3CBA1}"/>
              </a:ext>
            </a:extLst>
          </p:cNvPr>
          <p:cNvSpPr/>
          <p:nvPr/>
        </p:nvSpPr>
        <p:spPr>
          <a:xfrm>
            <a:off x="8395159" y="6124897"/>
            <a:ext cx="614993" cy="59381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78A81A53-8177-4EDD-9870-89C54CCA7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697" y="94183"/>
            <a:ext cx="74191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B6890B7-3D53-4DB3-8AF6-D424AE2989AB}"/>
              </a:ext>
            </a:extLst>
          </p:cNvPr>
          <p:cNvSpPr/>
          <p:nvPr/>
        </p:nvSpPr>
        <p:spPr>
          <a:xfrm>
            <a:off x="319636" y="237284"/>
            <a:ext cx="4889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МОЖНО ДЕШЕВЛЕ!</a:t>
            </a:r>
          </a:p>
        </p:txBody>
      </p:sp>
    </p:spTree>
    <p:extLst>
      <p:ext uri="{BB962C8B-B14F-4D97-AF65-F5344CB8AC3E}">
        <p14:creationId xmlns:p14="http://schemas.microsoft.com/office/powerpoint/2010/main" val="2617964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26C38CE-9252-41BA-B6CA-F6DA771CBCC3}"/>
              </a:ext>
            </a:extLst>
          </p:cNvPr>
          <p:cNvSpPr txBox="1"/>
          <p:nvPr/>
        </p:nvSpPr>
        <p:spPr>
          <a:xfrm>
            <a:off x="4690856" y="2245866"/>
            <a:ext cx="41739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Федеральный социально-значимый проект ОАТОС </a:t>
            </a:r>
          </a:p>
          <a:p>
            <a:pPr algn="ctr"/>
            <a:endParaRPr lang="ru-RU" sz="10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«Новогодняя ель в каждый двор»</a:t>
            </a:r>
          </a:p>
          <a:p>
            <a:pPr algn="ctr"/>
            <a:endParaRPr lang="ru-RU" sz="10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Задумкин Константин Алексеевич</a:t>
            </a:r>
          </a:p>
          <a:p>
            <a:pPr algn="ctr"/>
            <a:endParaRPr lang="ru-RU" sz="10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8 (921) 234-50-05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259421-6613-458A-A413-AA05BB9868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0"/>
          <a:stretch/>
        </p:blipFill>
        <p:spPr>
          <a:xfrm rot="5400000">
            <a:off x="-213599" y="950869"/>
            <a:ext cx="5231566" cy="42459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50D4C5-3A6D-43E9-9880-EDEDB992B1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500" b="4851"/>
          <a:stretch/>
        </p:blipFill>
        <p:spPr>
          <a:xfrm>
            <a:off x="0" y="5921896"/>
            <a:ext cx="9144000" cy="93610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CB47C96-570A-4FE7-972C-F29F45D13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8054"/>
            <a:ext cx="1544489" cy="149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7593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3602</TotalTime>
  <Words>736</Words>
  <Application>Microsoft Office PowerPoint</Application>
  <PresentationFormat>Экран (4:3)</PresentationFormat>
  <Paragraphs>135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деятельности Регионального союза  промышленников и предпринимателей</dc:title>
  <dc:creator>СЗНИИМЛПХ</dc:creator>
  <cp:lastModifiedBy>Константин Задумкин</cp:lastModifiedBy>
  <cp:revision>255</cp:revision>
  <cp:lastPrinted>2017-10-17T08:12:15Z</cp:lastPrinted>
  <dcterms:created xsi:type="dcterms:W3CDTF">2017-08-02T09:08:15Z</dcterms:created>
  <dcterms:modified xsi:type="dcterms:W3CDTF">2022-06-29T06:51:23Z</dcterms:modified>
</cp:coreProperties>
</file>