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1" r:id="rId3"/>
    <p:sldMasterId id="2147484770" r:id="rId4"/>
    <p:sldMasterId id="2147484784" r:id="rId5"/>
  </p:sldMasterIdLst>
  <p:notesMasterIdLst>
    <p:notesMasterId r:id="rId15"/>
  </p:notesMasterIdLst>
  <p:handoutMasterIdLst>
    <p:handoutMasterId r:id="rId16"/>
  </p:handoutMasterIdLst>
  <p:sldIdLst>
    <p:sldId id="687" r:id="rId6"/>
    <p:sldId id="826" r:id="rId7"/>
    <p:sldId id="800" r:id="rId8"/>
    <p:sldId id="824" r:id="rId9"/>
    <p:sldId id="827" r:id="rId10"/>
    <p:sldId id="825" r:id="rId11"/>
    <p:sldId id="830" r:id="rId12"/>
    <p:sldId id="831" r:id="rId13"/>
    <p:sldId id="832" r:id="rId14"/>
  </p:sldIdLst>
  <p:sldSz cx="12192000" cy="6858000"/>
  <p:notesSz cx="6797675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Webdings" panose="05030102010509060703" pitchFamily="18" charset="2"/>
      <p:regular r:id="rId21"/>
    </p:embeddedFont>
    <p:embeddedFont>
      <p:font typeface="Wingdings 3" panose="05040102010807070707" pitchFamily="18" charset="2"/>
      <p:regular r:id="rId22"/>
    </p:embeddedFont>
    <p:embeddedFont>
      <p:font typeface="PT Astra Sans" panose="020B0603020203020204" pitchFamily="34" charset="-52"/>
      <p:regular r:id="rId23"/>
      <p:bold r:id="rId24"/>
      <p:italic r:id="rId25"/>
      <p:boldItalic r:id="rId26"/>
    </p:embeddedFont>
    <p:embeddedFont>
      <p:font typeface="PT Astra Serif" panose="020A0603040505020204" pitchFamily="18" charset="-52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60" userDrawn="1">
          <p15:clr>
            <a:srgbClr val="A4A3A4"/>
          </p15:clr>
        </p15:guide>
        <p15:guide id="2" orient="horz" pos="752" userDrawn="1">
          <p15:clr>
            <a:srgbClr val="A4A3A4"/>
          </p15:clr>
        </p15:guide>
        <p15:guide id="3" orient="horz" pos="1932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B9DCD3"/>
    <a:srgbClr val="E8E8EF"/>
    <a:srgbClr val="CDCDDE"/>
    <a:srgbClr val="F1FAF5"/>
    <a:srgbClr val="5DC593"/>
    <a:srgbClr val="054569"/>
    <a:srgbClr val="41484E"/>
    <a:srgbClr val="EFF0F1"/>
    <a:srgbClr val="04B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3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462" y="96"/>
      </p:cViewPr>
      <p:guideLst>
        <p:guide orient="horz" pos="560"/>
        <p:guide orient="horz" pos="752"/>
        <p:guide orient="horz" pos="1932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966" y="-7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A1D26-4237-4562-97A9-052EAF32C2D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FA1035C-F0F9-43EC-B0B2-213414092DB4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Часть 6 статьи 23 Федерального закона от 05.04.2013 № 44-ФЗ:</a:t>
          </a:r>
          <a:endParaRPr lang="ru-RU" b="1" dirty="0">
            <a:latin typeface="+mj-lt"/>
          </a:endParaRPr>
        </a:p>
      </dgm:t>
    </dgm:pt>
    <dgm:pt modelId="{FA492E79-67FF-43CC-85EE-EA9D984AC5CB}" type="parTrans" cxnId="{C6C19224-F3C9-472A-A827-4C53BC0452AC}">
      <dgm:prSet/>
      <dgm:spPr/>
      <dgm:t>
        <a:bodyPr/>
        <a:lstStyle/>
        <a:p>
          <a:endParaRPr lang="ru-RU"/>
        </a:p>
      </dgm:t>
    </dgm:pt>
    <dgm:pt modelId="{FA7D7A3C-66A9-417C-AFAE-243231691834}" type="sibTrans" cxnId="{C6C19224-F3C9-472A-A827-4C53BC0452AC}">
      <dgm:prSet/>
      <dgm:spPr/>
      <dgm:t>
        <a:bodyPr/>
        <a:lstStyle/>
        <a:p>
          <a:endParaRPr lang="ru-RU"/>
        </a:p>
      </dgm:t>
    </dgm:pt>
    <dgm:pt modelId="{922C48BB-919F-410F-A83F-D85B197C1155}">
      <dgm:prSet phldrT="[Текст]"/>
      <dgm:spPr/>
      <dgm:t>
        <a:bodyPr/>
        <a:lstStyle/>
        <a:p>
          <a:r>
            <a:rPr lang="ru-RU" b="1" dirty="0" smtClean="0"/>
            <a:t>Порядок формирования и ведения </a:t>
          </a:r>
          <a:r>
            <a:rPr lang="ru-RU" dirty="0" smtClean="0"/>
            <a:t>в единой информационной системе каталога товаров, работ, услуг для обеспечения государственных и муниципальных нужд, а также </a:t>
          </a:r>
          <a:r>
            <a:rPr lang="ru-RU" b="1" dirty="0" smtClean="0"/>
            <a:t>правила использования </a:t>
          </a:r>
          <a:r>
            <a:rPr lang="ru-RU" dirty="0" smtClean="0"/>
            <a:t>указанного каталога </a:t>
          </a:r>
          <a:r>
            <a:rPr lang="ru-RU" b="1" dirty="0" smtClean="0"/>
            <a:t>устанавливаются Правительством Российской Федерации</a:t>
          </a:r>
          <a:br>
            <a:rPr lang="ru-RU" b="1" dirty="0" smtClean="0"/>
          </a:b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5C5F0CF2-D714-464F-939B-04E6D8019E0C}" type="parTrans" cxnId="{DB7C5011-8C2E-4B9F-9404-B3B6AEFD3DA9}">
      <dgm:prSet/>
      <dgm:spPr/>
      <dgm:t>
        <a:bodyPr/>
        <a:lstStyle/>
        <a:p>
          <a:endParaRPr lang="ru-RU"/>
        </a:p>
      </dgm:t>
    </dgm:pt>
    <dgm:pt modelId="{1A4C34ED-BDDE-4994-84CD-33E60CBD6398}" type="sibTrans" cxnId="{DB7C5011-8C2E-4B9F-9404-B3B6AEFD3DA9}">
      <dgm:prSet/>
      <dgm:spPr/>
      <dgm:t>
        <a:bodyPr/>
        <a:lstStyle/>
        <a:p>
          <a:endParaRPr lang="ru-RU"/>
        </a:p>
      </dgm:t>
    </dgm:pt>
    <dgm:pt modelId="{11A0E3D4-5BD8-4576-984C-2F3BCF6E0FD9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Постановление Правительства РФ от 08.02.2017 № 145:</a:t>
          </a:r>
        </a:p>
      </dgm:t>
    </dgm:pt>
    <dgm:pt modelId="{857A4A5C-88AD-4F2A-8776-E1B7C05D85F8}" type="parTrans" cxnId="{4A5DF357-311A-4DDF-89EE-9408626E7E04}">
      <dgm:prSet/>
      <dgm:spPr/>
      <dgm:t>
        <a:bodyPr/>
        <a:lstStyle/>
        <a:p>
          <a:endParaRPr lang="ru-RU"/>
        </a:p>
      </dgm:t>
    </dgm:pt>
    <dgm:pt modelId="{69DAB954-18EA-4E7F-A40B-347A160DD830}" type="sibTrans" cxnId="{4A5DF357-311A-4DDF-89EE-9408626E7E04}">
      <dgm:prSet/>
      <dgm:spPr/>
      <dgm:t>
        <a:bodyPr/>
        <a:lstStyle/>
        <a:p>
          <a:endParaRPr lang="ru-RU"/>
        </a:p>
      </dgm:t>
    </dgm:pt>
    <dgm:pt modelId="{69127B42-27A1-474E-87D0-10E1DFCF0379}">
      <dgm:prSet phldrT="[Текст]"/>
      <dgm:spPr/>
      <dgm:t>
        <a:bodyPr/>
        <a:lstStyle/>
        <a:p>
          <a:r>
            <a:rPr lang="ru-RU" b="1" dirty="0" smtClean="0"/>
            <a:t>Правила формирования и ведения </a:t>
          </a:r>
          <a:r>
            <a:rPr lang="ru-RU" dirty="0" smtClean="0"/>
            <a:t>в единой информационной системе в сфере закупок каталога товаров, работ, услуг для обеспечения государственных и муниципальных нужд</a:t>
          </a:r>
          <a:endParaRPr lang="ru-RU" dirty="0"/>
        </a:p>
      </dgm:t>
    </dgm:pt>
    <dgm:pt modelId="{CC35B9C3-A6C2-4D6F-9FF0-A5597E47FDD9}" type="parTrans" cxnId="{605234AA-809C-488E-88D0-3E33A4BECCED}">
      <dgm:prSet/>
      <dgm:spPr/>
      <dgm:t>
        <a:bodyPr/>
        <a:lstStyle/>
        <a:p>
          <a:endParaRPr lang="ru-RU"/>
        </a:p>
      </dgm:t>
    </dgm:pt>
    <dgm:pt modelId="{0A9E6EB5-3CB5-4447-ACAC-A724B9391F7D}" type="sibTrans" cxnId="{605234AA-809C-488E-88D0-3E33A4BECCED}">
      <dgm:prSet/>
      <dgm:spPr/>
      <dgm:t>
        <a:bodyPr/>
        <a:lstStyle/>
        <a:p>
          <a:endParaRPr lang="ru-RU"/>
        </a:p>
      </dgm:t>
    </dgm:pt>
    <dgm:pt modelId="{D5895E00-CDD0-4C27-9B7F-7A7CB5B15122}">
      <dgm:prSet/>
      <dgm:spPr/>
      <dgm:t>
        <a:bodyPr/>
        <a:lstStyle/>
        <a:p>
          <a:r>
            <a:rPr lang="ru-RU" b="1" dirty="0" smtClean="0"/>
            <a:t>Правила использования </a:t>
          </a:r>
          <a:r>
            <a:rPr lang="ru-RU" dirty="0" smtClean="0"/>
            <a:t>каталога товаров, работ, услуг для обеспечения государственных и муниципальных нужд</a:t>
          </a:r>
          <a:endParaRPr lang="ru-RU" dirty="0"/>
        </a:p>
      </dgm:t>
    </dgm:pt>
    <dgm:pt modelId="{405C00E9-4036-4FBF-86FE-EC0432D61EC9}" type="parTrans" cxnId="{28A85A55-9B8C-4ACE-A0AA-B2F6F34B9828}">
      <dgm:prSet/>
      <dgm:spPr/>
      <dgm:t>
        <a:bodyPr/>
        <a:lstStyle/>
        <a:p>
          <a:endParaRPr lang="ru-RU"/>
        </a:p>
      </dgm:t>
    </dgm:pt>
    <dgm:pt modelId="{2A6FF89F-99DA-42DD-A3BC-02AFBFD4B527}" type="sibTrans" cxnId="{28A85A55-9B8C-4ACE-A0AA-B2F6F34B9828}">
      <dgm:prSet/>
      <dgm:spPr/>
      <dgm:t>
        <a:bodyPr/>
        <a:lstStyle/>
        <a:p>
          <a:endParaRPr lang="ru-RU"/>
        </a:p>
      </dgm:t>
    </dgm:pt>
    <dgm:pt modelId="{A397E720-AA07-44AA-8F19-662591363D93}" type="pres">
      <dgm:prSet presAssocID="{FF5A1D26-4237-4562-97A9-052EAF32C2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78130A-A47F-475D-9EDA-5B670DBC052C}" type="pres">
      <dgm:prSet presAssocID="{1FA1035C-F0F9-43EC-B0B2-213414092DB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B5529-D7D8-44DD-AFE5-C38C4B9789CB}" type="pres">
      <dgm:prSet presAssocID="{1FA1035C-F0F9-43EC-B0B2-213414092DB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E45D0-6E09-4013-996F-152349287EA6}" type="pres">
      <dgm:prSet presAssocID="{11A0E3D4-5BD8-4576-984C-2F3BCF6E0FD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FDA4C-F7F8-4A90-A992-ADFB1B367D1D}" type="pres">
      <dgm:prSet presAssocID="{11A0E3D4-5BD8-4576-984C-2F3BCF6E0FD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C19224-F3C9-472A-A827-4C53BC0452AC}" srcId="{FF5A1D26-4237-4562-97A9-052EAF32C2D0}" destId="{1FA1035C-F0F9-43EC-B0B2-213414092DB4}" srcOrd="0" destOrd="0" parTransId="{FA492E79-67FF-43CC-85EE-EA9D984AC5CB}" sibTransId="{FA7D7A3C-66A9-417C-AFAE-243231691834}"/>
    <dgm:cxn modelId="{9F8B93AE-AB74-4A53-9E00-B83BBADF4E09}" type="presOf" srcId="{11A0E3D4-5BD8-4576-984C-2F3BCF6E0FD9}" destId="{54BE45D0-6E09-4013-996F-152349287EA6}" srcOrd="0" destOrd="0" presId="urn:microsoft.com/office/officeart/2005/8/layout/vList2"/>
    <dgm:cxn modelId="{9A02558E-99B0-4875-82E3-238036C82913}" type="presOf" srcId="{69127B42-27A1-474E-87D0-10E1DFCF0379}" destId="{3A4FDA4C-F7F8-4A90-A992-ADFB1B367D1D}" srcOrd="0" destOrd="0" presId="urn:microsoft.com/office/officeart/2005/8/layout/vList2"/>
    <dgm:cxn modelId="{DCFDA4A7-D6AD-4189-9688-1D6C367FBE86}" type="presOf" srcId="{922C48BB-919F-410F-A83F-D85B197C1155}" destId="{E6AB5529-D7D8-44DD-AFE5-C38C4B9789CB}" srcOrd="0" destOrd="0" presId="urn:microsoft.com/office/officeart/2005/8/layout/vList2"/>
    <dgm:cxn modelId="{4A5DF357-311A-4DDF-89EE-9408626E7E04}" srcId="{FF5A1D26-4237-4562-97A9-052EAF32C2D0}" destId="{11A0E3D4-5BD8-4576-984C-2F3BCF6E0FD9}" srcOrd="1" destOrd="0" parTransId="{857A4A5C-88AD-4F2A-8776-E1B7C05D85F8}" sibTransId="{69DAB954-18EA-4E7F-A40B-347A160DD830}"/>
    <dgm:cxn modelId="{CF1A970C-972E-4071-9F66-2A8D6FE9E732}" type="presOf" srcId="{1FA1035C-F0F9-43EC-B0B2-213414092DB4}" destId="{5C78130A-A47F-475D-9EDA-5B670DBC052C}" srcOrd="0" destOrd="0" presId="urn:microsoft.com/office/officeart/2005/8/layout/vList2"/>
    <dgm:cxn modelId="{B2DF744E-DEBE-4E51-A5D6-1F1E2AE4384B}" type="presOf" srcId="{FF5A1D26-4237-4562-97A9-052EAF32C2D0}" destId="{A397E720-AA07-44AA-8F19-662591363D93}" srcOrd="0" destOrd="0" presId="urn:microsoft.com/office/officeart/2005/8/layout/vList2"/>
    <dgm:cxn modelId="{DB7C5011-8C2E-4B9F-9404-B3B6AEFD3DA9}" srcId="{1FA1035C-F0F9-43EC-B0B2-213414092DB4}" destId="{922C48BB-919F-410F-A83F-D85B197C1155}" srcOrd="0" destOrd="0" parTransId="{5C5F0CF2-D714-464F-939B-04E6D8019E0C}" sibTransId="{1A4C34ED-BDDE-4994-84CD-33E60CBD6398}"/>
    <dgm:cxn modelId="{605234AA-809C-488E-88D0-3E33A4BECCED}" srcId="{11A0E3D4-5BD8-4576-984C-2F3BCF6E0FD9}" destId="{69127B42-27A1-474E-87D0-10E1DFCF0379}" srcOrd="0" destOrd="0" parTransId="{CC35B9C3-A6C2-4D6F-9FF0-A5597E47FDD9}" sibTransId="{0A9E6EB5-3CB5-4447-ACAC-A724B9391F7D}"/>
    <dgm:cxn modelId="{28A85A55-9B8C-4ACE-A0AA-B2F6F34B9828}" srcId="{11A0E3D4-5BD8-4576-984C-2F3BCF6E0FD9}" destId="{D5895E00-CDD0-4C27-9B7F-7A7CB5B15122}" srcOrd="1" destOrd="0" parTransId="{405C00E9-4036-4FBF-86FE-EC0432D61EC9}" sibTransId="{2A6FF89F-99DA-42DD-A3BC-02AFBFD4B527}"/>
    <dgm:cxn modelId="{B9CA54A6-F9AE-4655-A12F-C8014B4ACA92}" type="presOf" srcId="{D5895E00-CDD0-4C27-9B7F-7A7CB5B15122}" destId="{3A4FDA4C-F7F8-4A90-A992-ADFB1B367D1D}" srcOrd="0" destOrd="1" presId="urn:microsoft.com/office/officeart/2005/8/layout/vList2"/>
    <dgm:cxn modelId="{4413EDB4-E729-4FC3-84B3-B26A124D8A40}" type="presParOf" srcId="{A397E720-AA07-44AA-8F19-662591363D93}" destId="{5C78130A-A47F-475D-9EDA-5B670DBC052C}" srcOrd="0" destOrd="0" presId="urn:microsoft.com/office/officeart/2005/8/layout/vList2"/>
    <dgm:cxn modelId="{03F3FDB8-C3FA-408F-907B-0A4CABB01A39}" type="presParOf" srcId="{A397E720-AA07-44AA-8F19-662591363D93}" destId="{E6AB5529-D7D8-44DD-AFE5-C38C4B9789CB}" srcOrd="1" destOrd="0" presId="urn:microsoft.com/office/officeart/2005/8/layout/vList2"/>
    <dgm:cxn modelId="{5114B253-5E3B-4655-8A65-CC60457C1455}" type="presParOf" srcId="{A397E720-AA07-44AA-8F19-662591363D93}" destId="{54BE45D0-6E09-4013-996F-152349287EA6}" srcOrd="2" destOrd="0" presId="urn:microsoft.com/office/officeart/2005/8/layout/vList2"/>
    <dgm:cxn modelId="{6E519BE8-C1D3-478B-8EF3-FB9797DA690B}" type="presParOf" srcId="{A397E720-AA07-44AA-8F19-662591363D93}" destId="{3A4FDA4C-F7F8-4A90-A992-ADFB1B367D1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5A1D26-4237-4562-97A9-052EAF32C2D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FA1035C-F0F9-43EC-B0B2-213414092DB4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Пункты 3 и 4:</a:t>
          </a:r>
          <a:endParaRPr lang="ru-RU" b="1" dirty="0">
            <a:latin typeface="+mj-lt"/>
          </a:endParaRPr>
        </a:p>
      </dgm:t>
    </dgm:pt>
    <dgm:pt modelId="{FA492E79-67FF-43CC-85EE-EA9D984AC5CB}" type="parTrans" cxnId="{C6C19224-F3C9-472A-A827-4C53BC0452AC}">
      <dgm:prSet/>
      <dgm:spPr/>
      <dgm:t>
        <a:bodyPr/>
        <a:lstStyle/>
        <a:p>
          <a:endParaRPr lang="ru-RU"/>
        </a:p>
      </dgm:t>
    </dgm:pt>
    <dgm:pt modelId="{FA7D7A3C-66A9-417C-AFAE-243231691834}" type="sibTrans" cxnId="{C6C19224-F3C9-472A-A827-4C53BC0452AC}">
      <dgm:prSet/>
      <dgm:spPr/>
      <dgm:t>
        <a:bodyPr/>
        <a:lstStyle/>
        <a:p>
          <a:endParaRPr lang="ru-RU"/>
        </a:p>
      </dgm:t>
    </dgm:pt>
    <dgm:pt modelId="{922C48BB-919F-410F-A83F-D85B197C1155}">
      <dgm:prSet phldrT="[Текст]"/>
      <dgm:spPr/>
      <dgm:t>
        <a:bodyPr/>
        <a:lstStyle/>
        <a:p>
          <a:r>
            <a:rPr lang="ru-RU" dirty="0" smtClean="0"/>
            <a:t>Заказчики ВПРАВЕ применять информацию, которая включена в позицию каталога, с даты ее включения в каталог и ОБЯЗАНЫ применять КТРУ с даты начала обязательного применения, указывая: </a:t>
          </a:r>
          <a:br>
            <a:rPr lang="ru-RU" dirty="0" smtClean="0"/>
          </a:br>
          <a:r>
            <a:rPr lang="ru-RU" dirty="0" smtClean="0"/>
            <a:t>а) наименование товара, работы, услуги; </a:t>
          </a:r>
          <a:br>
            <a:rPr lang="ru-RU" dirty="0" smtClean="0"/>
          </a:br>
          <a:r>
            <a:rPr lang="ru-RU" dirty="0" smtClean="0"/>
            <a:t>б) единицы измерения количества товара, объема выполняемой работы, оказываемой услуги </a:t>
          </a:r>
          <a:br>
            <a:rPr lang="ru-RU" dirty="0" smtClean="0"/>
          </a:br>
          <a:r>
            <a:rPr lang="ru-RU" dirty="0" smtClean="0"/>
            <a:t>в) описание товара, работы, услуги (при наличии такого описания в позиции)</a:t>
          </a:r>
          <a:br>
            <a:rPr lang="ru-RU" dirty="0" smtClean="0"/>
          </a:br>
          <a:endParaRPr lang="ru-RU" dirty="0"/>
        </a:p>
      </dgm:t>
    </dgm:pt>
    <dgm:pt modelId="{5C5F0CF2-D714-464F-939B-04E6D8019E0C}" type="parTrans" cxnId="{DB7C5011-8C2E-4B9F-9404-B3B6AEFD3DA9}">
      <dgm:prSet/>
      <dgm:spPr/>
      <dgm:t>
        <a:bodyPr/>
        <a:lstStyle/>
        <a:p>
          <a:endParaRPr lang="ru-RU"/>
        </a:p>
      </dgm:t>
    </dgm:pt>
    <dgm:pt modelId="{1A4C34ED-BDDE-4994-84CD-33E60CBD6398}" type="sibTrans" cxnId="{DB7C5011-8C2E-4B9F-9404-B3B6AEFD3DA9}">
      <dgm:prSet/>
      <dgm:spPr/>
      <dgm:t>
        <a:bodyPr/>
        <a:lstStyle/>
        <a:p>
          <a:endParaRPr lang="ru-RU"/>
        </a:p>
      </dgm:t>
    </dgm:pt>
    <dgm:pt modelId="{11A0E3D4-5BD8-4576-984C-2F3BCF6E0FD9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Пункт 6:</a:t>
          </a:r>
        </a:p>
      </dgm:t>
    </dgm:pt>
    <dgm:pt modelId="{857A4A5C-88AD-4F2A-8776-E1B7C05D85F8}" type="parTrans" cxnId="{4A5DF357-311A-4DDF-89EE-9408626E7E04}">
      <dgm:prSet/>
      <dgm:spPr/>
      <dgm:t>
        <a:bodyPr/>
        <a:lstStyle/>
        <a:p>
          <a:endParaRPr lang="ru-RU"/>
        </a:p>
      </dgm:t>
    </dgm:pt>
    <dgm:pt modelId="{69DAB954-18EA-4E7F-A40B-347A160DD830}" type="sibTrans" cxnId="{4A5DF357-311A-4DDF-89EE-9408626E7E04}">
      <dgm:prSet/>
      <dgm:spPr/>
      <dgm:t>
        <a:bodyPr/>
        <a:lstStyle/>
        <a:p>
          <a:endParaRPr lang="ru-RU"/>
        </a:p>
      </dgm:t>
    </dgm:pt>
    <dgm:pt modelId="{69127B42-27A1-474E-87D0-10E1DFCF0379}">
      <dgm:prSet phldrT="[Текст]"/>
      <dgm:spPr/>
      <dgm:t>
        <a:bodyPr/>
        <a:lstStyle/>
        <a:p>
          <a:r>
            <a:rPr lang="ru-RU" dirty="0" smtClean="0"/>
            <a:t>Заказчики вправе указывать дополнительную информацию, не предусмотренную в позиции КТРУ, при этом обязаны включить </a:t>
          </a:r>
          <a:r>
            <a:rPr lang="ru-RU" b="1" dirty="0" smtClean="0"/>
            <a:t>обоснование необходимости использования такой информации</a:t>
          </a:r>
          <a:r>
            <a:rPr lang="ru-RU" dirty="0" smtClean="0"/>
            <a:t> в описании товара, работы, услуги.</a:t>
          </a:r>
          <a:endParaRPr lang="ru-RU" dirty="0"/>
        </a:p>
      </dgm:t>
    </dgm:pt>
    <dgm:pt modelId="{CC35B9C3-A6C2-4D6F-9FF0-A5597E47FDD9}" type="parTrans" cxnId="{605234AA-809C-488E-88D0-3E33A4BECCED}">
      <dgm:prSet/>
      <dgm:spPr/>
      <dgm:t>
        <a:bodyPr/>
        <a:lstStyle/>
        <a:p>
          <a:endParaRPr lang="ru-RU"/>
        </a:p>
      </dgm:t>
    </dgm:pt>
    <dgm:pt modelId="{0A9E6EB5-3CB5-4447-ACAC-A724B9391F7D}" type="sibTrans" cxnId="{605234AA-809C-488E-88D0-3E33A4BECCED}">
      <dgm:prSet/>
      <dgm:spPr/>
      <dgm:t>
        <a:bodyPr/>
        <a:lstStyle/>
        <a:p>
          <a:endParaRPr lang="ru-RU"/>
        </a:p>
      </dgm:t>
    </dgm:pt>
    <dgm:pt modelId="{A397E720-AA07-44AA-8F19-662591363D93}" type="pres">
      <dgm:prSet presAssocID="{FF5A1D26-4237-4562-97A9-052EAF32C2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78130A-A47F-475D-9EDA-5B670DBC052C}" type="pres">
      <dgm:prSet presAssocID="{1FA1035C-F0F9-43EC-B0B2-213414092DB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B5529-D7D8-44DD-AFE5-C38C4B9789CB}" type="pres">
      <dgm:prSet presAssocID="{1FA1035C-F0F9-43EC-B0B2-213414092DB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E45D0-6E09-4013-996F-152349287EA6}" type="pres">
      <dgm:prSet presAssocID="{11A0E3D4-5BD8-4576-984C-2F3BCF6E0FD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FDA4C-F7F8-4A90-A992-ADFB1B367D1D}" type="pres">
      <dgm:prSet presAssocID="{11A0E3D4-5BD8-4576-984C-2F3BCF6E0FD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C19224-F3C9-472A-A827-4C53BC0452AC}" srcId="{FF5A1D26-4237-4562-97A9-052EAF32C2D0}" destId="{1FA1035C-F0F9-43EC-B0B2-213414092DB4}" srcOrd="0" destOrd="0" parTransId="{FA492E79-67FF-43CC-85EE-EA9D984AC5CB}" sibTransId="{FA7D7A3C-66A9-417C-AFAE-243231691834}"/>
    <dgm:cxn modelId="{4A5DF357-311A-4DDF-89EE-9408626E7E04}" srcId="{FF5A1D26-4237-4562-97A9-052EAF32C2D0}" destId="{11A0E3D4-5BD8-4576-984C-2F3BCF6E0FD9}" srcOrd="1" destOrd="0" parTransId="{857A4A5C-88AD-4F2A-8776-E1B7C05D85F8}" sibTransId="{69DAB954-18EA-4E7F-A40B-347A160DD830}"/>
    <dgm:cxn modelId="{32478DE7-541A-4AE8-8CAE-AAB87ADD92D9}" type="presOf" srcId="{1FA1035C-F0F9-43EC-B0B2-213414092DB4}" destId="{5C78130A-A47F-475D-9EDA-5B670DBC052C}" srcOrd="0" destOrd="0" presId="urn:microsoft.com/office/officeart/2005/8/layout/vList2"/>
    <dgm:cxn modelId="{C48C739E-FC8A-4B50-941F-51DC7E027F06}" type="presOf" srcId="{69127B42-27A1-474E-87D0-10E1DFCF0379}" destId="{3A4FDA4C-F7F8-4A90-A992-ADFB1B367D1D}" srcOrd="0" destOrd="0" presId="urn:microsoft.com/office/officeart/2005/8/layout/vList2"/>
    <dgm:cxn modelId="{325CD1E0-E63E-44B8-849D-F88CE91FFC8C}" type="presOf" srcId="{11A0E3D4-5BD8-4576-984C-2F3BCF6E0FD9}" destId="{54BE45D0-6E09-4013-996F-152349287EA6}" srcOrd="0" destOrd="0" presId="urn:microsoft.com/office/officeart/2005/8/layout/vList2"/>
    <dgm:cxn modelId="{4DF75629-4DE0-4835-B399-09AA455C3E85}" type="presOf" srcId="{922C48BB-919F-410F-A83F-D85B197C1155}" destId="{E6AB5529-D7D8-44DD-AFE5-C38C4B9789CB}" srcOrd="0" destOrd="0" presId="urn:microsoft.com/office/officeart/2005/8/layout/vList2"/>
    <dgm:cxn modelId="{DB7C5011-8C2E-4B9F-9404-B3B6AEFD3DA9}" srcId="{1FA1035C-F0F9-43EC-B0B2-213414092DB4}" destId="{922C48BB-919F-410F-A83F-D85B197C1155}" srcOrd="0" destOrd="0" parTransId="{5C5F0CF2-D714-464F-939B-04E6D8019E0C}" sibTransId="{1A4C34ED-BDDE-4994-84CD-33E60CBD6398}"/>
    <dgm:cxn modelId="{605234AA-809C-488E-88D0-3E33A4BECCED}" srcId="{11A0E3D4-5BD8-4576-984C-2F3BCF6E0FD9}" destId="{69127B42-27A1-474E-87D0-10E1DFCF0379}" srcOrd="0" destOrd="0" parTransId="{CC35B9C3-A6C2-4D6F-9FF0-A5597E47FDD9}" sibTransId="{0A9E6EB5-3CB5-4447-ACAC-A724B9391F7D}"/>
    <dgm:cxn modelId="{5B550279-7D9A-4D9E-A1B6-3A5592C3C595}" type="presOf" srcId="{FF5A1D26-4237-4562-97A9-052EAF32C2D0}" destId="{A397E720-AA07-44AA-8F19-662591363D93}" srcOrd="0" destOrd="0" presId="urn:microsoft.com/office/officeart/2005/8/layout/vList2"/>
    <dgm:cxn modelId="{09E29841-1FDA-4BF8-A7DD-3B88470AC03B}" type="presParOf" srcId="{A397E720-AA07-44AA-8F19-662591363D93}" destId="{5C78130A-A47F-475D-9EDA-5B670DBC052C}" srcOrd="0" destOrd="0" presId="urn:microsoft.com/office/officeart/2005/8/layout/vList2"/>
    <dgm:cxn modelId="{8506752B-4786-42D9-8D83-2347D113937D}" type="presParOf" srcId="{A397E720-AA07-44AA-8F19-662591363D93}" destId="{E6AB5529-D7D8-44DD-AFE5-C38C4B9789CB}" srcOrd="1" destOrd="0" presId="urn:microsoft.com/office/officeart/2005/8/layout/vList2"/>
    <dgm:cxn modelId="{0C427731-2273-4A32-9EA6-BC9331FF79E9}" type="presParOf" srcId="{A397E720-AA07-44AA-8F19-662591363D93}" destId="{54BE45D0-6E09-4013-996F-152349287EA6}" srcOrd="2" destOrd="0" presId="urn:microsoft.com/office/officeart/2005/8/layout/vList2"/>
    <dgm:cxn modelId="{FD0C08E1-6CD0-4B4B-9CF9-0EFB775D3C23}" type="presParOf" srcId="{A397E720-AA07-44AA-8F19-662591363D93}" destId="{3A4FDA4C-F7F8-4A90-A992-ADFB1B367D1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8130A-A47F-475D-9EDA-5B670DBC052C}">
      <dsp:nvSpPr>
        <dsp:cNvPr id="0" name=""/>
        <dsp:cNvSpPr/>
      </dsp:nvSpPr>
      <dsp:spPr>
        <a:xfrm>
          <a:off x="0" y="6447"/>
          <a:ext cx="10816283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j-lt"/>
            </a:rPr>
            <a:t>Часть 6 статьи 23 Федерального закона от 05.04.2013 № 44-ФЗ:</a:t>
          </a:r>
          <a:endParaRPr lang="ru-RU" sz="2800" b="1" kern="1200" dirty="0">
            <a:latin typeface="+mj-lt"/>
          </a:endParaRPr>
        </a:p>
      </dsp:txBody>
      <dsp:txXfrm>
        <a:off x="31984" y="38431"/>
        <a:ext cx="10752315" cy="591232"/>
      </dsp:txXfrm>
    </dsp:sp>
    <dsp:sp modelId="{E6AB5529-D7D8-44DD-AFE5-C38C4B9789CB}">
      <dsp:nvSpPr>
        <dsp:cNvPr id="0" name=""/>
        <dsp:cNvSpPr/>
      </dsp:nvSpPr>
      <dsp:spPr>
        <a:xfrm>
          <a:off x="0" y="661647"/>
          <a:ext cx="10816283" cy="1825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41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b="1" kern="1200" dirty="0" smtClean="0"/>
            <a:t>Порядок формирования и ведения </a:t>
          </a:r>
          <a:r>
            <a:rPr lang="ru-RU" sz="2200" kern="1200" dirty="0" smtClean="0"/>
            <a:t>в единой информационной системе каталога товаров, работ, услуг для обеспечения государственных и муниципальных нужд, а также </a:t>
          </a:r>
          <a:r>
            <a:rPr lang="ru-RU" sz="2200" b="1" kern="1200" dirty="0" smtClean="0"/>
            <a:t>правила использования </a:t>
          </a:r>
          <a:r>
            <a:rPr lang="ru-RU" sz="2200" kern="1200" dirty="0" smtClean="0"/>
            <a:t>указанного каталога </a:t>
          </a:r>
          <a:r>
            <a:rPr lang="ru-RU" sz="2200" b="1" kern="1200" dirty="0" smtClean="0"/>
            <a:t>устанавливаются Правительством Российской Федерации</a:t>
          </a:r>
          <a:br>
            <a:rPr lang="ru-RU" sz="2200" b="1" kern="1200" dirty="0" smtClean="0"/>
          </a:br>
          <a:r>
            <a:rPr lang="ru-RU" sz="2200" kern="1200" dirty="0" smtClean="0"/>
            <a:t/>
          </a:r>
          <a:br>
            <a:rPr lang="ru-RU" sz="2200" kern="1200" dirty="0" smtClean="0"/>
          </a:br>
          <a:endParaRPr lang="ru-RU" sz="2200" kern="1200" dirty="0"/>
        </a:p>
      </dsp:txBody>
      <dsp:txXfrm>
        <a:off x="0" y="661647"/>
        <a:ext cx="10816283" cy="1825740"/>
      </dsp:txXfrm>
    </dsp:sp>
    <dsp:sp modelId="{54BE45D0-6E09-4013-996F-152349287EA6}">
      <dsp:nvSpPr>
        <dsp:cNvPr id="0" name=""/>
        <dsp:cNvSpPr/>
      </dsp:nvSpPr>
      <dsp:spPr>
        <a:xfrm>
          <a:off x="0" y="2487387"/>
          <a:ext cx="10816283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j-lt"/>
            </a:rPr>
            <a:t>Постановление Правительства РФ от 08.02.2017 № 145:</a:t>
          </a:r>
        </a:p>
      </dsp:txBody>
      <dsp:txXfrm>
        <a:off x="31984" y="2519371"/>
        <a:ext cx="10752315" cy="591232"/>
      </dsp:txXfrm>
    </dsp:sp>
    <dsp:sp modelId="{3A4FDA4C-F7F8-4A90-A992-ADFB1B367D1D}">
      <dsp:nvSpPr>
        <dsp:cNvPr id="0" name=""/>
        <dsp:cNvSpPr/>
      </dsp:nvSpPr>
      <dsp:spPr>
        <a:xfrm>
          <a:off x="0" y="3142587"/>
          <a:ext cx="10816283" cy="159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41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b="1" kern="1200" dirty="0" smtClean="0"/>
            <a:t>Правила формирования и ведения </a:t>
          </a:r>
          <a:r>
            <a:rPr lang="ru-RU" sz="2200" kern="1200" dirty="0" smtClean="0"/>
            <a:t>в единой информационной системе в сфере закупок каталога товаров, работ, услуг для обеспечения государственных и муниципальных нужд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b="1" kern="1200" dirty="0" smtClean="0"/>
            <a:t>Правила использования </a:t>
          </a:r>
          <a:r>
            <a:rPr lang="ru-RU" sz="2200" kern="1200" dirty="0" smtClean="0"/>
            <a:t>каталога товаров, работ, услуг для обеспечения государственных и муниципальных нужд</a:t>
          </a:r>
          <a:endParaRPr lang="ru-RU" sz="2200" kern="1200" dirty="0"/>
        </a:p>
      </dsp:txBody>
      <dsp:txXfrm>
        <a:off x="0" y="3142587"/>
        <a:ext cx="10816283" cy="1593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8130A-A47F-475D-9EDA-5B670DBC052C}">
      <dsp:nvSpPr>
        <dsp:cNvPr id="0" name=""/>
        <dsp:cNvSpPr/>
      </dsp:nvSpPr>
      <dsp:spPr>
        <a:xfrm>
          <a:off x="0" y="78370"/>
          <a:ext cx="10824521" cy="702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+mj-lt"/>
            </a:rPr>
            <a:t>Пункты 3 и 4:</a:t>
          </a:r>
          <a:endParaRPr lang="ru-RU" sz="3000" b="1" kern="1200" dirty="0">
            <a:latin typeface="+mj-lt"/>
          </a:endParaRPr>
        </a:p>
      </dsp:txBody>
      <dsp:txXfrm>
        <a:off x="34269" y="112639"/>
        <a:ext cx="10755983" cy="633462"/>
      </dsp:txXfrm>
    </dsp:sp>
    <dsp:sp modelId="{E6AB5529-D7D8-44DD-AFE5-C38C4B9789CB}">
      <dsp:nvSpPr>
        <dsp:cNvPr id="0" name=""/>
        <dsp:cNvSpPr/>
      </dsp:nvSpPr>
      <dsp:spPr>
        <a:xfrm>
          <a:off x="0" y="780370"/>
          <a:ext cx="10824521" cy="254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679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/>
            <a:t>Заказчики ВПРАВЕ применять информацию, которая включена в позицию каталога, с даты ее включения в каталог и ОБЯЗАНЫ применять КТРУ с даты начала обязательного применения, указывая: </a:t>
          </a:r>
          <a:br>
            <a:rPr lang="ru-RU" sz="2300" kern="1200" dirty="0" smtClean="0"/>
          </a:br>
          <a:r>
            <a:rPr lang="ru-RU" sz="2300" kern="1200" dirty="0" smtClean="0"/>
            <a:t>а) наименование товара, работы, услуги; </a:t>
          </a:r>
          <a:br>
            <a:rPr lang="ru-RU" sz="2300" kern="1200" dirty="0" smtClean="0"/>
          </a:br>
          <a:r>
            <a:rPr lang="ru-RU" sz="2300" kern="1200" dirty="0" smtClean="0"/>
            <a:t>б) единицы измерения количества товара, объема выполняемой работы, оказываемой услуги </a:t>
          </a:r>
          <a:br>
            <a:rPr lang="ru-RU" sz="2300" kern="1200" dirty="0" smtClean="0"/>
          </a:br>
          <a:r>
            <a:rPr lang="ru-RU" sz="2300" kern="1200" dirty="0" smtClean="0"/>
            <a:t>в) описание товара, работы, услуги (при наличии такого описания в позиции)</a:t>
          </a:r>
          <a:br>
            <a:rPr lang="ru-RU" sz="2300" kern="1200" dirty="0" smtClean="0"/>
          </a:br>
          <a:endParaRPr lang="ru-RU" sz="2300" kern="1200" dirty="0"/>
        </a:p>
      </dsp:txBody>
      <dsp:txXfrm>
        <a:off x="0" y="780370"/>
        <a:ext cx="10824521" cy="2546100"/>
      </dsp:txXfrm>
    </dsp:sp>
    <dsp:sp modelId="{54BE45D0-6E09-4013-996F-152349287EA6}">
      <dsp:nvSpPr>
        <dsp:cNvPr id="0" name=""/>
        <dsp:cNvSpPr/>
      </dsp:nvSpPr>
      <dsp:spPr>
        <a:xfrm>
          <a:off x="0" y="3326470"/>
          <a:ext cx="10824521" cy="702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+mj-lt"/>
            </a:rPr>
            <a:t>Пункт 6:</a:t>
          </a:r>
        </a:p>
      </dsp:txBody>
      <dsp:txXfrm>
        <a:off x="34269" y="3360739"/>
        <a:ext cx="10755983" cy="633462"/>
      </dsp:txXfrm>
    </dsp:sp>
    <dsp:sp modelId="{3A4FDA4C-F7F8-4A90-A992-ADFB1B367D1D}">
      <dsp:nvSpPr>
        <dsp:cNvPr id="0" name=""/>
        <dsp:cNvSpPr/>
      </dsp:nvSpPr>
      <dsp:spPr>
        <a:xfrm>
          <a:off x="0" y="4028470"/>
          <a:ext cx="10824521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679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/>
            <a:t>Заказчики вправе указывать дополнительную информацию, не предусмотренную в позиции КТРУ, при этом обязаны включить </a:t>
          </a:r>
          <a:r>
            <a:rPr lang="ru-RU" sz="2300" b="1" kern="1200" dirty="0" smtClean="0"/>
            <a:t>обоснование необходимости использования такой информации</a:t>
          </a:r>
          <a:r>
            <a:rPr lang="ru-RU" sz="2300" kern="1200" dirty="0" smtClean="0"/>
            <a:t> в описании товара, работы, услуги.</a:t>
          </a:r>
          <a:endParaRPr lang="ru-RU" sz="2300" kern="1200" dirty="0"/>
        </a:p>
      </dsp:txBody>
      <dsp:txXfrm>
        <a:off x="0" y="4028470"/>
        <a:ext cx="10824521" cy="1304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GB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GB"/>
          </a:p>
        </p:txBody>
      </p:sp>
      <p:sp>
        <p:nvSpPr>
          <p:cNvPr id="368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GB"/>
          </a:p>
        </p:txBody>
      </p:sp>
      <p:sp>
        <p:nvSpPr>
          <p:cNvPr id="368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C56F7AB-63B9-4740-9EE1-00F6319A944C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840389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122"/>
            <a:ext cx="5438775" cy="44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 noProof="0"/>
              <a:t>Click to edit Master text styles</a:t>
            </a:r>
          </a:p>
          <a:p>
            <a:pPr lvl="1"/>
            <a:r>
              <a:rPr lang="en-US" altLang="en-GB" noProof="0"/>
              <a:t>Second level</a:t>
            </a:r>
          </a:p>
          <a:p>
            <a:pPr lvl="2"/>
            <a:r>
              <a:rPr lang="en-US" altLang="en-GB" noProof="0"/>
              <a:t>Third level</a:t>
            </a:r>
          </a:p>
          <a:p>
            <a:pPr lvl="3"/>
            <a:r>
              <a:rPr lang="en-US" altLang="en-GB" noProof="0"/>
              <a:t>Fourth level</a:t>
            </a:r>
          </a:p>
          <a:p>
            <a:pPr lvl="4"/>
            <a:r>
              <a:rPr lang="en-US" altLang="en-GB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2C069AD-A78E-4327-9276-C6E85573A136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68066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590550" indent="-228600" algn="l" rtl="0" eaLnBrk="0" fontAlgn="base" hangingPunct="0">
      <a:lnSpc>
        <a:spcPct val="90000"/>
      </a:lnSpc>
      <a:spcBef>
        <a:spcPct val="5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lnSpc>
        <a:spcPct val="90000"/>
      </a:lnSpc>
      <a:spcBef>
        <a:spcPct val="5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lnSpc>
        <a:spcPct val="90000"/>
      </a:lnSpc>
      <a:spcBef>
        <a:spcPct val="5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lnSpc>
        <a:spcPct val="90000"/>
      </a:lnSpc>
      <a:spcBef>
        <a:spcPct val="5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069AD-A78E-4327-9276-C6E85573A136}" type="slidenum">
              <a:rPr lang="en-US" altLang="en-GB" smtClean="0"/>
              <a:pPr>
                <a:defRPr/>
              </a:pPr>
              <a:t>1</a:t>
            </a:fld>
            <a:endParaRPr lang="en-US" altLang="en-GB" dirty="0"/>
          </a:p>
        </p:txBody>
      </p:sp>
    </p:spTree>
    <p:extLst>
      <p:ext uri="{BB962C8B-B14F-4D97-AF65-F5344CB8AC3E}">
        <p14:creationId xmlns:p14="http://schemas.microsoft.com/office/powerpoint/2010/main" val="215207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2" descr="master06_image002 cop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6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9"/>
          <p:cNvSpPr txBox="1">
            <a:spLocks noChangeArrowheads="1"/>
          </p:cNvSpPr>
          <p:nvPr userDrawn="1"/>
        </p:nvSpPr>
        <p:spPr bwMode="auto">
          <a:xfrm>
            <a:off x="8017934" y="6610350"/>
            <a:ext cx="3636433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ru-RU" sz="900">
                <a:solidFill>
                  <a:srgbClr val="000000"/>
                </a:solidFill>
              </a:rPr>
              <a:t>© Корпорация Майкрософт, февраль 2003</a:t>
            </a:r>
            <a:endParaRPr lang="en-GB" altLang="ru-RU" sz="900">
              <a:solidFill>
                <a:srgbClr val="000000"/>
              </a:solidFill>
            </a:endParaRP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4684" y="3656013"/>
            <a:ext cx="6322483" cy="1168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altLang="en-GB"/>
              <a:t>Click to edit Master titlestyle</a:t>
            </a:r>
          </a:p>
        </p:txBody>
      </p:sp>
    </p:spTree>
    <p:extLst>
      <p:ext uri="{BB962C8B-B14F-4D97-AF65-F5344CB8AC3E}">
        <p14:creationId xmlns:p14="http://schemas.microsoft.com/office/powerpoint/2010/main" val="159249395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77242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7318" y="712789"/>
            <a:ext cx="2459567" cy="5284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4384" y="712789"/>
            <a:ext cx="7179733" cy="5284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7621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812800" y="533401"/>
            <a:ext cx="10566400" cy="3886201"/>
          </a:xfrm>
        </p:spPr>
        <p:txBody>
          <a:bodyPr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06400" y="4800600"/>
            <a:ext cx="113792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844800" cy="287338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0800" y="6553200"/>
            <a:ext cx="4572000" cy="287338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553200"/>
            <a:ext cx="2743200" cy="287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601ED3FB-FD72-46B2-9B19-6B4E2DFEDA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648444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67" y="482600"/>
            <a:ext cx="10972800" cy="86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98600"/>
            <a:ext cx="53848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98600"/>
            <a:ext cx="53848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860800" y="6521450"/>
            <a:ext cx="4572000" cy="319088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042400" y="6521450"/>
            <a:ext cx="2844800" cy="3190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08390032-483E-42DE-A58A-BC609BD0EA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304800" y="6521450"/>
            <a:ext cx="2844800" cy="319088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653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2" descr="master06_image002 cop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6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9"/>
          <p:cNvSpPr txBox="1">
            <a:spLocks noChangeArrowheads="1"/>
          </p:cNvSpPr>
          <p:nvPr userDrawn="1"/>
        </p:nvSpPr>
        <p:spPr bwMode="auto">
          <a:xfrm>
            <a:off x="8017934" y="6610350"/>
            <a:ext cx="3636433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ru-RU" sz="900">
                <a:solidFill>
                  <a:srgbClr val="000000"/>
                </a:solidFill>
              </a:rPr>
              <a:t>© Корпорация Майкрософт, февраль 2003</a:t>
            </a:r>
            <a:endParaRPr lang="en-GB" altLang="ru-RU" sz="900">
              <a:solidFill>
                <a:srgbClr val="000000"/>
              </a:solidFill>
            </a:endParaRP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4684" y="3656013"/>
            <a:ext cx="6322483" cy="1168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altLang="en-GB"/>
              <a:t>Click to edit Master titlestyle</a:t>
            </a:r>
          </a:p>
        </p:txBody>
      </p:sp>
    </p:spTree>
    <p:extLst>
      <p:ext uri="{BB962C8B-B14F-4D97-AF65-F5344CB8AC3E}">
        <p14:creationId xmlns:p14="http://schemas.microsoft.com/office/powerpoint/2010/main" val="337047134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6490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54714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7085" y="1827213"/>
            <a:ext cx="4785783" cy="4170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6067" y="1827213"/>
            <a:ext cx="4787900" cy="4170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643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34154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25089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9434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72336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638405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36438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8860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7318" y="712789"/>
            <a:ext cx="2459567" cy="5284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4384" y="712789"/>
            <a:ext cx="7179733" cy="5284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6458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67" y="482600"/>
            <a:ext cx="10972800" cy="86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98600"/>
            <a:ext cx="53848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98600"/>
            <a:ext cx="53848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860800" y="6521450"/>
            <a:ext cx="4572000" cy="319088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042400" y="6521450"/>
            <a:ext cx="2844800" cy="3190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83F0A77D-27D2-45F7-8498-5FE06F118F0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304800" y="6521450"/>
            <a:ext cx="2844800" cy="319088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9654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2" descr="master06_image002 cop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6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9"/>
          <p:cNvSpPr txBox="1">
            <a:spLocks noChangeArrowheads="1"/>
          </p:cNvSpPr>
          <p:nvPr userDrawn="1"/>
        </p:nvSpPr>
        <p:spPr bwMode="auto">
          <a:xfrm>
            <a:off x="8017934" y="6610350"/>
            <a:ext cx="3636433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ru-RU" sz="900">
                <a:solidFill>
                  <a:srgbClr val="000000"/>
                </a:solidFill>
              </a:rPr>
              <a:t>© Корпорация Майкрософт, февраль 2003</a:t>
            </a:r>
            <a:endParaRPr lang="en-GB" altLang="ru-RU" sz="900">
              <a:solidFill>
                <a:srgbClr val="000000"/>
              </a:solidFill>
            </a:endParaRP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4684" y="3656013"/>
            <a:ext cx="6322483" cy="1168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altLang="en-GB"/>
              <a:t>Click to edit Master titlestyle</a:t>
            </a:r>
          </a:p>
        </p:txBody>
      </p:sp>
    </p:spTree>
    <p:extLst>
      <p:ext uri="{BB962C8B-B14F-4D97-AF65-F5344CB8AC3E}">
        <p14:creationId xmlns:p14="http://schemas.microsoft.com/office/powerpoint/2010/main" val="426542872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0957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93186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7085" y="1827213"/>
            <a:ext cx="4785783" cy="4170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6067" y="1827213"/>
            <a:ext cx="4787900" cy="4170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0038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75006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0348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5522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95821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08633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585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3866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7318" y="712789"/>
            <a:ext cx="2459567" cy="5284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4384" y="712789"/>
            <a:ext cx="7179733" cy="5284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26045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67" y="482600"/>
            <a:ext cx="10972800" cy="86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98600"/>
            <a:ext cx="53848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98600"/>
            <a:ext cx="53848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860800" y="6521450"/>
            <a:ext cx="4572000" cy="319088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042400" y="6521450"/>
            <a:ext cx="2844800" cy="3190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83F0A77D-27D2-45F7-8498-5FE06F118F0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304800" y="6521450"/>
            <a:ext cx="2844800" cy="319088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986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7085" y="1827213"/>
            <a:ext cx="4785783" cy="4170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6067" y="1827213"/>
            <a:ext cx="4787900" cy="4170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3358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049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5719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2242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4770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3211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6" descr="master06_image002 cop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6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4385" y="712788"/>
            <a:ext cx="9842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7084" y="1827213"/>
            <a:ext cx="9776883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Ikuykuyi</a:t>
            </a:r>
          </a:p>
          <a:p>
            <a:pPr lvl="3"/>
            <a:r>
              <a:rPr lang="en-GB" altLang="en-GB"/>
              <a:t>dfsfsdf</a:t>
            </a:r>
          </a:p>
        </p:txBody>
      </p:sp>
      <p:sp>
        <p:nvSpPr>
          <p:cNvPr id="1029" name="Line 26"/>
          <p:cNvSpPr>
            <a:spLocks noChangeShapeType="1"/>
          </p:cNvSpPr>
          <p:nvPr/>
        </p:nvSpPr>
        <p:spPr bwMode="auto">
          <a:xfrm>
            <a:off x="1193800" y="1252538"/>
            <a:ext cx="9855200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9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  <p:sldLayoutId id="2147484755" r:id="rId12"/>
    <p:sldLayoutId id="2147484756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39725" indent="-339725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ebdings" pitchFamily="18" charset="2"/>
        <a:buChar char="=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09613" indent="-255588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ebdings" pitchFamily="18" charset="2"/>
        <a:buChar char="&lt;"/>
        <a:defRPr sz="2800">
          <a:solidFill>
            <a:schemeClr val="tx1"/>
          </a:solidFill>
          <a:latin typeface="+mn-lt"/>
        </a:defRPr>
      </a:lvl2pPr>
      <a:lvl3pPr marL="1173163" indent="-27305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ingdings 3" pitchFamily="18" charset="2"/>
        <a:buChar char="u"/>
        <a:defRPr sz="1600">
          <a:solidFill>
            <a:schemeClr val="tx1"/>
          </a:solidFill>
          <a:latin typeface="+mn-lt"/>
        </a:defRPr>
      </a:lvl3pPr>
      <a:lvl4pPr marL="1624013" indent="-27305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ingdings 3" pitchFamily="18" charset="2"/>
        <a:buChar char="w"/>
        <a:defRPr sz="1400">
          <a:solidFill>
            <a:schemeClr val="tx1"/>
          </a:solidFill>
          <a:latin typeface="+mn-lt"/>
        </a:defRPr>
      </a:lvl4pPr>
      <a:lvl5pPr marL="3370263" indent="-228600" algn="l" rtl="0" eaLnBrk="0" fontAlgn="base" hangingPunct="0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6"/>
        </a:buBlip>
        <a:defRPr sz="1600">
          <a:solidFill>
            <a:schemeClr val="tx1"/>
          </a:solidFill>
          <a:latin typeface="+mn-lt"/>
        </a:defRPr>
      </a:lvl5pPr>
      <a:lvl6pPr marL="38274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6"/>
        </a:buBlip>
        <a:defRPr sz="1600">
          <a:solidFill>
            <a:schemeClr val="tx1"/>
          </a:solidFill>
          <a:latin typeface="+mn-lt"/>
        </a:defRPr>
      </a:lvl6pPr>
      <a:lvl7pPr marL="42846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6"/>
        </a:buBlip>
        <a:defRPr sz="1600">
          <a:solidFill>
            <a:schemeClr val="tx1"/>
          </a:solidFill>
          <a:latin typeface="+mn-lt"/>
        </a:defRPr>
      </a:lvl7pPr>
      <a:lvl8pPr marL="47418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6"/>
        </a:buBlip>
        <a:defRPr sz="1600">
          <a:solidFill>
            <a:schemeClr val="tx1"/>
          </a:solidFill>
          <a:latin typeface="+mn-lt"/>
        </a:defRPr>
      </a:lvl8pPr>
      <a:lvl9pPr marL="51990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6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6" descr="master06_image002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6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4385" y="712788"/>
            <a:ext cx="9842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7084" y="1827213"/>
            <a:ext cx="9776883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Ikuykuyi</a:t>
            </a:r>
          </a:p>
          <a:p>
            <a:pPr lvl="3"/>
            <a:r>
              <a:rPr lang="en-GB" altLang="en-GB"/>
              <a:t>dfsfsdf</a:t>
            </a:r>
          </a:p>
        </p:txBody>
      </p:sp>
      <p:sp>
        <p:nvSpPr>
          <p:cNvPr id="1029" name="Line 26"/>
          <p:cNvSpPr>
            <a:spLocks noChangeShapeType="1"/>
          </p:cNvSpPr>
          <p:nvPr/>
        </p:nvSpPr>
        <p:spPr bwMode="auto">
          <a:xfrm>
            <a:off x="1193800" y="1252538"/>
            <a:ext cx="9855200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1" r:id="rId1"/>
    <p:sldLayoutId id="2147484772" r:id="rId2"/>
    <p:sldLayoutId id="2147484773" r:id="rId3"/>
    <p:sldLayoutId id="2147484774" r:id="rId4"/>
    <p:sldLayoutId id="2147484775" r:id="rId5"/>
    <p:sldLayoutId id="2147484776" r:id="rId6"/>
    <p:sldLayoutId id="2147484777" r:id="rId7"/>
    <p:sldLayoutId id="2147484778" r:id="rId8"/>
    <p:sldLayoutId id="2147484779" r:id="rId9"/>
    <p:sldLayoutId id="2147484780" r:id="rId10"/>
    <p:sldLayoutId id="2147484781" r:id="rId11"/>
    <p:sldLayoutId id="2147484783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39725" indent="-339725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ebdings" pitchFamily="18" charset="2"/>
        <a:buChar char="=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09613" indent="-255588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ebdings" pitchFamily="18" charset="2"/>
        <a:buChar char="&lt;"/>
        <a:defRPr sz="2800">
          <a:solidFill>
            <a:schemeClr val="tx1"/>
          </a:solidFill>
          <a:latin typeface="+mn-lt"/>
        </a:defRPr>
      </a:lvl2pPr>
      <a:lvl3pPr marL="1173163" indent="-27305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ingdings 3" pitchFamily="18" charset="2"/>
        <a:buChar char="u"/>
        <a:defRPr sz="1600">
          <a:solidFill>
            <a:schemeClr val="tx1"/>
          </a:solidFill>
          <a:latin typeface="+mn-lt"/>
        </a:defRPr>
      </a:lvl3pPr>
      <a:lvl4pPr marL="1624013" indent="-27305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ingdings 3" pitchFamily="18" charset="2"/>
        <a:buChar char="w"/>
        <a:defRPr sz="1400">
          <a:solidFill>
            <a:schemeClr val="tx1"/>
          </a:solidFill>
          <a:latin typeface="+mn-lt"/>
        </a:defRPr>
      </a:lvl4pPr>
      <a:lvl5pPr marL="3370263" indent="-228600" algn="l" rtl="0" eaLnBrk="0" fontAlgn="base" hangingPunct="0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5"/>
        </a:buBlip>
        <a:defRPr sz="1600">
          <a:solidFill>
            <a:schemeClr val="tx1"/>
          </a:solidFill>
          <a:latin typeface="+mn-lt"/>
        </a:defRPr>
      </a:lvl5pPr>
      <a:lvl6pPr marL="38274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5"/>
        </a:buBlip>
        <a:defRPr sz="1600">
          <a:solidFill>
            <a:schemeClr val="tx1"/>
          </a:solidFill>
          <a:latin typeface="+mn-lt"/>
        </a:defRPr>
      </a:lvl6pPr>
      <a:lvl7pPr marL="42846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5"/>
        </a:buBlip>
        <a:defRPr sz="1600">
          <a:solidFill>
            <a:schemeClr val="tx1"/>
          </a:solidFill>
          <a:latin typeface="+mn-lt"/>
        </a:defRPr>
      </a:lvl7pPr>
      <a:lvl8pPr marL="47418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5"/>
        </a:buBlip>
        <a:defRPr sz="1600">
          <a:solidFill>
            <a:schemeClr val="tx1"/>
          </a:solidFill>
          <a:latin typeface="+mn-lt"/>
        </a:defRPr>
      </a:lvl8pPr>
      <a:lvl9pPr marL="51990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5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6" descr="master06_image002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6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4385" y="712788"/>
            <a:ext cx="9842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7084" y="1827213"/>
            <a:ext cx="9776883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Ikuykuyi</a:t>
            </a:r>
          </a:p>
          <a:p>
            <a:pPr lvl="3"/>
            <a:r>
              <a:rPr lang="en-GB" altLang="en-GB"/>
              <a:t>dfsfsdf</a:t>
            </a:r>
          </a:p>
        </p:txBody>
      </p:sp>
      <p:sp>
        <p:nvSpPr>
          <p:cNvPr id="1029" name="Line 26"/>
          <p:cNvSpPr>
            <a:spLocks noChangeShapeType="1"/>
          </p:cNvSpPr>
          <p:nvPr/>
        </p:nvSpPr>
        <p:spPr bwMode="auto">
          <a:xfrm>
            <a:off x="1193800" y="1252538"/>
            <a:ext cx="9855200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9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5" r:id="rId1"/>
    <p:sldLayoutId id="2147484786" r:id="rId2"/>
    <p:sldLayoutId id="2147484787" r:id="rId3"/>
    <p:sldLayoutId id="2147484788" r:id="rId4"/>
    <p:sldLayoutId id="2147484789" r:id="rId5"/>
    <p:sldLayoutId id="2147484790" r:id="rId6"/>
    <p:sldLayoutId id="2147484791" r:id="rId7"/>
    <p:sldLayoutId id="2147484792" r:id="rId8"/>
    <p:sldLayoutId id="2147484793" r:id="rId9"/>
    <p:sldLayoutId id="2147484794" r:id="rId10"/>
    <p:sldLayoutId id="2147484795" r:id="rId11"/>
    <p:sldLayoutId id="2147484797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39725" indent="-339725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ebdings" pitchFamily="18" charset="2"/>
        <a:buChar char="=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09613" indent="-255588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ebdings" pitchFamily="18" charset="2"/>
        <a:buChar char="&lt;"/>
        <a:defRPr sz="2800">
          <a:solidFill>
            <a:schemeClr val="tx1"/>
          </a:solidFill>
          <a:latin typeface="+mn-lt"/>
        </a:defRPr>
      </a:lvl2pPr>
      <a:lvl3pPr marL="1173163" indent="-27305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ingdings 3" pitchFamily="18" charset="2"/>
        <a:buChar char="u"/>
        <a:defRPr sz="1600">
          <a:solidFill>
            <a:schemeClr val="tx1"/>
          </a:solidFill>
          <a:latin typeface="+mn-lt"/>
        </a:defRPr>
      </a:lvl3pPr>
      <a:lvl4pPr marL="1624013" indent="-27305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ingdings 3" pitchFamily="18" charset="2"/>
        <a:buChar char="w"/>
        <a:defRPr sz="1400">
          <a:solidFill>
            <a:schemeClr val="tx1"/>
          </a:solidFill>
          <a:latin typeface="+mn-lt"/>
        </a:defRPr>
      </a:lvl4pPr>
      <a:lvl5pPr marL="3370263" indent="-228600" algn="l" rtl="0" eaLnBrk="0" fontAlgn="base" hangingPunct="0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5"/>
        </a:buBlip>
        <a:defRPr sz="1600">
          <a:solidFill>
            <a:schemeClr val="tx1"/>
          </a:solidFill>
          <a:latin typeface="+mn-lt"/>
        </a:defRPr>
      </a:lvl5pPr>
      <a:lvl6pPr marL="38274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5"/>
        </a:buBlip>
        <a:defRPr sz="1600">
          <a:solidFill>
            <a:schemeClr val="tx1"/>
          </a:solidFill>
          <a:latin typeface="+mn-lt"/>
        </a:defRPr>
      </a:lvl6pPr>
      <a:lvl7pPr marL="42846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5"/>
        </a:buBlip>
        <a:defRPr sz="1600">
          <a:solidFill>
            <a:schemeClr val="tx1"/>
          </a:solidFill>
          <a:latin typeface="+mn-lt"/>
        </a:defRPr>
      </a:lvl7pPr>
      <a:lvl8pPr marL="47418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5"/>
        </a:buBlip>
        <a:defRPr sz="1600">
          <a:solidFill>
            <a:schemeClr val="tx1"/>
          </a:solidFill>
          <a:latin typeface="+mn-lt"/>
        </a:defRPr>
      </a:lvl8pPr>
      <a:lvl9pPr marL="51990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5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123567" y="0"/>
            <a:ext cx="121920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indent="452438" eaLnBrk="1" hangingPunct="1">
              <a:lnSpc>
                <a:spcPct val="70000"/>
              </a:lnSpc>
              <a:spcBef>
                <a:spcPct val="50000"/>
              </a:spcBef>
              <a:defRPr/>
            </a:pPr>
            <a:endParaRPr lang="ru-RU" sz="36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5FB656-B1B8-4823-9888-58B287048575}"/>
              </a:ext>
            </a:extLst>
          </p:cNvPr>
          <p:cNvSpPr/>
          <p:nvPr/>
        </p:nvSpPr>
        <p:spPr>
          <a:xfrm>
            <a:off x="3910" y="420999"/>
            <a:ext cx="12192000" cy="127419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ru-RU" sz="4800" dirty="0" smtClean="0">
                <a:solidFill>
                  <a:schemeClr val="bg1"/>
                </a:solidFill>
              </a:rPr>
              <a:t>Ошибки </a:t>
            </a:r>
            <a:r>
              <a:rPr lang="ru-RU" sz="4800" dirty="0" smtClean="0">
                <a:solidFill>
                  <a:schemeClr val="bg1"/>
                </a:solidFill>
              </a:rPr>
              <a:t>формирования закупок </a:t>
            </a:r>
            <a:r>
              <a:rPr lang="ru-RU" sz="4800" dirty="0" smtClean="0">
                <a:solidFill>
                  <a:schemeClr val="bg1"/>
                </a:solidFill>
              </a:rPr>
              <a:t>то</a:t>
            </a:r>
            <a:r>
              <a:rPr lang="ru-RU" sz="4800" dirty="0" smtClean="0">
                <a:solidFill>
                  <a:schemeClr val="bg1"/>
                </a:solidFill>
              </a:rPr>
              <a:t>варов</a:t>
            </a:r>
            <a:r>
              <a:rPr lang="ru-RU" sz="4800" dirty="0">
                <a:solidFill>
                  <a:schemeClr val="bg1"/>
                </a:solidFill>
              </a:rPr>
              <a:t>, работ, услуг</a:t>
            </a:r>
            <a:endParaRPr lang="ru-RU" sz="4800" b="1" dirty="0">
              <a:ln w="12700">
                <a:noFill/>
                <a:prstDash val="solid"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4B5C907-9685-4FCD-BD70-2FC880572A57}"/>
              </a:ext>
            </a:extLst>
          </p:cNvPr>
          <p:cNvSpPr/>
          <p:nvPr/>
        </p:nvSpPr>
        <p:spPr bwMode="auto">
          <a:xfrm>
            <a:off x="247135" y="2380733"/>
            <a:ext cx="11944865" cy="36411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indent="452438" eaLnBrk="1" hangingPunct="1">
              <a:lnSpc>
                <a:spcPct val="70000"/>
              </a:lnSpc>
              <a:spcBef>
                <a:spcPct val="50000"/>
              </a:spcBef>
              <a:defRPr/>
            </a:pPr>
            <a:endParaRPr lang="ru-RU" sz="36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55FB656-B1B8-4823-9888-58B287048575}"/>
              </a:ext>
            </a:extLst>
          </p:cNvPr>
          <p:cNvSpPr/>
          <p:nvPr/>
        </p:nvSpPr>
        <p:spPr>
          <a:xfrm>
            <a:off x="3910" y="2727046"/>
            <a:ext cx="12299300" cy="29484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4400" b="1" dirty="0" err="1" smtClean="0">
                <a:ln w="12700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Кукуренчук</a:t>
            </a:r>
            <a:r>
              <a:rPr lang="ru-RU" sz="4400" b="1" dirty="0" smtClean="0">
                <a:ln w="12700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Марина Александровна</a:t>
            </a:r>
            <a:endParaRPr lang="ru-RU" sz="3600" b="1" dirty="0" smtClean="0">
              <a:ln w="12700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ru-RU" sz="3600" b="1" dirty="0" smtClean="0">
              <a:ln w="12700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заведующий сектора услуг отдела формирования закупок на работы и услуги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комитета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n w="12700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</a:t>
            </a:r>
            <a:r>
              <a:rPr lang="ru-RU" sz="3600" b="1" dirty="0">
                <a:ln w="12700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заказа </a:t>
            </a:r>
            <a:r>
              <a:rPr lang="ru-RU" sz="3600" b="1" dirty="0" smtClean="0">
                <a:ln w="12700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ln w="12700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n w="12700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Правительства </a:t>
            </a:r>
            <a:r>
              <a:rPr lang="ru-RU" sz="3600" b="1" dirty="0">
                <a:ln w="12700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Хабаровского края</a:t>
            </a:r>
            <a:endParaRPr lang="ru-RU" sz="3600" b="1" dirty="0">
              <a:ln w="12700">
                <a:noFill/>
                <a:prstDash val="solid"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49814" y="2277369"/>
            <a:ext cx="11640065" cy="209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sz="2800" dirty="0"/>
              <a:t>часть обязательства поставщика (подрядчика, исполнителя), в отношении которого контрактом установлена обязанность заказчика обеспечить приемку (с оформлением в соответствии с настоящим Федеральным законом документа о приемке) и оплату поставленного товара, выполненной работы, оказанной </a:t>
            </a:r>
            <a:r>
              <a:rPr lang="ru-RU" sz="2800" dirty="0" smtClean="0"/>
              <a:t>услуги</a:t>
            </a: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endParaRPr lang="ru-RU" dirty="0"/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endParaRPr lang="ru-RU" dirty="0" smtClean="0"/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54" y="-9728"/>
            <a:ext cx="12172545" cy="1233048"/>
          </a:xfrm>
          <a:solidFill>
            <a:schemeClr val="tx2"/>
          </a:solidFill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8.4. части 1. статьи 3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закона от 05.04.2013 № 44-ФЗ: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5323293" y="3757612"/>
            <a:ext cx="806045" cy="629291"/>
          </a:xfrm>
          <a:prstGeom prst="downArrow">
            <a:avLst/>
          </a:prstGeom>
          <a:solidFill>
            <a:srgbClr val="B9DCD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52917" y="4416604"/>
            <a:ext cx="11745491" cy="21906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0"/>
              </a:spcBef>
            </a:pPr>
            <a:r>
              <a:rPr lang="ru-RU" sz="2800" dirty="0" smtClean="0"/>
              <a:t>График оказания услуг, поставки товара</a:t>
            </a:r>
            <a:endParaRPr lang="ru-RU" sz="28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213883"/>
              </p:ext>
            </p:extLst>
          </p:nvPr>
        </p:nvGraphicFramePr>
        <p:xfrm>
          <a:off x="758756" y="5107021"/>
          <a:ext cx="10963074" cy="1341120"/>
        </p:xfrm>
        <a:graphic>
          <a:graphicData uri="http://schemas.openxmlformats.org/drawingml/2006/table">
            <a:tbl>
              <a:tblPr/>
              <a:tblGrid>
                <a:gridCol w="1031133"/>
                <a:gridCol w="2623225"/>
                <a:gridCol w="1827179"/>
                <a:gridCol w="1827179"/>
                <a:gridCol w="1827179"/>
                <a:gridCol w="1827179"/>
              </a:tblGrid>
              <a:tr h="6322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 этапа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оказания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услуг (поставки товара)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услуг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(товара)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Единица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измерения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услуг (количество товара)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руб.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374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375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358343" y="1628770"/>
            <a:ext cx="11640065" cy="608400"/>
            <a:chOff x="0" y="202287"/>
            <a:chExt cx="10816283" cy="6084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202287"/>
              <a:ext cx="10816283" cy="608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9700" y="231987"/>
              <a:ext cx="10756883" cy="549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b="1" kern="1200" dirty="0">
                <a:latin typeface="+mj-lt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181" y="1538800"/>
            <a:ext cx="751701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6355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8D718B-AD14-462F-9D63-A28059E1B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06403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0" y="-370"/>
            <a:ext cx="12192000" cy="98176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indent="452438" eaLnBrk="1" hangingPunct="1">
              <a:lnSpc>
                <a:spcPct val="70000"/>
              </a:lnSpc>
              <a:spcBef>
                <a:spcPct val="50000"/>
              </a:spcBef>
              <a:defRPr/>
            </a:pP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99259" y="50389"/>
            <a:ext cx="9793481" cy="88024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Нормативное регулирование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каталога товаров, работ, услуг (КТРУ)</a:t>
            </a:r>
            <a:endParaRPr lang="ru-RU" sz="3200" b="1" dirty="0">
              <a:ln w="12700">
                <a:noFill/>
                <a:prstDash val="solid"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39880192"/>
              </p:ext>
            </p:extLst>
          </p:nvPr>
        </p:nvGraphicFramePr>
        <p:xfrm>
          <a:off x="687854" y="1548227"/>
          <a:ext cx="10816283" cy="4742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низ 5"/>
          <p:cNvSpPr/>
          <p:nvPr/>
        </p:nvSpPr>
        <p:spPr bwMode="auto">
          <a:xfrm>
            <a:off x="5672718" y="3429000"/>
            <a:ext cx="846553" cy="698700"/>
          </a:xfrm>
          <a:prstGeom prst="downArrow">
            <a:avLst/>
          </a:prstGeom>
          <a:solidFill>
            <a:srgbClr val="B9DCD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97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8D718B-AD14-462F-9D63-A28059E1B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06403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0" y="-370"/>
            <a:ext cx="12192000" cy="98176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indent="452438" eaLnBrk="1" hangingPunct="1">
              <a:lnSpc>
                <a:spcPct val="70000"/>
              </a:lnSpc>
              <a:spcBef>
                <a:spcPct val="50000"/>
              </a:spcBef>
              <a:defRPr/>
            </a:pP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99257" y="247366"/>
            <a:ext cx="9793481" cy="48628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 Правила использования </a:t>
            </a:r>
            <a:r>
              <a:rPr lang="ru-RU" sz="32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КТРУ</a:t>
            </a:r>
            <a:endParaRPr lang="ru-RU" sz="3200" b="1" dirty="0">
              <a:ln w="12700">
                <a:noFill/>
                <a:prstDash val="solid"/>
              </a:ln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6342878"/>
              </p:ext>
            </p:extLst>
          </p:nvPr>
        </p:nvGraphicFramePr>
        <p:xfrm>
          <a:off x="683736" y="1214224"/>
          <a:ext cx="10824521" cy="5410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2683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799" y="4800600"/>
            <a:ext cx="10566400" cy="3696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400" y="6128426"/>
            <a:ext cx="11379200" cy="27237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-370"/>
            <a:ext cx="12192000" cy="98176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lvl="0" algn="ctr"/>
            <a:r>
              <a:rPr lang="ru-RU" sz="2800" b="1" dirty="0">
                <a:solidFill>
                  <a:schemeClr val="bg1"/>
                </a:solidFill>
              </a:rPr>
              <a:t>Правила использования </a:t>
            </a:r>
            <a:r>
              <a:rPr lang="ru-RU" sz="2800" b="1" dirty="0" smtClean="0">
                <a:solidFill>
                  <a:schemeClr val="bg1"/>
                </a:solidFill>
              </a:rPr>
              <a:t>КТРУ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8339" y="1059213"/>
            <a:ext cx="11640065" cy="6084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/>
              <a:t>Пункт 5: наличие позиции в каталоге товаров, работ, услуг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8338" y="2236938"/>
            <a:ext cx="11640065" cy="21774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ts val="2400"/>
              </a:lnSpc>
            </a:pPr>
            <a:r>
              <a:rPr lang="ru-RU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установлено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ограничение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для целей осуществления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закупок (Постановление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Правительства Российской Федерации от 10 июля 2019 г. № 878 "О мерах стимулирования производства радиоэлектронной продукции на территории Российской Федерации при осуществлении закупок товаров, работ, услуг для обеспечения государственных и муниципальных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нужд…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"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)</a:t>
            </a:r>
            <a:endParaRPr lang="ru-RU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5966" y="5170252"/>
            <a:ext cx="11640065" cy="95817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/>
              <a:t>Описание объекта закупки в строгом соответствии с КТРУ</a:t>
            </a:r>
            <a:endParaRPr lang="ru-RU" sz="2800" b="1" dirty="0"/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5418608" y="1706524"/>
            <a:ext cx="718356" cy="530414"/>
          </a:xfrm>
          <a:prstGeom prst="downArrow">
            <a:avLst/>
          </a:prstGeom>
          <a:solidFill>
            <a:srgbClr val="B9DCD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>
            <a:off x="5528649" y="4461193"/>
            <a:ext cx="718356" cy="530414"/>
          </a:xfrm>
          <a:prstGeom prst="downArrow">
            <a:avLst/>
          </a:prstGeom>
          <a:solidFill>
            <a:srgbClr val="B9DCD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9476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8D718B-AD14-462F-9D63-A28059E1B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06403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10294" y="3947"/>
            <a:ext cx="12192000" cy="100054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indent="452438" eaLnBrk="1" hangingPunct="1">
              <a:lnSpc>
                <a:spcPct val="70000"/>
              </a:lnSpc>
              <a:spcBef>
                <a:spcPct val="50000"/>
              </a:spcBef>
              <a:defRPr/>
            </a:pP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0189" y="50389"/>
            <a:ext cx="10952211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Монитор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, подключаемый к компьютеру 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  <a:p>
            <a:r>
              <a:rPr lang="ru-RU" sz="2800" dirty="0">
                <a:solidFill>
                  <a:schemeClr val="bg1"/>
                </a:solidFill>
                <a:latin typeface="+mn-lt"/>
              </a:rPr>
              <a:t>[Код позиции КТРУ 26.20.17.110-00000038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] версия 5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5426536" y="1143274"/>
            <a:ext cx="669464" cy="545889"/>
          </a:xfrm>
          <a:prstGeom prst="downArrow">
            <a:avLst/>
          </a:prstGeom>
          <a:solidFill>
            <a:srgbClr val="B9DCD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0294" y="1784661"/>
            <a:ext cx="12192000" cy="179783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ru-RU" sz="3600" b="1" dirty="0" smtClean="0"/>
          </a:p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Включен в перечень радиоэлектронной продукции в группу: </a:t>
            </a:r>
          </a:p>
          <a:p>
            <a:r>
              <a:rPr lang="ru-RU" sz="2800" dirty="0" smtClean="0">
                <a:solidFill>
                  <a:srgbClr val="FFFFFF"/>
                </a:solidFill>
                <a:latin typeface="+mn-lt"/>
              </a:rPr>
              <a:t>26.20.17 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Мониторы 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и проекторы, преимущественно используемые в системах автоматической обработки данных</a:t>
            </a:r>
          </a:p>
          <a:p>
            <a:pPr indent="452438" eaLnBrk="1" hangingPunct="1">
              <a:lnSpc>
                <a:spcPct val="70000"/>
              </a:lnSpc>
              <a:spcBef>
                <a:spcPct val="50000"/>
              </a:spcBef>
              <a:defRPr/>
            </a:pPr>
            <a:endParaRPr lang="ru-RU" sz="3600" b="1" dirty="0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5436830" y="3641871"/>
            <a:ext cx="669464" cy="545889"/>
          </a:xfrm>
          <a:prstGeom prst="downArrow">
            <a:avLst/>
          </a:prstGeom>
          <a:solidFill>
            <a:srgbClr val="B9DCD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294" y="4223070"/>
            <a:ext cx="12192000" cy="112797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Устанавливаем в заявке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ограничение 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в соответствии с Постановлением 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Правительства Российской Федерации от 10 июля 2019 г. № 878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-598" y="6002867"/>
            <a:ext cx="12192000" cy="92021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lvl="0" algn="ctr"/>
            <a:r>
              <a:rPr lang="ru-RU" sz="2800" dirty="0">
                <a:solidFill>
                  <a:srgbClr val="FFFFFF"/>
                </a:solidFill>
                <a:latin typeface="PT Astra Serif"/>
                <a:cs typeface="+mn-cs"/>
              </a:rPr>
              <a:t>Описание объекта закупки в строгом соответствии с КТРУ</a:t>
            </a: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5436830" y="5386358"/>
            <a:ext cx="669464" cy="545889"/>
          </a:xfrm>
          <a:prstGeom prst="downArrow">
            <a:avLst/>
          </a:prstGeom>
          <a:solidFill>
            <a:srgbClr val="B9DCD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22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08953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Дополнительные требования к участникам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522531" y="1633201"/>
            <a:ext cx="2800350" cy="1006705"/>
          </a:xfrm>
          <a:prstGeom prst="rect">
            <a:avLst/>
          </a:prstGeom>
          <a:solidFill>
            <a:srgbClr val="FFFFFF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НМЦК</a:t>
            </a:r>
            <a:endParaRPr lang="ru-RU" sz="24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</a:rPr>
              <a:t>≥ 20 млн руб.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843750" y="2752022"/>
            <a:ext cx="3357562" cy="1421043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Объект 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</a:rPr>
              <a:t>закупки: </a:t>
            </a:r>
            <a:endParaRPr lang="ru-RU" sz="2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</a:rPr>
              <a:t>товары, работы, услуги </a:t>
            </a:r>
            <a:endParaRPr lang="ru-RU" sz="2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</a:rPr>
              <a:t>не относящиеся 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</a:rPr>
              <a:t>к отдельным видам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23044" y="4285181"/>
            <a:ext cx="7063582" cy="2572819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185738" algn="just"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Участник должен исполнить КОНТРАКТ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Закону № 44-ФЗ или ДОГОВОР по Закону № 223-ФЗ в течение 3-х лет до даты подачи заявки (с учетом правопреемства). Стоимость исполненных обязательств по контракту должна быть не менее 20% НМЦК (ч. 2.1 ст. 31 Закона № 44-ФЗ). 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5738" algn="just"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Соответствие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этому требованию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подтверждается документами и информацией, указанной в п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4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Постановления от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29.12.2021 №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2571</a:t>
            </a:r>
            <a:endParaRPr lang="ru-RU" sz="20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47625" y="840276"/>
            <a:ext cx="3384947" cy="1528199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Либо</a:t>
            </a:r>
          </a:p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ч.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2.1 ст. 31</a:t>
            </a:r>
          </a:p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Закона № 44-ФЗ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48000" y="3113529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300" b="1" dirty="0" smtClean="0"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7389017" y="2202968"/>
            <a:ext cx="4588669" cy="2837779"/>
          </a:xfrm>
          <a:prstGeom prst="rect">
            <a:avLst/>
          </a:prstGeom>
          <a:solidFill>
            <a:srgbClr val="FFFFFF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>
              <a:lnSpc>
                <a:spcPts val="2800"/>
              </a:lnSpc>
              <a:buClr>
                <a:srgbClr val="FFCC00"/>
              </a:buClr>
              <a:buSzPct val="80000"/>
            </a:pPr>
            <a:r>
              <a:rPr lang="ru-RU" sz="2000" b="1" dirty="0" smtClean="0">
                <a:solidFill>
                  <a:srgbClr val="7030A0"/>
                </a:solidFill>
                <a:latin typeface="+mn-lt"/>
              </a:rPr>
              <a:t>Объект </a:t>
            </a:r>
            <a:r>
              <a:rPr lang="ru-RU" sz="2000" b="1" dirty="0">
                <a:solidFill>
                  <a:srgbClr val="7030A0"/>
                </a:solidFill>
                <a:latin typeface="+mn-lt"/>
              </a:rPr>
              <a:t>закупки: </a:t>
            </a:r>
            <a:r>
              <a:rPr lang="ru-RU" sz="2000" b="1" i="1" dirty="0">
                <a:solidFill>
                  <a:srgbClr val="FF0000"/>
                </a:solidFill>
                <a:latin typeface="+mn-lt"/>
              </a:rPr>
              <a:t>отдельные виды товаров, работ, услуг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+mn-lt"/>
              </a:rPr>
              <a:t>(</a:t>
            </a:r>
            <a:r>
              <a:rPr lang="ru-RU" sz="2000" kern="0" dirty="0" smtClean="0">
                <a:solidFill>
                  <a:srgbClr val="7030A0"/>
                </a:solidFill>
                <a:latin typeface="+mn-lt"/>
                <a:cs typeface="+mn-cs"/>
              </a:rPr>
              <a:t>Постановление </a:t>
            </a:r>
            <a:r>
              <a:rPr lang="ru-RU" sz="2000" kern="0" dirty="0">
                <a:solidFill>
                  <a:srgbClr val="7030A0"/>
                </a:solidFill>
                <a:latin typeface="+mn-lt"/>
                <a:cs typeface="+mn-cs"/>
              </a:rPr>
              <a:t>Правительства РФ от 29.12.2021 N 2571 "О дополнительных требованиях к участникам закупки отдельных видов товаров, работ, </a:t>
            </a:r>
            <a:r>
              <a:rPr lang="ru-RU" sz="2000" kern="0" dirty="0" smtClean="0">
                <a:solidFill>
                  <a:srgbClr val="7030A0"/>
                </a:solidFill>
                <a:latin typeface="+mn-lt"/>
                <a:cs typeface="+mn-cs"/>
              </a:rPr>
              <a:t>услуг…</a:t>
            </a:r>
            <a:r>
              <a:rPr lang="ru-RU" sz="2000" kern="0" dirty="0">
                <a:solidFill>
                  <a:srgbClr val="7030A0"/>
                </a:solidFill>
              </a:rPr>
              <a:t> </a:t>
            </a:r>
            <a:r>
              <a:rPr lang="ru-RU" sz="2000" kern="0" dirty="0" smtClean="0">
                <a:solidFill>
                  <a:srgbClr val="7030A0"/>
                </a:solidFill>
              </a:rPr>
              <a:t>«)</a:t>
            </a:r>
            <a:endParaRPr lang="ru-RU" sz="2000" kern="0" dirty="0" smtClean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8857457" y="829886"/>
            <a:ext cx="3219449" cy="1533048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Либо </a:t>
            </a:r>
          </a:p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ч. 2 ст. 31</a:t>
            </a:r>
          </a:p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Закона № 44-ФЗ</a:t>
            </a:r>
          </a:p>
        </p:txBody>
      </p:sp>
    </p:spTree>
    <p:extLst>
      <p:ext uri="{BB962C8B-B14F-4D97-AF65-F5344CB8AC3E}">
        <p14:creationId xmlns:p14="http://schemas.microsoft.com/office/powerpoint/2010/main" val="2900727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8D718B-AD14-462F-9D63-A28059E1B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06403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76200" y="3947"/>
            <a:ext cx="12126094" cy="269692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indent="452438" eaLnBrk="1" hangingPunct="1">
              <a:lnSpc>
                <a:spcPct val="70000"/>
              </a:lnSpc>
              <a:spcBef>
                <a:spcPct val="50000"/>
              </a:spcBef>
              <a:defRPr/>
            </a:pP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50389"/>
            <a:ext cx="11901487" cy="181588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n-lt"/>
              </a:rPr>
              <a:t>Постановление Правительства РФ от 16.11.2015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№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1236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"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Об установлении запрета на допуск программного обеспечения, происходящего из иностранных государств, для целей осуществления закупок для обеспечения государственных и муниципальных нужд" 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5652155" y="2771294"/>
            <a:ext cx="718356" cy="530414"/>
          </a:xfrm>
          <a:prstGeom prst="downArrow">
            <a:avLst/>
          </a:prstGeom>
          <a:solidFill>
            <a:srgbClr val="B9DCD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9214" y="3372135"/>
            <a:ext cx="11640065" cy="329959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ts val="2400"/>
              </a:lnSpc>
            </a:pPr>
            <a:r>
              <a:rPr lang="ru-RU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устанавливается запрет на допуск иностранного программного обеспечения</a:t>
            </a:r>
          </a:p>
          <a:p>
            <a:pPr algn="ctr">
              <a:lnSpc>
                <a:spcPts val="2400"/>
              </a:lnSpc>
            </a:pPr>
            <a:endParaRPr lang="ru-RU" sz="32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</a:pPr>
            <a:r>
              <a:rPr lang="ru-RU" sz="32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или</a:t>
            </a:r>
          </a:p>
          <a:p>
            <a:pPr algn="ctr">
              <a:lnSpc>
                <a:spcPts val="2400"/>
              </a:lnSpc>
            </a:pPr>
            <a:endParaRPr lang="ru-RU" sz="3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обоснование </a:t>
            </a:r>
            <a:r>
              <a:rPr lang="ru-RU" sz="3200" dirty="0">
                <a:solidFill>
                  <a:schemeClr val="tx1"/>
                </a:solidFill>
                <a:latin typeface="+mj-lt"/>
              </a:rPr>
              <a:t>невозможности соблюдения запрета на допуск программного обеспечения, происходящего из иностранных государств</a:t>
            </a:r>
          </a:p>
        </p:txBody>
      </p:sp>
    </p:spTree>
    <p:extLst>
      <p:ext uri="{BB962C8B-B14F-4D97-AF65-F5344CB8AC3E}">
        <p14:creationId xmlns:p14="http://schemas.microsoft.com/office/powerpoint/2010/main" val="1359919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8D718B-AD14-462F-9D63-A28059E1B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06403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10294" y="123431"/>
            <a:ext cx="12192000" cy="179783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ч. 8 ст. 30 Закона № 44-ФЗ -  Срок оплаты заказчиком по контракту, заключаемого с СМП или СОНКО должен составлять не более 7 рабочих дней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0" y="2662767"/>
            <a:ext cx="12181706" cy="174836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Библиотека ЕИС типовых контрактов, типовых условий контрактов 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8009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ЦСР">
      <a:dk1>
        <a:srgbClr val="231F20"/>
      </a:dk1>
      <a:lt1>
        <a:srgbClr val="FFFFFF"/>
      </a:lt1>
      <a:dk2>
        <a:srgbClr val="206CB6"/>
      </a:dk2>
      <a:lt2>
        <a:srgbClr val="FFFFFF"/>
      </a:lt2>
      <a:accent1>
        <a:srgbClr val="DBDCDC"/>
      </a:accent1>
      <a:accent2>
        <a:srgbClr val="0FACBD"/>
      </a:accent2>
      <a:accent3>
        <a:srgbClr val="189E6C"/>
      </a:accent3>
      <a:accent4>
        <a:srgbClr val="1F4174"/>
      </a:accent4>
      <a:accent5>
        <a:srgbClr val="F68B1F"/>
      </a:accent5>
      <a:accent6>
        <a:srgbClr val="2D2D8A"/>
      </a:accent6>
      <a:hlink>
        <a:srgbClr val="939598"/>
      </a:hlink>
      <a:folHlink>
        <a:srgbClr val="D4E4D8"/>
      </a:folHlink>
    </a:clrScheme>
    <a:fontScheme name="PT AStra">
      <a:majorFont>
        <a:latin typeface="PT Astra Sans"/>
        <a:ea typeface=""/>
        <a:cs typeface=""/>
      </a:majorFont>
      <a:minorFont>
        <a:latin typeface="PT Astra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7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7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2D2D8A"/>
        </a:accent6>
        <a:hlink>
          <a:srgbClr val="FFCC0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E2FF"/>
      </a:accent5>
      <a:accent6>
        <a:srgbClr val="2D2D8A"/>
      </a:accent6>
      <a:hlink>
        <a:srgbClr val="FFCC00"/>
      </a:hlink>
      <a:folHlink>
        <a:srgbClr val="99CC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7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7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2D2D8A"/>
        </a:accent6>
        <a:hlink>
          <a:srgbClr val="FFCC0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E2FF"/>
      </a:accent5>
      <a:accent6>
        <a:srgbClr val="2D2D8A"/>
      </a:accent6>
      <a:hlink>
        <a:srgbClr val="FFCC00"/>
      </a:hlink>
      <a:folHlink>
        <a:srgbClr val="99CC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7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7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2D2D8A"/>
        </a:accent6>
        <a:hlink>
          <a:srgbClr val="FFCC0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AA90BD7FD1434F8D29CF104C6AE234" ma:contentTypeVersion="0" ma:contentTypeDescription="Создание документа." ma:contentTypeScope="" ma:versionID="7d916a2c87c57718f373f79e2bf6ad36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D6A6EA1-99A2-41BF-9F33-0775CD32CCD7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062F153-9095-4A37-9833-DAAE56C9E6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19761</TotalTime>
  <Words>652</Words>
  <Application>Microsoft Office PowerPoint</Application>
  <PresentationFormat>Широкоэкранный</PresentationFormat>
  <Paragraphs>69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Calibri</vt:lpstr>
      <vt:lpstr>Times New Roman</vt:lpstr>
      <vt:lpstr>Arial</vt:lpstr>
      <vt:lpstr>Webdings</vt:lpstr>
      <vt:lpstr>Wingdings 3</vt:lpstr>
      <vt:lpstr>PT Astra Sans</vt:lpstr>
      <vt:lpstr>PT Astra Serif</vt:lpstr>
      <vt:lpstr>Custom Design</vt:lpstr>
      <vt:lpstr>1_Custom Design</vt:lpstr>
      <vt:lpstr>2_Custom Design</vt:lpstr>
      <vt:lpstr>Презентация PowerPoint</vt:lpstr>
      <vt:lpstr>Пункт 8.4. части 1. статьи 3 Федерального закона от 05.04.2013 № 44-ФЗ:</vt:lpstr>
      <vt:lpstr>Презентация PowerPoint</vt:lpstr>
      <vt:lpstr>Презентация PowerPoint</vt:lpstr>
      <vt:lpstr> </vt:lpstr>
      <vt:lpstr>Презентация PowerPoint</vt:lpstr>
      <vt:lpstr>Дополнительные требования к участникам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Licensing Skills</dc:title>
  <dc:subject>Licensing Essentials - Sales Track</dc:subject>
  <dc:creator>Hilde Sibick</dc:creator>
  <cp:lastModifiedBy>Байкина Елена Игоревна</cp:lastModifiedBy>
  <cp:revision>2425</cp:revision>
  <cp:lastPrinted>2017-09-09T03:44:26Z</cp:lastPrinted>
  <dcterms:created xsi:type="dcterms:W3CDTF">2002-08-19T15:59:59Z</dcterms:created>
  <dcterms:modified xsi:type="dcterms:W3CDTF">2023-10-09T01:32:56Z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ssigned To">
    <vt:lpwstr>Hilde Sibick</vt:lpwstr>
  </property>
  <property fmtid="{D5CDD505-2E9C-101B-9397-08002B2CF9AE}" pid="3" name="Approval Level">
    <vt:lpwstr>Approved</vt:lpwstr>
  </property>
  <property fmtid="{D5CDD505-2E9C-101B-9397-08002B2CF9AE}" pid="4" name="Audience">
    <vt:lpwstr>IT Executive</vt:lpwstr>
  </property>
  <property fmtid="{D5CDD505-2E9C-101B-9397-08002B2CF9AE}" pid="5" name="Language">
    <vt:lpwstr>Russian</vt:lpwstr>
  </property>
  <property fmtid="{D5CDD505-2E9C-101B-9397-08002B2CF9AE}" pid="6" name="Solution Type">
    <vt:lpwstr>Licensing\Compliance\Legalization</vt:lpwstr>
  </property>
  <property fmtid="{D5CDD505-2E9C-101B-9397-08002B2CF9AE}" pid="7" name="Document Type">
    <vt:lpwstr>Customer Ready</vt:lpwstr>
  </property>
  <property fmtid="{D5CDD505-2E9C-101B-9397-08002B2CF9AE}" pid="8" name="Vertical Industry">
    <vt:lpwstr>Other</vt:lpwstr>
  </property>
  <property fmtid="{D5CDD505-2E9C-101B-9397-08002B2CF9AE}" pid="9" name="ContentTypeId">
    <vt:lpwstr>0x010100E43C6739F5E5EC49BD8BC069B1491414</vt:lpwstr>
  </property>
</Properties>
</file>