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1204" r:id="rId2"/>
    <p:sldId id="1206" r:id="rId3"/>
    <p:sldId id="1195" r:id="rId4"/>
    <p:sldId id="1208" r:id="rId5"/>
    <p:sldId id="1207" r:id="rId6"/>
    <p:sldId id="1209" r:id="rId7"/>
    <p:sldId id="1210" r:id="rId8"/>
    <p:sldId id="1213" r:id="rId9"/>
    <p:sldId id="1214" r:id="rId10"/>
    <p:sldId id="1212" r:id="rId11"/>
    <p:sldId id="1215" r:id="rId12"/>
    <p:sldId id="1216" r:id="rId13"/>
    <p:sldId id="1218" r:id="rId14"/>
    <p:sldId id="1217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5C"/>
    <a:srgbClr val="CCFFFF"/>
    <a:srgbClr val="99FFCC"/>
    <a:srgbClr val="66CCFF"/>
    <a:srgbClr val="66FFCC"/>
    <a:srgbClr val="66FFFF"/>
    <a:srgbClr val="43D9ED"/>
    <a:srgbClr val="09101D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79" autoAdjust="0"/>
    <p:restoredTop sz="90942" autoAdjust="0"/>
  </p:normalViewPr>
  <p:slideViewPr>
    <p:cSldViewPr snapToGrid="0">
      <p:cViewPr varScale="1">
        <p:scale>
          <a:sx n="85" d="100"/>
          <a:sy n="85" d="100"/>
        </p:scale>
        <p:origin x="28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3789202917744982E-2"/>
                  <c:y val="-2.65488670718009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Размер страховой части страховой пенсии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
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125609379889174E-2"/>
                  <c:y val="-3.1495121246250035E-2"/>
                </c:manualLayout>
              </c:layout>
              <c:tx>
                <c:rich>
                  <a:bodyPr/>
                  <a:lstStyle/>
                  <a:p>
                    <a:fld id="{789D1C9F-B03D-470B-9172-815400B8B63B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3326123839119897"/>
                  <c:y val="2.481931247377605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1E345C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2CEABD1-0AB5-4C3B-9797-6AE7269A5A33}" type="CATEGORYNAME">
                      <a:rPr lang="ru-RU"/>
                      <a:pPr>
                        <a:defRPr sz="1600" b="1">
                          <a:solidFill>
                            <a:srgbClr val="1E345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E345C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29408996091979"/>
                      <c:h val="0.1613255310795443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E345C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Размер страховой пенсии</c:v>
                </c:pt>
                <c:pt idx="1">
                  <c:v>Размер фиксированнной выплаты</c:v>
                </c:pt>
                <c:pt idx="2">
                  <c:v>Размер повышений к фиксированной выплате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FCE23-14BB-4CE6-994A-52E1E105E29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99812-CEA4-45CB-A008-0B4CB2A0F8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33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D1EBE-842F-48F6-B6DC-8F5001682BC0}" type="datetimeFigureOut">
              <a:rPr lang="ru-RU" smtClean="0"/>
              <a:pPr/>
              <a:t>18.12.2023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51170-7BC4-42DA-8521-F9B1869BBB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670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41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030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39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794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722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51170-7BC4-42DA-8521-F9B1869BBB2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79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9CF9-9C98-4AFF-BFDD-11439B94AD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8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AAA2-8B70-4794-95D7-D73C4CD516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1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DC3D1-44D2-4D58-BE4C-98C80FA3BF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1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9F1-E8EE-4F81-B77C-DA82F01E328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4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3315-189B-4B95-889A-E7D165F95F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5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DCC0-9492-45CE-BF6D-D3E16A6934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0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5F0E-4CCA-4E4C-975B-19B4AEC6588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6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DA83-203D-4A81-BDE3-0DD765908B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33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0D2A-BCCB-4B70-A380-9CFF4DE1B5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59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2323-C1A1-4EAC-9097-3F485D3BF5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0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D0D6-2459-4F3D-BD86-5CC2EBF940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1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62DB-3197-4EFC-B592-80AC2900B1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96AD8-6CA3-4A92-8A7F-832E9F02D9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70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0"/>
            <a:ext cx="2743200" cy="365125"/>
          </a:xfrm>
        </p:spPr>
        <p:txBody>
          <a:bodyPr/>
          <a:lstStyle/>
          <a:p>
            <a:fld id="{233FA7A8-E78F-4743-B56D-88B054AA275D}" type="slidenum">
              <a:rPr lang="ru-RU" sz="1400" smtClean="0">
                <a:solidFill>
                  <a:schemeClr val="bg1"/>
                </a:solidFill>
              </a:rPr>
              <a:pPr/>
              <a:t>1</a:t>
            </a:fld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3284" y="1905483"/>
            <a:ext cx="10546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НАЗНАЧЕНИЕ ПЕНСИИ ЗА ВЫСЛУГУ ЛЕТ ЛИЦАМ, ЗАМЕЩАВШИМ ДОЛЖНОСТИ ГОСУДАРСТВЕННОЙ ГРАЖДАНСКОЙ СЛУЖБЫ КРАЯ.ОСНОВНЫЕ ИЗМЕНЕНИЯ КРАЕВОГО ЗАКОНОДАТЕЛЬСТВА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50833" y="4423982"/>
            <a:ext cx="8441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Бариева Анна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Алексеевна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, начальник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отдела организации пенсионного обеспечения отдельных категорий граждан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министерства социальной защиты Хабаровского края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238328" y="411595"/>
            <a:ext cx="1316634" cy="736835"/>
            <a:chOff x="7973259" y="88041"/>
            <a:chExt cx="1177071" cy="521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06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16584110"/>
              </p:ext>
            </p:extLst>
          </p:nvPr>
        </p:nvGraphicFramePr>
        <p:xfrm>
          <a:off x="459718" y="1646733"/>
          <a:ext cx="10831241" cy="4731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75359" y="319481"/>
            <a:ext cx="10515600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НА ПРИМЕРЕ: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1744984" y="1085031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5359" y="935758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3814" y="1116380"/>
            <a:ext cx="2581158" cy="3693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defTabSz="622302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 smtClean="0">
                <a:solidFill>
                  <a:srgbClr val="1E345C"/>
                </a:solidFill>
                <a:latin typeface="DIN Pro Cond"/>
                <a:cs typeface="Arial" panose="020B0604020202020204" pitchFamily="34" charset="0"/>
              </a:rPr>
              <a:t>Отнимали раньше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813" y="6378497"/>
            <a:ext cx="5664821" cy="345687"/>
          </a:xfrm>
          <a:prstGeom prst="rect">
            <a:avLst/>
          </a:prstGeom>
          <a:solidFill>
            <a:schemeClr val="bg1"/>
          </a:solidFill>
          <a:ln>
            <a:solidFill>
              <a:srgbClr val="1E34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Отнимаем сейчас: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страховую часть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rot="5400000" flipH="1" flipV="1">
            <a:off x="5746499" y="6334080"/>
            <a:ext cx="442588" cy="337620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s://api.vmuzey.com/static/event/E730275123034/783b7a5271b82b5b-w820-h44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360" y="2311841"/>
            <a:ext cx="3169624" cy="170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4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ОСНОВНЫЕ ИЗМЕНЕНИЯ 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888403" y="2010819"/>
            <a:ext cx="10768581" cy="46166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Закон Хабаровского края от 05.06.2023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88402" y="2680714"/>
            <a:ext cx="10768582" cy="280076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пенсии за выслугу лет пересчитывается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следующих случаях:</a:t>
            </a:r>
          </a:p>
          <a:p>
            <a:pPr lvl="0"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strike="sngStrik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изменения размера страховой пенсии по старости (инвалидности), установленной в соответствии с Федеральным законом </a:t>
            </a:r>
            <a:r>
              <a:rPr lang="ru-RU" sz="2400" strike="sngStrik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strike="sngStrik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400" strike="sngStrik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пенсиях»;</a:t>
            </a:r>
            <a:endParaRPr lang="ru-RU" sz="2400" strike="sngStrik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индексации размеров окладов денежного содержания по должностям гражданской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службы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5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ЧТО ОСТАЕТСЯ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888403" y="2010819"/>
            <a:ext cx="10768581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Гарантия, предусмотренная частью 6 статьи 18 Закона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Хабаровского края от 29.06.2005 № 280 «О государственной гражданской службе Хабаровского края»</a:t>
            </a: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8403" y="4050363"/>
            <a:ext cx="10768582" cy="169277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пенсии за выслугу лет не может быть ниже фиксированной выплаты к страховой пенсии по старости (фиксированной выплаты к страховой пенсии по инвалидности), установленной Федеральным законом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пенсиях»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858035" y="3632560"/>
            <a:ext cx="301083" cy="356839"/>
          </a:xfrm>
          <a:prstGeom prst="downArrow">
            <a:avLst/>
          </a:prstGeom>
          <a:solidFill>
            <a:srgbClr val="1E345C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24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ОБРАТИТЕ ВНИМАНИЕ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1040803" y="4308677"/>
            <a:ext cx="10768581" cy="193899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произведении перерасчета пенсии за выслугу лет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 с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изменением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размеров окладов денежного содержания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следует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ориентироваться на размер страховой пенсии по старости (инвалидности), установленный гражданину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назначении пенсии за выслугу лет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40803" y="2163219"/>
            <a:ext cx="10768581" cy="193899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При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расчете размера пенсии за выслугу лет учитывается размер страховой пенсии по старости, фиксированной выплаты к страховой пенсии по старости, предусмотренный гражданину к выплате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дату его обращения с заявлением о назначении пенсии за выслугу лет и указанный в справке ОСФР</a:t>
            </a:r>
          </a:p>
        </p:txBody>
      </p:sp>
    </p:spTree>
    <p:extLst>
      <p:ext uri="{BB962C8B-B14F-4D97-AF65-F5344CB8AC3E}">
        <p14:creationId xmlns:p14="http://schemas.microsoft.com/office/powerpoint/2010/main" val="14291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0"/>
            <a:ext cx="2743200" cy="365125"/>
          </a:xfrm>
        </p:spPr>
        <p:txBody>
          <a:bodyPr/>
          <a:lstStyle/>
          <a:p>
            <a:fld id="{233FA7A8-E78F-4743-B56D-88B054AA275D}" type="slidenum">
              <a:rPr lang="ru-RU" sz="1400" smtClean="0">
                <a:solidFill>
                  <a:schemeClr val="bg1"/>
                </a:solidFill>
              </a:rPr>
              <a:pPr/>
              <a:t>14</a:t>
            </a:fld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3284" y="1905483"/>
            <a:ext cx="10546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НАЗНАЧЕНИЕ ПЕНСИИ ЗА ВЫСЛУГУ ЛЕТ ЛИЦАМ, ЗАМЕЩАВШИМ ДОЛЖНОСТИ ГОСУДАРСТВЕННОЙ ГРАЖДАНСКОЙ СЛУЖБЫ КРАЯ.ОСНОВНЫЕ ИЗМЕНЕНИЯ КРАЕВОГО ЗАКОНОДАТЕЛЬСТВА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50833" y="4423982"/>
            <a:ext cx="8441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Бариева Анна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Алексеевна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, начальник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отдела организации пенсионного обеспечения отдельных категорий граждан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DIN Pro Cond"/>
                <a:cs typeface="Arial" panose="020B0604020202020204" pitchFamily="34" charset="0"/>
              </a:rPr>
              <a:t>министерства социальной защиты Хабаровского края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238328" y="411595"/>
            <a:ext cx="1316634" cy="736835"/>
            <a:chOff x="7973259" y="88041"/>
            <a:chExt cx="1177071" cy="521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82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НОРМАТИВНОЕ ПРАВОВОЕ РЕГУЛИРОВАНИЕ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888403" y="2010819"/>
            <a:ext cx="10768581" cy="83099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Федеральный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15.12.2001 № 166-ФЗ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государственном пенсионном обеспечении в Российской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88402" y="2971913"/>
            <a:ext cx="10768582" cy="83099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Федеральный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27.07.2004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79-ФЗ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гражданской службе Российской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8402" y="3985987"/>
            <a:ext cx="10768582" cy="83099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Хабаровского края от 29.06.2005 № 280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гражданской службе Хабаровского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края»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88402" y="5000061"/>
            <a:ext cx="10768582" cy="46166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Губернатора Хабаровского края от 21.09.2005 № 207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27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1670" y="842507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ОСНОВНЫЕ УСЛОВИЯ НАЗНАЧЕНИЯ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7" name="Прямоугольник 16"/>
          <p:cNvSpPr/>
          <p:nvPr/>
        </p:nvSpPr>
        <p:spPr>
          <a:xfrm>
            <a:off x="888403" y="2010819"/>
            <a:ext cx="10768581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Наличие стажа государственной гражданской службы. Его продолжительность для назначения пенсии в соответствующем году определяется согласно приложению к ФЗ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«‎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государственном пенсионном обеспечении в РФ»: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52118" y="3811793"/>
            <a:ext cx="5090438" cy="152349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2023 — 18 лет 6 месяцев;</a:t>
            </a: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2024 — 19 лет;</a:t>
            </a: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2025 — 19 лет 6 месяцев;</a:t>
            </a: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2026 и последующие годы — 20 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лет</a:t>
            </a:r>
            <a:endParaRPr lang="ru-RU" sz="2000" b="1" dirty="0">
              <a:solidFill>
                <a:srgbClr val="1F497D">
                  <a:lumMod val="75000"/>
                </a:srgbClr>
              </a:solidFill>
              <a:latin typeface="DIN Pro Cond"/>
              <a:cs typeface="Arial" panose="020B0604020202020204" pitchFamily="34" charset="0"/>
            </a:endParaRPr>
          </a:p>
        </p:txBody>
      </p:sp>
      <p:pic>
        <p:nvPicPr>
          <p:cNvPr id="2050" name="Picture 2" descr="https://data.nalog.ru/cdn/image/605789/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70" y="3627783"/>
            <a:ext cx="2727790" cy="198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49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1670" y="1001794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ОСНОВНЫЕ УСЛОВИЯ НАЗНАЧЕНИЯ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7" name="Прямоугольник 16"/>
          <p:cNvSpPr/>
          <p:nvPr/>
        </p:nvSpPr>
        <p:spPr>
          <a:xfrm>
            <a:off x="637852" y="2031492"/>
            <a:ext cx="10768581" cy="83099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Увольнение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гражданской службы по следующим основаниям:</a:t>
            </a: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7852" y="3472684"/>
            <a:ext cx="11041481" cy="235449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Сокращение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должностей гражданской службы или упразднение государственного 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органа;</a:t>
            </a: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Д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остижение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предельного возраста, установленного федеральным законодательством для замещения должности гражданской 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службы;</a:t>
            </a:r>
            <a:endParaRPr lang="ru-RU" sz="2000" b="1" dirty="0">
              <a:solidFill>
                <a:srgbClr val="1F497D">
                  <a:lumMod val="75000"/>
                </a:srgbClr>
              </a:solidFill>
              <a:latin typeface="DIN Pro Cond"/>
              <a:cs typeface="Arial" panose="020B0604020202020204" pitchFamily="34" charset="0"/>
            </a:endParaRP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Несоответствие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замещаемой должности гражданской службы вследствие состояния здоровья в соответствии с медицинским 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заключением;</a:t>
            </a:r>
            <a:endParaRPr lang="ru-RU" sz="2000" b="1" dirty="0">
              <a:solidFill>
                <a:srgbClr val="1F497D">
                  <a:lumMod val="75000"/>
                </a:srgbClr>
              </a:solidFill>
              <a:latin typeface="DIN Pro Cond"/>
              <a:cs typeface="Arial" panose="020B0604020202020204" pitchFamily="34" charset="0"/>
            </a:endParaRPr>
          </a:p>
          <a:p>
            <a:pPr marL="171450" lvl="0" indent="-171450" defTabSz="622302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Расторжение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служебного контракта по инициативе гражданского 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latin typeface="DIN Pro Cond"/>
                <a:cs typeface="Arial" panose="020B0604020202020204" pitchFamily="34" charset="0"/>
              </a:rPr>
              <a:t>служащего</a:t>
            </a:r>
            <a:endParaRPr lang="ru-RU" sz="2000" b="1" dirty="0">
              <a:solidFill>
                <a:srgbClr val="1F497D">
                  <a:lumMod val="75000"/>
                </a:srgb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68460" y="2901805"/>
            <a:ext cx="568713" cy="568112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https://img2.freepng.ru/20180724/eib/kisspng-rankbrain-google-search-engine-optimization-bounce-bounce-rate-icon-5b56cf01a93aa5.472602401532415745693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630" y="3799166"/>
            <a:ext cx="1556770" cy="124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53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9760" y="1001794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ОСНОВНЫЕ УСЛОВИЯ НАЗНАЧЕНИЯ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7" name="Прямоугольник 16"/>
          <p:cNvSpPr/>
          <p:nvPr/>
        </p:nvSpPr>
        <p:spPr>
          <a:xfrm>
            <a:off x="739760" y="1942335"/>
            <a:ext cx="10768581" cy="230832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Установление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страховой пенсии по старости (инвалидности), назначенной в соответствии с Федеральным законом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пенсиях»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 досрочно назначенной в соответствии с Законом Российской Федерации от 19 апреля 1991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№ 1032-1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занятости населения в Российской Федерации"</a:t>
            </a: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s://u.9111s.ru/uploads/202304/19/dec6e3902be8ba038a51a640c251e39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69" y="4294236"/>
            <a:ext cx="4587607" cy="21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98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41670" y="1521681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577877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563405"/>
            <a:ext cx="10564763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ВЗАИМОСВЯЗЬ ГРАЖДАНСКОЙ СЛУЖБЫ И МУНИЦИПАЛЬНОЙ СЛУЖБЫ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7" name="Прямоугольник 16"/>
          <p:cNvSpPr/>
          <p:nvPr/>
        </p:nvSpPr>
        <p:spPr>
          <a:xfrm>
            <a:off x="1605776" y="3004972"/>
            <a:ext cx="9685183" cy="101566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Соотносительность основных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государственного пенсионного обеспечения граждан, проходивших гражданскую службу, и граждан, проходивших муниципальную службу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52745" y="1724190"/>
            <a:ext cx="6448816" cy="84023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 defTabSz="622302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Статья 7 Федерального закона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от 27.07.2004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№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79-ФЗ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«О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государственной гражданской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службе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Российской Федерации»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008577" y="2602886"/>
            <a:ext cx="391631" cy="40146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52745" y="4146458"/>
            <a:ext cx="6448815" cy="5909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 defTabSz="622302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Закон Хабаровского края от 25.07.2007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№ 131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«О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муниципальной службе в Хабаровском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DIN Pro Cond"/>
                <a:cs typeface="Arial" panose="020B0604020202020204" pitchFamily="34" charset="0"/>
              </a:rPr>
              <a:t>крае»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DIN Pro Cond"/>
              <a:cs typeface="Arial" panose="020B0604020202020204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012218" y="4798003"/>
            <a:ext cx="391631" cy="40146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824843" y="5196200"/>
            <a:ext cx="11120516" cy="132343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назначения и выплаты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ПВЛ муниципальному служащему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устанавливается муниципальным правовым актом в соответствии с постановлением Губернатора края, устанавливающим порядок назначения и выплаты пенсии за выслугу лет государственным гражданским служащим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129883" y="1891087"/>
            <a:ext cx="914400" cy="41259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129883" y="4235625"/>
            <a:ext cx="914400" cy="412595"/>
          </a:xfrm>
          <a:prstGeom prst="rightArrow">
            <a:avLst>
              <a:gd name="adj1" fmla="val 50000"/>
              <a:gd name="adj2" fmla="val 8243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https://meritokrata.com/site/assets/files/1470/puzzle-1020420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4" y="2658831"/>
            <a:ext cx="1401312" cy="140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03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88403" y="1680547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ОСНОВНЫЕ ИЗМЕНЕНИЯ 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888403" y="2010819"/>
            <a:ext cx="10768581" cy="46166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остановление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Хабаровского края от 17.01.2022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8402" y="2680714"/>
            <a:ext cx="10768582" cy="286232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определении размера пенсии за выслугу лет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учитываются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суммы, полагающиеся в связи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валоризацией пенсионных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страховой пенсии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размеры фиксированной выплаты к страховой пенсии и повышений фиксированной выплаты к страховой пенсии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установленных в соответствии с Федеральным законом от 28 декабря 2013 г.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400-ФЗ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пенсиях»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11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76278" y="1560006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ЧТО ЭТО НАМ ДАЕТ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175986" y="1850960"/>
            <a:ext cx="10768581" cy="46166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расчете размера ПВЛ: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5985" y="2454566"/>
            <a:ext cx="11969663" cy="424731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Раньше:</a:t>
            </a:r>
          </a:p>
          <a:p>
            <a:pPr lvl="0"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олжностной оклад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оклад за классный чин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2,8 х РК х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 от среднемесячного заработка </a:t>
            </a:r>
          </a:p>
          <a:p>
            <a:pPr lvl="0">
              <a:defRPr/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страховой пенсии,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размеры фиксированной выплаты к страховой пенсии и повышений фиксированной выплаты к страховой пенсии </a:t>
            </a:r>
          </a:p>
          <a:p>
            <a:pPr lvl="0">
              <a:defRPr/>
            </a:pPr>
            <a:r>
              <a:rPr lang="ru-RU" b="1" u="sng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ПЛЮС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уммы валоризации </a:t>
            </a:r>
            <a:endParaRPr lang="ru-RU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РАЗМЕР ПЕНСИИ ЗА ВЫСЛУГУ ЛЕТ</a:t>
            </a:r>
          </a:p>
          <a:p>
            <a:pPr lvl="0">
              <a:defRPr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2662177" y="2354066"/>
            <a:ext cx="273555" cy="1996070"/>
          </a:xfrm>
          <a:prstGeom prst="rightBrace">
            <a:avLst>
              <a:gd name="adj1" fmla="val 8333"/>
              <a:gd name="adj2" fmla="val 5114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04330" y="3630963"/>
            <a:ext cx="3189247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клад денежного содержания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160817" y="3215323"/>
            <a:ext cx="0" cy="273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202421" y="3630963"/>
            <a:ext cx="1612311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ограничитель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39245" y="3626761"/>
            <a:ext cx="3093431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зависит от стажа службы 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0030522" y="3215323"/>
            <a:ext cx="0" cy="273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46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76278" y="1560006"/>
            <a:ext cx="10721790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841670" y="6473920"/>
            <a:ext cx="10791006" cy="45719"/>
          </a:xfrm>
          <a:prstGeom prst="rect">
            <a:avLst/>
          </a:prstGeom>
          <a:solidFill>
            <a:srgbClr val="1D4999"/>
          </a:solidFill>
          <a:ln>
            <a:solidFill>
              <a:srgbClr val="1D4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44984" y="1138597"/>
            <a:ext cx="447016" cy="37410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6196" y="822645"/>
            <a:ext cx="10564763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E345C"/>
                </a:solidFill>
                <a:latin typeface="Arial" pitchFamily="34" charset="0"/>
                <a:cs typeface="Arial" pitchFamily="34" charset="0"/>
              </a:rPr>
              <a:t>ЧТО ЭТО НАМ ДАЕТ</a:t>
            </a:r>
            <a:endParaRPr lang="ru-RU" sz="3200" b="1" dirty="0">
              <a:solidFill>
                <a:srgbClr val="1E345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CC5E133C-1ED7-4428-96D0-6A396AEB1C07}"/>
              </a:ext>
            </a:extLst>
          </p:cNvPr>
          <p:cNvGrpSpPr/>
          <p:nvPr/>
        </p:nvGrpSpPr>
        <p:grpSpPr>
          <a:xfrm>
            <a:off x="10829015" y="129813"/>
            <a:ext cx="1316634" cy="736835"/>
            <a:chOff x="7973259" y="88041"/>
            <a:chExt cx="1177071" cy="52144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4B2296E1-DAF9-41C4-87FC-E548080CD637}"/>
                </a:ext>
              </a:extLst>
            </p:cNvPr>
            <p:cNvSpPr txBox="1"/>
            <p:nvPr/>
          </p:nvSpPr>
          <p:spPr>
            <a:xfrm>
              <a:off x="7973259" y="401733"/>
              <a:ext cx="117707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377">
                <a:defRPr/>
              </a:pPr>
              <a:r>
                <a:rPr lang="ru-RU" sz="600" dirty="0">
                  <a:solidFill>
                    <a:prstClr val="black"/>
                  </a:solidFill>
                </a:rPr>
                <a:t>МИНИСТЕРСТВО</a:t>
              </a:r>
              <a:r>
                <a:rPr lang="ru-RU" sz="533" dirty="0">
                  <a:solidFill>
                    <a:prstClr val="black"/>
                  </a:solidFill>
                </a:rPr>
                <a:t> </a:t>
              </a:r>
              <a:r>
                <a:rPr lang="ru-RU" sz="600" dirty="0" smtClean="0">
                  <a:solidFill>
                    <a:prstClr val="black"/>
                  </a:solidFill>
                </a:rPr>
                <a:t>СОЦИАЛЬНОЙ ЗАЩИТЫ ХАБАРОВСКОГО </a:t>
              </a:r>
              <a:r>
                <a:rPr lang="ru-RU" sz="600" dirty="0">
                  <a:solidFill>
                    <a:prstClr val="black"/>
                  </a:solidFill>
                </a:rPr>
                <a:t>КРАЯ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1113C35E-50BD-46CF-80C1-7E85E2D76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6237" y="88041"/>
              <a:ext cx="327226" cy="334699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175986" y="1998098"/>
            <a:ext cx="10768581" cy="46166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расчете размера ПВЛ: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5986" y="2757037"/>
            <a:ext cx="11969663" cy="393954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Сейчас:</a:t>
            </a:r>
          </a:p>
          <a:p>
            <a:pPr lvl="0">
              <a:defRPr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олжностной оклад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оклад за классный чин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2,8 х РК х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 от среднемесячного заработка </a:t>
            </a:r>
          </a:p>
          <a:p>
            <a:pPr lvl="0">
              <a:defRPr/>
            </a:pP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страховой пенсии</a:t>
            </a:r>
          </a:p>
          <a:p>
            <a:pPr lvl="0">
              <a:defRPr/>
            </a:pPr>
            <a:r>
              <a:rPr lang="ru-RU" b="1" u="sng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ПЛЮС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уммы валоризации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1E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РАЗМЕР ПЕНСИИ ЗА ВЫСЛУГУ ЛЕТ</a:t>
            </a:r>
          </a:p>
          <a:p>
            <a:pPr lvl="0">
              <a:defRPr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2645452" y="2611998"/>
            <a:ext cx="273555" cy="1996070"/>
          </a:xfrm>
          <a:prstGeom prst="rightBrace">
            <a:avLst>
              <a:gd name="adj1" fmla="val 8333"/>
              <a:gd name="adj2" fmla="val 5114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04332" y="3901949"/>
            <a:ext cx="3189247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клад денежного содержания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133171" y="3473255"/>
            <a:ext cx="0" cy="273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287401" y="3901949"/>
            <a:ext cx="1612311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ограничитель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196146" y="3901949"/>
            <a:ext cx="3668753" cy="406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стажа службы 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0178619" y="3488878"/>
            <a:ext cx="0" cy="273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5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27246</TotalTime>
  <Words>792</Words>
  <Application>Microsoft Office PowerPoint</Application>
  <PresentationFormat>Широкоэкранный</PresentationFormat>
  <Paragraphs>113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DIN Pro Cond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ПРИМЕРЕ: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Миистерство финансов Хабаровского края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Михальченко Марина Николаевна</dc:creator>
  <cp:lastModifiedBy>Бариева А.А.</cp:lastModifiedBy>
  <cp:revision>3031</cp:revision>
  <cp:lastPrinted>2023-04-25T05:47:56Z</cp:lastPrinted>
  <dcterms:created xsi:type="dcterms:W3CDTF">2022-01-19T05:42:14Z</dcterms:created>
  <dcterms:modified xsi:type="dcterms:W3CDTF">2023-12-19T04:58:53Z</dcterms:modified>
</cp:coreProperties>
</file>