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60" r:id="rId3"/>
    <p:sldId id="261" r:id="rId4"/>
    <p:sldId id="257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62" b="1" i="0" u="none" strike="noStrike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Обращений </a:t>
            </a:r>
            <a:r>
              <a:rPr lang="ru-RU" sz="1862" b="0" i="0" u="none" strike="noStrike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 надзорных органов </a:t>
            </a:r>
            <a:r>
              <a:rPr lang="ru-RU" sz="1862" b="1" i="0" u="none" strike="noStrike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запросами в органы МСУ </a:t>
            </a:r>
            <a:r>
              <a:rPr lang="ru-RU" sz="1862" b="0" i="0" u="none" strike="noStrike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рамках, проводимых проверок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4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4481144314225319E-2"/>
                  <c:y val="-4.3515285857737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4273602039915446E-2"/>
                  <c:y val="-2.90101905718250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6306631922718141E-2"/>
                  <c:y val="-2.90101905718251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6099089648408174E-2"/>
                  <c:y val="-3.48122286861901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1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accent1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#,##0</c:formatCode>
                <c:ptCount val="4"/>
                <c:pt idx="0">
                  <c:v>418324</c:v>
                </c:pt>
                <c:pt idx="1">
                  <c:v>450971</c:v>
                </c:pt>
                <c:pt idx="2">
                  <c:v>478207</c:v>
                </c:pt>
                <c:pt idx="3" formatCode="General">
                  <c:v>495821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4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overlap val="11"/>
        <c:axId val="345614624"/>
        <c:axId val="345614232"/>
      </c:barChart>
      <c:catAx>
        <c:axId val="34561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614232"/>
        <c:crosses val="autoZero"/>
        <c:auto val="1"/>
        <c:lblAlgn val="ctr"/>
        <c:lblOffset val="100"/>
        <c:noMultiLvlLbl val="0"/>
      </c:catAx>
      <c:valAx>
        <c:axId val="345614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614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5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  регионального </a:t>
            </a:r>
          </a:p>
          <a:p>
            <a:pPr>
              <a:defRPr/>
            </a:pPr>
            <a:r>
              <a:rPr lang="ru-RU" sz="105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</a:t>
            </a:r>
          </a:p>
          <a:p>
            <a:pPr>
              <a:defRPr/>
            </a:pPr>
            <a:r>
              <a:rPr lang="ru-RU" sz="105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и </a:t>
            </a:r>
          </a:p>
          <a:p>
            <a:pPr>
              <a:defRPr/>
            </a:pPr>
            <a:r>
              <a:rPr lang="ru-RU" sz="105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лицензирования</a:t>
            </a:r>
          </a:p>
        </c:rich>
      </c:tx>
      <c:layout>
        <c:manualLayout>
          <c:xMode val="edge"/>
          <c:yMode val="edge"/>
          <c:x val="0.62149879702537181"/>
          <c:y val="4.76190476190476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9242125984251973E-2"/>
          <c:y val="2.7579365079365079E-2"/>
          <c:w val="0.56521963400408282"/>
          <c:h val="0.968947944006999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1"/>
              <c:layout>
                <c:manualLayout>
                  <c:x val="-3.6285296552696016E-2"/>
                  <c:y val="6.0774590676165439E-2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018518518518521E-2"/>
                      <c:h val="7.2242219722534681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6.5796943167338931E-2"/>
                  <c:y val="5.693257092863392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Статья 19.5 КоАП РФ</c:v>
                </c:pt>
                <c:pt idx="1">
                  <c:v>Часть 2 статьи 13.19.2 КоАП РФ</c:v>
                </c:pt>
                <c:pt idx="2">
                  <c:v>Статья 7.22 КоАП РФ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129</c:v>
                </c:pt>
                <c:pt idx="1">
                  <c:v>6</c:v>
                </c:pt>
                <c:pt idx="2">
                  <c:v>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903809003740299"/>
          <c:y val="0.40850661752387335"/>
          <c:w val="0.32903051548086693"/>
          <c:h val="0.4753761099011559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</a:t>
            </a:r>
            <a:r>
              <a:rPr lang="ru-RU" sz="16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административных наказаний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ru-RU" sz="16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(ГУ МЧС России по </a:t>
            </a:r>
            <a:r>
              <a:rPr lang="ru-RU" sz="16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Хаб.краю</a:t>
            </a:r>
            <a:r>
              <a:rPr lang="ru-RU" sz="16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0877292165201111"/>
          <c:y val="6.89158537106989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tx1"/>
              </a:solidFill>
              <a:latin typeface="+mj-lt"/>
              <a:ea typeface="+mj-ea"/>
              <a:cs typeface="+mj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2023 (6 мес)</c:v>
                </c:pt>
                <c:pt idx="1">
                  <c:v>2022</c:v>
                </c:pt>
                <c:pt idx="2">
                  <c:v>2021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133</c:v>
                </c:pt>
                <c:pt idx="2">
                  <c:v>336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2023 (6 мес)</c:v>
                </c:pt>
                <c:pt idx="1">
                  <c:v>2022</c:v>
                </c:pt>
                <c:pt idx="2">
                  <c:v>2021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2023 (6 мес)</c:v>
                </c:pt>
                <c:pt idx="1">
                  <c:v>2022</c:v>
                </c:pt>
                <c:pt idx="2">
                  <c:v>2021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7"/>
        <c:overlap val="92"/>
        <c:axId val="346540480"/>
        <c:axId val="346542048"/>
      </c:barChart>
      <c:catAx>
        <c:axId val="346540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6542048"/>
        <c:crosses val="autoZero"/>
        <c:auto val="1"/>
        <c:lblAlgn val="ctr"/>
        <c:lblOffset val="100"/>
        <c:noMultiLvlLbl val="0"/>
      </c:catAx>
      <c:valAx>
        <c:axId val="346542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654048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</a:t>
            </a:r>
            <a:r>
              <a:rPr lang="ru-RU" sz="16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привлечения к </a:t>
            </a:r>
            <a:r>
              <a:rPr lang="ru-RU" sz="16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адм.ответств</a:t>
            </a:r>
            <a:r>
              <a:rPr lang="ru-RU" sz="16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ru-RU" sz="16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(Хабаровский ФАС)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0877292165201111"/>
          <c:y val="6.89158537106989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tx1"/>
              </a:solidFill>
              <a:latin typeface="+mj-lt"/>
              <a:ea typeface="+mj-ea"/>
              <a:cs typeface="+mj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2023 (6 мес)</c:v>
                </c:pt>
                <c:pt idx="1">
                  <c:v>2022</c:v>
                </c:pt>
                <c:pt idx="2">
                  <c:v>2021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58</c:v>
                </c:pt>
                <c:pt idx="2">
                  <c:v>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2023 (6 мес)</c:v>
                </c:pt>
                <c:pt idx="1">
                  <c:v>2022</c:v>
                </c:pt>
                <c:pt idx="2">
                  <c:v>2021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2023 (6 мес)</c:v>
                </c:pt>
                <c:pt idx="1">
                  <c:v>2022</c:v>
                </c:pt>
                <c:pt idx="2">
                  <c:v>2021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7"/>
        <c:overlap val="92"/>
        <c:axId val="346538912"/>
        <c:axId val="346539304"/>
      </c:barChart>
      <c:catAx>
        <c:axId val="346538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6539304"/>
        <c:crosses val="autoZero"/>
        <c:auto val="1"/>
        <c:lblAlgn val="ctr"/>
        <c:lblOffset val="100"/>
        <c:noMultiLvlLbl val="0"/>
      </c:catAx>
      <c:valAx>
        <c:axId val="346539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653891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</a:t>
            </a:r>
            <a:r>
              <a:rPr lang="ru-RU" sz="16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привлечения к </a:t>
            </a:r>
            <a:r>
              <a:rPr lang="ru-RU" sz="16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адм.ответств</a:t>
            </a:r>
            <a:r>
              <a:rPr lang="ru-RU" sz="16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ru-RU" sz="16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(ГУ </a:t>
            </a:r>
            <a:r>
              <a:rPr lang="ru-RU" sz="16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рег.гос.контр</a:t>
            </a:r>
            <a:r>
              <a:rPr lang="ru-RU" sz="16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 </a:t>
            </a:r>
            <a:r>
              <a:rPr lang="ru-RU" sz="16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</a:t>
            </a:r>
            <a:r>
              <a:rPr lang="ru-RU" sz="16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0877292165201111"/>
          <c:y val="6.89158537106989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tx1"/>
              </a:solidFill>
              <a:latin typeface="+mj-lt"/>
              <a:ea typeface="+mj-ea"/>
              <a:cs typeface="+mj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2023 (6 мес)</c:v>
                </c:pt>
                <c:pt idx="1">
                  <c:v>2022</c:v>
                </c:pt>
                <c:pt idx="2">
                  <c:v>2021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37</c:v>
                </c:pt>
                <c:pt idx="1">
                  <c:v>65</c:v>
                </c:pt>
                <c:pt idx="2">
                  <c:v>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2023 (6 мес)</c:v>
                </c:pt>
                <c:pt idx="1">
                  <c:v>2022</c:v>
                </c:pt>
                <c:pt idx="2">
                  <c:v>2021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2023 (6 мес)</c:v>
                </c:pt>
                <c:pt idx="1">
                  <c:v>2022</c:v>
                </c:pt>
                <c:pt idx="2">
                  <c:v>2021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7"/>
        <c:overlap val="92"/>
        <c:axId val="346540872"/>
        <c:axId val="346540088"/>
      </c:barChart>
      <c:catAx>
        <c:axId val="346540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6540088"/>
        <c:crosses val="autoZero"/>
        <c:auto val="1"/>
        <c:lblAlgn val="ctr"/>
        <c:lblOffset val="100"/>
        <c:noMultiLvlLbl val="0"/>
      </c:catAx>
      <c:valAx>
        <c:axId val="346540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654087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  <a:r>
              <a:rPr lang="ru-RU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КРАЯ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ru-RU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(исполнительские сборы и 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ru-RU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штрафы по ст. 17.15 КоАП РФ)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ru-RU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2023 (6 мес)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1.5</c:v>
                </c:pt>
                <c:pt idx="1">
                  <c:v>1.8</c:v>
                </c:pt>
                <c:pt idx="2">
                  <c:v>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2023 (6 мес)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2023 (6 мес)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4"/>
        <c:overlap val="67"/>
        <c:axId val="346537344"/>
        <c:axId val="346535776"/>
      </c:barChart>
      <c:catAx>
        <c:axId val="34653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6535776"/>
        <c:crosses val="autoZero"/>
        <c:auto val="1"/>
        <c:lblAlgn val="ctr"/>
        <c:lblOffset val="100"/>
        <c:noMultiLvlLbl val="0"/>
      </c:catAx>
      <c:valAx>
        <c:axId val="346535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6537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РАЙОНЫ КРАЯ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ru-RU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(исполнительские сборы и 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ru-RU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штрафы по ст. 17.15 КоАП РФ)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ru-RU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2023 (6 мес)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300</c:v>
                </c:pt>
                <c:pt idx="2">
                  <c:v>200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2023 (6 мес)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2023 (6 мес)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4"/>
        <c:overlap val="67"/>
        <c:axId val="346536560"/>
        <c:axId val="346537736"/>
      </c:barChart>
      <c:catAx>
        <c:axId val="34653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6537736"/>
        <c:crosses val="autoZero"/>
        <c:auto val="1"/>
        <c:lblAlgn val="ctr"/>
        <c:lblOffset val="100"/>
        <c:noMultiLvlLbl val="0"/>
      </c:catAx>
      <c:valAx>
        <c:axId val="346537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6536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62" b="1" i="0" u="none" strike="noStrike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Проведенных (завершенных) проверок </a:t>
            </a:r>
            <a:r>
              <a:rPr lang="ru-RU" sz="1862" b="0" i="0" u="none" strike="noStrike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МСУ контрольно- надзорными органами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509039647805632E-2"/>
                  <c:y val="-1.160407622873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9624021602841414E-2"/>
                  <c:y val="-2.03071334002775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4468563311103121E-2"/>
                  <c:y val="-1.16040762287300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9934938186318027E-2"/>
                  <c:y val="-1.160396201538136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111354270654245"/>
                      <c:h val="6.7883845938070772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accent1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#,##0</c:formatCode>
                <c:ptCount val="4"/>
                <c:pt idx="0">
                  <c:v>61781</c:v>
                </c:pt>
                <c:pt idx="1">
                  <c:v>68703</c:v>
                </c:pt>
                <c:pt idx="2">
                  <c:v>72832</c:v>
                </c:pt>
                <c:pt idx="3">
                  <c:v>82260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31"/>
        <c:axId val="345615408"/>
        <c:axId val="345615800"/>
      </c:barChart>
      <c:catAx>
        <c:axId val="34561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615800"/>
        <c:crosses val="autoZero"/>
        <c:auto val="1"/>
        <c:lblAlgn val="ctr"/>
        <c:lblOffset val="100"/>
        <c:noMultiLvlLbl val="0"/>
      </c:catAx>
      <c:valAx>
        <c:axId val="345615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615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КНД о наложении</a:t>
            </a:r>
          </a:p>
          <a:p>
            <a:pPr>
              <a:defRPr/>
            </a:pP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штрафов на органы и </a:t>
            </a:r>
          </a:p>
          <a:p>
            <a:pPr>
              <a:defRPr/>
            </a:pP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должностных лиц МСУ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Органы МСУ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#,##0</c:formatCode>
                <c:ptCount val="4"/>
                <c:pt idx="0">
                  <c:v>8655</c:v>
                </c:pt>
                <c:pt idx="1">
                  <c:v>9422</c:v>
                </c:pt>
                <c:pt idx="2">
                  <c:v>11468</c:v>
                </c:pt>
                <c:pt idx="3">
                  <c:v>11183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Должностные лица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Лист1!$C$2:$C$5</c:f>
              <c:numCache>
                <c:formatCode>#,##0</c:formatCode>
                <c:ptCount val="4"/>
                <c:pt idx="0">
                  <c:v>6503</c:v>
                </c:pt>
                <c:pt idx="1">
                  <c:v>7064</c:v>
                </c:pt>
                <c:pt idx="2">
                  <c:v>11810</c:v>
                </c:pt>
                <c:pt idx="3">
                  <c:v>9019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45616976"/>
        <c:axId val="345616584"/>
      </c:barChart>
      <c:catAx>
        <c:axId val="345616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5616584"/>
        <c:crosses val="autoZero"/>
        <c:auto val="1"/>
        <c:lblAlgn val="ctr"/>
        <c:lblOffset val="100"/>
        <c:noMultiLvlLbl val="0"/>
      </c:catAx>
      <c:valAx>
        <c:axId val="34561658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616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сумма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штрафов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наложенных</a:t>
            </a:r>
            <a:endParaRPr lang="ru-RU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и 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должностных 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 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МСУ</a:t>
            </a:r>
            <a:r>
              <a:rPr lang="ru-RU" sz="2000" b="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(млн. руб.)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Органы МСУ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#,##0</c:formatCode>
                <c:ptCount val="4"/>
                <c:pt idx="0">
                  <c:v>438.7</c:v>
                </c:pt>
                <c:pt idx="1">
                  <c:v>478.4</c:v>
                </c:pt>
                <c:pt idx="2">
                  <c:v>563.5</c:v>
                </c:pt>
                <c:pt idx="3">
                  <c:v>489.4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Должностные лица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Лист1!$C$2:$C$5</c:f>
              <c:numCache>
                <c:formatCode>#,##0</c:formatCode>
                <c:ptCount val="4"/>
                <c:pt idx="0">
                  <c:v>126.78</c:v>
                </c:pt>
                <c:pt idx="1">
                  <c:v>54.9</c:v>
                </c:pt>
                <c:pt idx="2">
                  <c:v>139.19999999999999</c:v>
                </c:pt>
                <c:pt idx="3">
                  <c:v>93.3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45618152"/>
        <c:axId val="345610704"/>
      </c:barChart>
      <c:catAx>
        <c:axId val="345618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5610704"/>
        <c:crosses val="autoZero"/>
        <c:auto val="1"/>
        <c:lblAlgn val="ctr"/>
        <c:lblOffset val="100"/>
        <c:noMultiLvlLbl val="0"/>
      </c:catAx>
      <c:valAx>
        <c:axId val="34561070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618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Денежных средств, необходимых для исполнения судебных решений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110561742488123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1810640363835827E-3"/>
          <c:y val="3.7300278518074582E-2"/>
          <c:w val="0.97600829559978064"/>
          <c:h val="0.962699721481925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-0.15593474393793003"/>
                  <c:y val="0.13416602921514367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EE904637-BD2E-440D-9296-C3E60AF01A1B}" type="CATEGORYNAME">
                      <a:rPr lang="ru-RU" sz="1800" b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/>
                      </a:pPr>
                      <a:t>[ИМЯ КАТЕГОРИИ]</a:t>
                    </a:fld>
                    <a:endParaRPr lang="ru-RU" sz="1800" b="1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>
                      <a:defRPr/>
                    </a:pPr>
                    <a:r>
                      <a: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144 млн. руб</a:t>
                    </a:r>
                    <a:r>
                      <a:rPr lang="ru-RU" dirty="0" smtClean="0"/>
                      <a:t>.   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586097932179554"/>
                      <c:h val="0.1087161576702676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2.7739012846982387E-2"/>
                  <c:y val="-0.1651240391405038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324C858B-11A7-4DD1-8855-18132A91A24F}" type="CATEGORYNAME">
                      <a:rPr lang="ru-RU" sz="1800" b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 sz="1800" b="1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r>
                      <a: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125 млн. руб.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63963566956776"/>
                      <c:h val="0.1126476676703883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3.9322008516110507E-2"/>
                  <c:y val="-0.21076236931985806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BF13BA6F-41A0-4B5D-BF78-40A5ADCA4642}" type="CATEGORYNAME">
                      <a:rPr lang="ru-RU" sz="1800" b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 sz="1800" b="1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r>
                      <a: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149 млн. руб</a:t>
                    </a:r>
                    <a:r>
                      <a:rPr lang="ru-RU" sz="1800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495565913987768"/>
                      <c:h val="0.106750402670207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7.1611802888140952E-2"/>
                  <c:y val="6.343174078285342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543CE69C-CD08-4CAE-AEF2-D0C3F8759E66}" type="CATEGORYNAME">
                      <a:rPr lang="ru-RU" sz="1800" b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 sz="1800" b="1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r>
                      <a: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226</a:t>
                    </a:r>
                    <a:r>
                      <a:rPr lang="ru-RU" sz="1800" b="1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млн. руб.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075800390393282"/>
                      <c:h val="0.11461342267044874"/>
                    </c:manualLayout>
                  </c15:layout>
                  <c15:dlblFieldTable/>
                  <c15:showDataLabelsRange val="0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052F61"/>
                </a:solidFill>
                <a:round/>
              </a:ln>
              <a:effectLst>
                <a:outerShdw blurRad="50800" dist="38100" dir="2700000" algn="tl" rotWithShape="0">
                  <a:srgbClr val="052F61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144</c:v>
                </c:pt>
                <c:pt idx="1">
                  <c:v>125</c:v>
                </c:pt>
                <c:pt idx="2">
                  <c:v>149</c:v>
                </c:pt>
                <c:pt idx="3">
                  <c:v>226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Судебные</a:t>
            </a:r>
            <a:r>
              <a:rPr lang="ru-RU" sz="18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решения</a:t>
            </a:r>
          </a:p>
          <a:p>
            <a:pPr>
              <a:defRPr/>
            </a:pPr>
            <a:r>
              <a:rPr lang="ru-RU" sz="18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переданным отдельным</a:t>
            </a:r>
          </a:p>
          <a:p>
            <a:pPr>
              <a:defRPr/>
            </a:pPr>
            <a:r>
              <a:rPr lang="ru-RU" sz="18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Государственным полномочиям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5.0273129921259756E-2"/>
                  <c:y val="-0.3368956143763322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2019</a:t>
                    </a:r>
                  </a:p>
                  <a:p>
                    <a:pPr>
                      <a:defRPr/>
                    </a:pPr>
                    <a:r>
                      <a:rPr lang="ru-RU" sz="2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более</a:t>
                    </a:r>
                  </a:p>
                  <a:p>
                    <a:pPr>
                      <a:defRPr/>
                    </a:pPr>
                    <a:r>
                      <a:rPr lang="ru-RU" sz="2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15 тысяч</a:t>
                    </a:r>
                    <a:endParaRPr lang="ru-RU" sz="2000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422183575006637"/>
                      <c:h val="0.2148633603061417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5.684355861767279E-2"/>
                  <c:y val="0.2942066750471804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2022</a:t>
                    </a:r>
                  </a:p>
                  <a:p>
                    <a: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порядка</a:t>
                    </a:r>
                  </a:p>
                  <a:p>
                    <a: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13, 8 тысяч</a:t>
                    </a:r>
                    <a:endParaRPr lang="ru-RU" sz="200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890638670166227"/>
                      <c:h val="0.1874166905114792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13.8</c:v>
                </c:pt>
                <c:pt idx="1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/>
              <a:t>Выявлено нарушений </a:t>
            </a:r>
            <a:r>
              <a:rPr lang="ru-RU" dirty="0" smtClean="0"/>
              <a:t>закона прокуратурой Хабаровского края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Выявлено нарушений закона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0000"/>
                    </a:schemeClr>
                  </a:gs>
                  <a:gs pos="78000">
                    <a:schemeClr val="accent2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0000"/>
                    </a:schemeClr>
                  </a:gs>
                  <a:gs pos="78000">
                    <a:schemeClr val="accent4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tint val="96000"/>
                      <a:lumMod val="100000"/>
                    </a:schemeClr>
                  </a:gs>
                  <a:gs pos="78000">
                    <a:schemeClr val="accent6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2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</c:dPt>
          <c:dLbls>
            <c:dLbl>
              <c:idx val="0"/>
              <c:tx>
                <c:rich>
                  <a:bodyPr/>
                  <a:lstStyle/>
                  <a:p>
                    <a:fld id="{5D010AD8-B67D-4C1C-869A-D1A8B0616F6F}" type="VALUE">
                      <a:rPr lang="ru-RU"/>
                      <a:pPr/>
                      <a:t>[ЗНАЧЕНИЕ]</a:t>
                    </a:fld>
                    <a:endParaRPr lang="ru-RU"/>
                  </a:p>
                  <a:p>
                    <a:r>
                      <a:rPr lang="ru-RU"/>
                      <a:t>за 2021 год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/>
                      <a:t>более </a:t>
                    </a:r>
                    <a:fld id="{CFE5326B-51C6-4A8F-9C7D-C5161504AA6A}" type="VALUE">
                      <a:rPr lang="ru-RU"/>
                      <a:pPr/>
                      <a:t>[ЗНАЧЕНИЕ]</a:t>
                    </a:fld>
                    <a:endParaRPr lang="ru-RU"/>
                  </a:p>
                  <a:p>
                    <a:r>
                      <a:rPr lang="ru-RU"/>
                      <a:t>за 2022 год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/>
                      <a:t>около </a:t>
                    </a:r>
                    <a:fld id="{1EB66C62-71FA-4B1A-A133-92D2A1AD7B5C}" type="VALUE">
                      <a:rPr lang="ru-RU"/>
                      <a:pPr/>
                      <a:t>[ЗНАЧЕНИЕ]</a:t>
                    </a:fld>
                    <a:endParaRPr lang="ru-RU"/>
                  </a:p>
                  <a:p>
                    <a:r>
                      <a:rPr lang="ru-RU"/>
                      <a:t>за 1 полугодие 2023 года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1 полугодие 2023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">
                  <c:v>11809</c:v>
                </c:pt>
                <c:pt idx="1">
                  <c:v>12000</c:v>
                </c:pt>
                <c:pt idx="2">
                  <c:v>8000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Оспорено</a:t>
            </a:r>
            <a:r>
              <a:rPr lang="ru-RU" sz="1400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НПА прокуратурой Хабаровского края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2023 (6 мес)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1783</c:v>
                </c:pt>
                <c:pt idx="1">
                  <c:v>1814</c:v>
                </c:pt>
                <c:pt idx="2">
                  <c:v>1070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2023 (6 мес)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2023 (6 мес)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overlap val="40"/>
        <c:axId val="346542832"/>
        <c:axId val="346542440"/>
      </c:barChart>
      <c:catAx>
        <c:axId val="34654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6542440"/>
        <c:crosses val="autoZero"/>
        <c:auto val="1"/>
        <c:lblAlgn val="ctr"/>
        <c:lblOffset val="100"/>
        <c:noMultiLvlLbl val="0"/>
      </c:catAx>
      <c:valAx>
        <c:axId val="346542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6542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</a:t>
            </a:r>
            <a:r>
              <a:rPr lang="ru-RU" sz="16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протоколов об административных правонарушениях</a:t>
            </a:r>
          </a:p>
        </c:rich>
      </c:tx>
      <c:layout>
        <c:manualLayout>
          <c:xMode val="edge"/>
          <c:yMode val="edge"/>
          <c:x val="0.1112673155438903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ГУ Рег.гос. контроля и лицензирования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137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ГУ МЧС по Хабаровскому краю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500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Управление ФАС по Хабаровскомк краю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113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Управление Роспотребнадзора по Хабаровскому краю</c:v>
                </c:pt>
              </c:strCache>
            </c:strRef>
          </c:tx>
          <c:spPr>
            <a:solidFill>
              <a:schemeClr val="accent2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Природоохранная прокуратура</c:v>
                </c:pt>
              </c:strCache>
            </c:strRef>
          </c:tx>
          <c:spPr>
            <a:solidFill>
              <a:schemeClr val="accent4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Иные органы КНД</c:v>
                </c:pt>
              </c:strCache>
            </c:strRef>
          </c:tx>
          <c:spPr>
            <a:solidFill>
              <a:schemeClr val="accent6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99167328"/>
        <c:axId val="16972992"/>
      </c:barChart>
      <c:catAx>
        <c:axId val="29916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72992"/>
        <c:crosses val="autoZero"/>
        <c:auto val="1"/>
        <c:lblAlgn val="ctr"/>
        <c:lblOffset val="100"/>
        <c:noMultiLvlLbl val="0"/>
      </c:catAx>
      <c:valAx>
        <c:axId val="1697299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99167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1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0.11744</cdr:x>
      <cdr:y>0.71807</cdr:y>
    </cdr:from>
    <cdr:to>
      <cdr:x>0.32965</cdr:x>
      <cdr:y>0.83132</cdr:y>
    </cdr:to>
    <cdr:sp macro="" textlink="">
      <cdr:nvSpPr>
        <cdr:cNvPr id="2" name="Стрелка углом 1"/>
        <cdr:cNvSpPr/>
      </cdr:nvSpPr>
      <cdr:spPr>
        <a:xfrm xmlns:a="http://schemas.openxmlformats.org/drawingml/2006/main">
          <a:off x="644316" y="4466931"/>
          <a:ext cx="1164265" cy="704538"/>
        </a:xfrm>
        <a:prstGeom xmlns:a="http://schemas.openxmlformats.org/drawingml/2006/main" prst="bentArrow">
          <a:avLst/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0.66279</cdr:x>
      <cdr:y>0.32381</cdr:y>
    </cdr:from>
    <cdr:to>
      <cdr:x>0.875</cdr:x>
      <cdr:y>0.43707</cdr:y>
    </cdr:to>
    <cdr:sp macro="" textlink="">
      <cdr:nvSpPr>
        <cdr:cNvPr id="3" name="Стрелка углом 2"/>
        <cdr:cNvSpPr/>
      </cdr:nvSpPr>
      <cdr:spPr>
        <a:xfrm xmlns:a="http://schemas.openxmlformats.org/drawingml/2006/main" rot="10800000">
          <a:off x="3417760" y="2014373"/>
          <a:ext cx="1094282" cy="704538"/>
        </a:xfrm>
        <a:prstGeom xmlns:a="http://schemas.openxmlformats.org/drawingml/2006/main" prst="bentArrow">
          <a:avLst/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281-24BB-4E5C-BE14-85EE17416DAC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EB2A-4C3E-47AD-AD58-D5939FB39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059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281-24BB-4E5C-BE14-85EE17416DAC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EB2A-4C3E-47AD-AD58-D5939FB39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19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281-24BB-4E5C-BE14-85EE17416DAC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EB2A-4C3E-47AD-AD58-D5939FB395A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2969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281-24BB-4E5C-BE14-85EE17416DAC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EB2A-4C3E-47AD-AD58-D5939FB39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22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281-24BB-4E5C-BE14-85EE17416DAC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EB2A-4C3E-47AD-AD58-D5939FB395A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2579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281-24BB-4E5C-BE14-85EE17416DAC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EB2A-4C3E-47AD-AD58-D5939FB39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8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281-24BB-4E5C-BE14-85EE17416DAC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EB2A-4C3E-47AD-AD58-D5939FB39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769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281-24BB-4E5C-BE14-85EE17416DAC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EB2A-4C3E-47AD-AD58-D5939FB39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967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281-24BB-4E5C-BE14-85EE17416DAC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EB2A-4C3E-47AD-AD58-D5939FB39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77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281-24BB-4E5C-BE14-85EE17416DAC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EB2A-4C3E-47AD-AD58-D5939FB39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98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281-24BB-4E5C-BE14-85EE17416DAC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EB2A-4C3E-47AD-AD58-D5939FB39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9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281-24BB-4E5C-BE14-85EE17416DAC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EB2A-4C3E-47AD-AD58-D5939FB39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289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281-24BB-4E5C-BE14-85EE17416DAC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EB2A-4C3E-47AD-AD58-D5939FB39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1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281-24BB-4E5C-BE14-85EE17416DAC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EB2A-4C3E-47AD-AD58-D5939FB39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34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281-24BB-4E5C-BE14-85EE17416DAC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EB2A-4C3E-47AD-AD58-D5939FB39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53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281-24BB-4E5C-BE14-85EE17416DAC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EB2A-4C3E-47AD-AD58-D5939FB39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786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9A281-24BB-4E5C-BE14-85EE17416DAC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05EB2A-4C3E-47AD-AD58-D5939FB39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478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bg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6117" y="1263663"/>
            <a:ext cx="8566768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i="1" dirty="0">
                <a:latin typeface="Bahnschrift SemiBold SemiConden" panose="020B0502040204020203" pitchFamily="34" charset="0"/>
              </a:rPr>
              <a:t>Актуальные вопросы </a:t>
            </a:r>
            <a:endParaRPr lang="ru-RU" sz="4400" b="1" i="1" dirty="0" smtClean="0">
              <a:latin typeface="Bahnschrift SemiBold SemiConden" panose="020B0502040204020203" pitchFamily="34" charset="0"/>
            </a:endParaRPr>
          </a:p>
          <a:p>
            <a:pPr algn="ctr"/>
            <a:r>
              <a:rPr lang="ru-RU" sz="4400" b="1" i="1" dirty="0" smtClean="0">
                <a:latin typeface="Bahnschrift SemiBold SemiConden" panose="020B0502040204020203" pitchFamily="34" charset="0"/>
              </a:rPr>
              <a:t>совершенствования </a:t>
            </a:r>
            <a:r>
              <a:rPr lang="ru-RU" sz="4400" b="1" i="1" dirty="0">
                <a:latin typeface="Bahnschrift SemiBold SemiConden" panose="020B0502040204020203" pitchFamily="34" charset="0"/>
              </a:rPr>
              <a:t>контроля </a:t>
            </a:r>
            <a:endParaRPr lang="ru-RU" sz="4400" b="1" i="1" dirty="0" smtClean="0">
              <a:latin typeface="Bahnschrift SemiBold SemiConden" panose="020B0502040204020203" pitchFamily="34" charset="0"/>
            </a:endParaRPr>
          </a:p>
          <a:p>
            <a:pPr algn="ctr"/>
            <a:r>
              <a:rPr lang="ru-RU" sz="4400" b="1" i="1" dirty="0" smtClean="0">
                <a:latin typeface="Bahnschrift SemiBold SemiConden" panose="020B0502040204020203" pitchFamily="34" charset="0"/>
              </a:rPr>
              <a:t>(</a:t>
            </a:r>
            <a:r>
              <a:rPr lang="ru-RU" sz="4400" b="1" i="1" dirty="0">
                <a:latin typeface="Bahnschrift SemiBold SemiConden" panose="020B0502040204020203" pitchFamily="34" charset="0"/>
              </a:rPr>
              <a:t>надзора) за деятельностью </a:t>
            </a:r>
            <a:r>
              <a:rPr lang="ru-RU" sz="4400" b="1" i="1" dirty="0" smtClean="0">
                <a:latin typeface="Bahnschrift SemiBold SemiConden" panose="020B0502040204020203" pitchFamily="34" charset="0"/>
              </a:rPr>
              <a:t>органов</a:t>
            </a:r>
          </a:p>
          <a:p>
            <a:pPr algn="ctr"/>
            <a:r>
              <a:rPr lang="ru-RU" sz="4400" b="1" i="1" dirty="0" smtClean="0">
                <a:latin typeface="Bahnschrift SemiBold SemiConden" panose="020B0502040204020203" pitchFamily="34" charset="0"/>
              </a:rPr>
              <a:t> </a:t>
            </a:r>
            <a:r>
              <a:rPr lang="ru-RU" sz="4400" b="1" i="1" dirty="0">
                <a:latin typeface="Bahnschrift SemiBold SemiConden" panose="020B0502040204020203" pitchFamily="34" charset="0"/>
              </a:rPr>
              <a:t>местного самоуправления и </a:t>
            </a:r>
            <a:endParaRPr lang="ru-RU" sz="4400" b="1" i="1" dirty="0" smtClean="0">
              <a:latin typeface="Bahnschrift SemiBold SemiConden" panose="020B0502040204020203" pitchFamily="34" charset="0"/>
            </a:endParaRPr>
          </a:p>
          <a:p>
            <a:pPr algn="ctr"/>
            <a:r>
              <a:rPr lang="ru-RU" sz="4400" b="1" i="1" dirty="0" smtClean="0">
                <a:latin typeface="Bahnschrift SemiBold SemiConden" panose="020B0502040204020203" pitchFamily="34" charset="0"/>
              </a:rPr>
              <a:t>муниципальных </a:t>
            </a:r>
            <a:r>
              <a:rPr lang="ru-RU" sz="4400" b="1" i="1" dirty="0">
                <a:latin typeface="Bahnschrift SemiBold SemiConden" panose="020B0502040204020203" pitchFamily="34" charset="0"/>
              </a:rPr>
              <a:t>учреждений.</a:t>
            </a:r>
            <a:endParaRPr lang="ru-RU" sz="4400" i="1" dirty="0">
              <a:latin typeface="Bahnschrift SemiBold SemiConden" panose="020B0502040204020203" pitchFamily="34" charset="0"/>
            </a:endParaRPr>
          </a:p>
          <a:p>
            <a:pPr algn="ctr"/>
            <a:r>
              <a:rPr lang="ru-RU" sz="4400" i="1" dirty="0">
                <a:latin typeface="Bahnschrift SemiBold SemiConden" panose="020B0502040204020203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10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521135079"/>
              </p:ext>
            </p:extLst>
          </p:nvPr>
        </p:nvGraphicFramePr>
        <p:xfrm>
          <a:off x="-1" y="-1"/>
          <a:ext cx="5906125" cy="3357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286086014"/>
              </p:ext>
            </p:extLst>
          </p:nvPr>
        </p:nvGraphicFramePr>
        <p:xfrm>
          <a:off x="6310859" y="0"/>
          <a:ext cx="5881141" cy="3327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617572816"/>
              </p:ext>
            </p:extLst>
          </p:nvPr>
        </p:nvGraphicFramePr>
        <p:xfrm>
          <a:off x="3432747" y="3585147"/>
          <a:ext cx="5866151" cy="3272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31487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755978225"/>
              </p:ext>
            </p:extLst>
          </p:nvPr>
        </p:nvGraphicFramePr>
        <p:xfrm>
          <a:off x="473023" y="165030"/>
          <a:ext cx="6032708" cy="3612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72497509"/>
              </p:ext>
            </p:extLst>
          </p:nvPr>
        </p:nvGraphicFramePr>
        <p:xfrm>
          <a:off x="6021882" y="2880748"/>
          <a:ext cx="6032708" cy="3612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74425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tx2">
                <a:lumMod val="20000"/>
                <a:lumOff val="80000"/>
              </a:schemeClr>
            </a:gs>
            <a:gs pos="100000">
              <a:schemeClr val="accent4">
                <a:lumMod val="45000"/>
                <a:lumOff val="55000"/>
              </a:schemeClr>
            </a:gs>
            <a:gs pos="100000">
              <a:schemeClr val="bg2">
                <a:lumMod val="90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3507" y="2082915"/>
            <a:ext cx="6486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5400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468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178040" y="748790"/>
            <a:ext cx="959609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1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РЕФОРМА КНД  </a:t>
            </a:r>
            <a:r>
              <a:rPr lang="ru-RU" sz="3200" b="1" spc="1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СОВРЕМЕННОМ ЭТАПЕ</a:t>
            </a:r>
            <a:endParaRPr lang="ru-RU" sz="3200" b="1" cap="none" spc="1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93437" y="2090172"/>
            <a:ext cx="5441429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i="1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Баланс между </a:t>
            </a:r>
          </a:p>
          <a:p>
            <a:pPr algn="ctr"/>
            <a:r>
              <a:rPr lang="ru-RU" sz="2800" i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800" i="1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ребованиями контролировать</a:t>
            </a:r>
          </a:p>
          <a:p>
            <a:pPr algn="ctr"/>
            <a:r>
              <a:rPr lang="ru-RU" sz="2800" i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800" b="0" i="1" cap="none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аконность деятельности ОМСУ, </a:t>
            </a:r>
          </a:p>
          <a:p>
            <a:pPr algn="ctr"/>
            <a:r>
              <a:rPr lang="ru-RU" sz="2800" i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b="0" i="1" cap="none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облюдение ими права и интересов</a:t>
            </a:r>
          </a:p>
          <a:p>
            <a:pPr algn="ctr"/>
            <a:r>
              <a:rPr lang="ru-RU" sz="2800" i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800" i="1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раждан и организаций</a:t>
            </a:r>
            <a:endParaRPr lang="ru-RU" sz="2800" b="0" i="1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49365" y="4208489"/>
            <a:ext cx="4942635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i="1" cap="none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создавать</a:t>
            </a:r>
          </a:p>
          <a:p>
            <a:pPr algn="ctr"/>
            <a:r>
              <a:rPr lang="ru-RU" sz="2800" i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i="1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репятствий органам </a:t>
            </a:r>
            <a:r>
              <a:rPr lang="ru-RU" sz="2800" b="0" i="1" cap="none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МСУ</a:t>
            </a:r>
          </a:p>
          <a:p>
            <a:pPr algn="ctr"/>
            <a:r>
              <a:rPr lang="ru-RU" sz="2800" i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i="1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осуществлении возложенных</a:t>
            </a:r>
          </a:p>
          <a:p>
            <a:pPr algn="ctr"/>
            <a:r>
              <a:rPr lang="ru-RU" sz="2800" i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b="0" i="1" cap="none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них полномочий</a:t>
            </a:r>
            <a:endParaRPr lang="ru-RU" sz="2800" b="0" i="1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5114151" y="1325748"/>
            <a:ext cx="861933" cy="756607"/>
          </a:xfrm>
          <a:prstGeom prst="straightConnector1">
            <a:avLst/>
          </a:prstGeom>
          <a:ln w="381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976085" y="1333565"/>
            <a:ext cx="4252218" cy="2874924"/>
          </a:xfrm>
          <a:prstGeom prst="straightConnector1">
            <a:avLst/>
          </a:prstGeom>
          <a:ln w="381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927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8313"/>
            <a:ext cx="12191999" cy="68579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49594" y="179164"/>
            <a:ext cx="748217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100" dirty="0" smtClean="0">
                <a:ln w="0"/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МСУ</a:t>
            </a:r>
          </a:p>
          <a:p>
            <a:pPr algn="ctr"/>
            <a:r>
              <a:rPr lang="ru-RU" sz="3600" b="1" spc="100" dirty="0">
                <a:ln w="0"/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600" b="1" spc="100" dirty="0" smtClean="0">
                <a:ln w="0"/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рамках контрольно- надзорной</a:t>
            </a:r>
          </a:p>
          <a:p>
            <a:pPr algn="ctr"/>
            <a:r>
              <a:rPr lang="ru-RU" sz="3600" b="1" cap="none" spc="100" dirty="0" smtClean="0">
                <a:ln w="0"/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sz="3600" b="1" cap="none" spc="100" dirty="0">
              <a:ln w="0"/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92295" y="2892384"/>
            <a:ext cx="4340740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Публично- правовые</a:t>
            </a:r>
          </a:p>
          <a:p>
            <a:pPr algn="ctr"/>
            <a:r>
              <a:rPr lang="ru-RU" sz="28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бразования, реализующие</a:t>
            </a:r>
          </a:p>
          <a:p>
            <a:pPr algn="ctr"/>
            <a:r>
              <a:rPr lang="ru-RU" sz="28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b="0" cap="none" spc="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ластные полномочия</a:t>
            </a:r>
            <a:endParaRPr lang="ru-RU" sz="2800" b="0" cap="none" spc="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90682" y="2892383"/>
            <a:ext cx="4904163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cap="none" spc="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Хозяйствующие субъекты, </a:t>
            </a:r>
          </a:p>
          <a:p>
            <a:pPr algn="ctr"/>
            <a:r>
              <a:rPr lang="ru-RU" sz="28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осуществляющие полномочия </a:t>
            </a:r>
          </a:p>
          <a:p>
            <a:pPr algn="ctr"/>
            <a:r>
              <a:rPr lang="ru-RU" sz="2800" cap="none" spc="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правообладателя</a:t>
            </a:r>
            <a:endParaRPr lang="ru-RU" sz="2800" cap="none" spc="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638269" y="2188564"/>
            <a:ext cx="7195279" cy="0"/>
          </a:xfrm>
          <a:prstGeom prst="straightConnector1">
            <a:avLst/>
          </a:prstGeom>
          <a:ln w="28575">
            <a:solidFill>
              <a:schemeClr val="tx1">
                <a:alpha val="6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852472" y="2188564"/>
            <a:ext cx="0" cy="703819"/>
          </a:xfrm>
          <a:prstGeom prst="straightConnector1">
            <a:avLst/>
          </a:prstGeom>
          <a:ln w="28575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8411980" y="2188564"/>
            <a:ext cx="0" cy="703819"/>
          </a:xfrm>
          <a:prstGeom prst="straightConnector1">
            <a:avLst/>
          </a:prstGeom>
          <a:ln w="28575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149742" y="4752080"/>
            <a:ext cx="9892516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ru-RU" sz="2000" b="0" i="1" cap="none" spc="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06.10.2003 № 131-ФЗ</a:t>
            </a:r>
          </a:p>
          <a:p>
            <a:pPr algn="ctr"/>
            <a:r>
              <a:rPr lang="ru-RU" sz="2000" i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«Об общих принципах организации местного самоуправления в Российской Федерации»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ru-RU" sz="2000" b="0" i="1" cap="none" spc="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Отраслевые федеральные законодательные акты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ru-RU" sz="2000" i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31.07.2020 №248-ФЗ «О государственном контроле (надзоре)</a:t>
            </a:r>
          </a:p>
          <a:p>
            <a:pPr algn="ctr"/>
            <a:r>
              <a:rPr lang="ru-RU" sz="2000" i="1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b="0" i="1" cap="none" spc="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муниципальном контроле в Российской Федерации»</a:t>
            </a:r>
            <a:endParaRPr lang="ru-RU" sz="2000" b="0" i="1" cap="none" spc="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56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603324983"/>
              </p:ext>
            </p:extLst>
          </p:nvPr>
        </p:nvGraphicFramePr>
        <p:xfrm>
          <a:off x="339677" y="655093"/>
          <a:ext cx="5187666" cy="4377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83957809"/>
              </p:ext>
            </p:extLst>
          </p:nvPr>
        </p:nvGraphicFramePr>
        <p:xfrm>
          <a:off x="6714699" y="671015"/>
          <a:ext cx="5243014" cy="4377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912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3751650868"/>
              </p:ext>
            </p:extLst>
          </p:nvPr>
        </p:nvGraphicFramePr>
        <p:xfrm>
          <a:off x="149902" y="284813"/>
          <a:ext cx="5831174" cy="5943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Диаграмма 25"/>
          <p:cNvGraphicFramePr/>
          <p:nvPr>
            <p:extLst>
              <p:ext uri="{D42A27DB-BD31-4B8C-83A1-F6EECF244321}">
                <p14:modId xmlns:p14="http://schemas.microsoft.com/office/powerpoint/2010/main" val="2170101121"/>
              </p:ext>
            </p:extLst>
          </p:nvPr>
        </p:nvGraphicFramePr>
        <p:xfrm>
          <a:off x="6265890" y="257331"/>
          <a:ext cx="5776210" cy="5943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905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538063498"/>
              </p:ext>
            </p:extLst>
          </p:nvPr>
        </p:nvGraphicFramePr>
        <p:xfrm>
          <a:off x="218190" y="165030"/>
          <a:ext cx="5822846" cy="6460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704332590"/>
              </p:ext>
            </p:extLst>
          </p:nvPr>
        </p:nvGraphicFramePr>
        <p:xfrm>
          <a:off x="6385811" y="389882"/>
          <a:ext cx="5486400" cy="6220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9271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7372" y="1745364"/>
            <a:ext cx="8233664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надзорная деятельность 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отношении органов местного 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 </a:t>
            </a: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должностных лиц в 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Хабаровском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989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88279366"/>
              </p:ext>
            </p:extLst>
          </p:nvPr>
        </p:nvGraphicFramePr>
        <p:xfrm>
          <a:off x="409575" y="857250"/>
          <a:ext cx="493395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927893802"/>
              </p:ext>
            </p:extLst>
          </p:nvPr>
        </p:nvGraphicFramePr>
        <p:xfrm>
          <a:off x="6324600" y="467783"/>
          <a:ext cx="52832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9626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13326413"/>
              </p:ext>
            </p:extLst>
          </p:nvPr>
        </p:nvGraphicFramePr>
        <p:xfrm>
          <a:off x="257176" y="238125"/>
          <a:ext cx="5010150" cy="600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93076972"/>
              </p:ext>
            </p:extLst>
          </p:nvPr>
        </p:nvGraphicFramePr>
        <p:xfrm>
          <a:off x="6124576" y="238126"/>
          <a:ext cx="5762624" cy="2295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6011056" y="3117954"/>
            <a:ext cx="5996065" cy="34627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Статей 11, 25, п.3 статьи 39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30.03.1999 №52–ФЗ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эпидемиологическом благополучии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населения».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Пунктов 1, 3, 4, 6, 8, 15, 65, 117, 121, 128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2.1.3684–21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Пунктов 4.2, 4.4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Санитарных правил 3.1.3597–20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Раздела 5, таблицы 5.27 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2.2.3685–21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Пунктов 110, 12, 116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3.3686–21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7585023" y="2608288"/>
            <a:ext cx="3013023" cy="509665"/>
          </a:xfrm>
          <a:prstGeom prst="down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51709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2627</TotalTime>
  <Words>402</Words>
  <Application>Microsoft Office PowerPoint</Application>
  <PresentationFormat>Широкоэкранный</PresentationFormat>
  <Paragraphs>93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Bahnschrift SemiBold SemiConden</vt:lpstr>
      <vt:lpstr>Times New Roman</vt:lpstr>
      <vt:lpstr>Trebuchet MS</vt:lpstr>
      <vt:lpstr>Wingdings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Bdfy Bdfyjd</dc:creator>
  <cp:lastModifiedBy>Bdfy Bdfyjd</cp:lastModifiedBy>
  <cp:revision>51</cp:revision>
  <cp:lastPrinted>2023-12-18T01:15:28Z</cp:lastPrinted>
  <dcterms:created xsi:type="dcterms:W3CDTF">2023-12-08T05:48:12Z</dcterms:created>
  <dcterms:modified xsi:type="dcterms:W3CDTF">2023-12-18T01:17:24Z</dcterms:modified>
</cp:coreProperties>
</file>