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1.xml" ContentType="application/vnd.openxmlformats-officedocument.drawingml.chartshape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</p:sldMasterIdLst>
  <p:sldIdLst>
    <p:sldId id="256" r:id="rId2"/>
    <p:sldId id="260" r:id="rId3"/>
    <p:sldId id="261" r:id="rId4"/>
    <p:sldId id="257" r:id="rId5"/>
    <p:sldId id="258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0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1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2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3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4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5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6.xlsx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1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8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9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62" b="1" i="0" u="none" strike="noStrike" baseline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Обращений </a:t>
            </a:r>
            <a:r>
              <a:rPr lang="ru-RU" sz="1862" b="0" i="0" u="none" strike="noStrike" baseline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контрольно- надзорных органов </a:t>
            </a:r>
            <a:r>
              <a:rPr lang="ru-RU" sz="1862" b="1" i="0" u="none" strike="noStrike" baseline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 запросами в органы МСУ </a:t>
            </a:r>
            <a:r>
              <a:rPr lang="ru-RU" sz="1862" b="0" i="0" u="none" strike="noStrike" baseline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рамках, проводимых проверок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4">
                <a:shade val="6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4481144314225319E-2"/>
                  <c:y val="-4.35152858577376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3.4273602039915446E-2"/>
                  <c:y val="-2.901019057182506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5.6306631922718141E-2"/>
                  <c:y val="-2.901019057182517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6.6099089648408174E-2"/>
                  <c:y val="-3.481222868619014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1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accent1"/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Лист1!$B$2:$B$5</c:f>
              <c:numCache>
                <c:formatCode>#,##0</c:formatCode>
                <c:ptCount val="4"/>
                <c:pt idx="0">
                  <c:v>418324</c:v>
                </c:pt>
                <c:pt idx="1">
                  <c:v>450971</c:v>
                </c:pt>
                <c:pt idx="2">
                  <c:v>478207</c:v>
                </c:pt>
                <c:pt idx="3" formatCode="General">
                  <c:v>495821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spPr>
            <a:solidFill>
              <a:schemeClr val="accent4">
                <a:tint val="65000"/>
              </a:schemeClr>
            </a:solidFill>
            <a:ln>
              <a:noFill/>
            </a:ln>
            <a:effectLst/>
          </c:spPr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3"/>
        <c:overlap val="11"/>
        <c:axId val="345614624"/>
        <c:axId val="345614232"/>
      </c:barChart>
      <c:catAx>
        <c:axId val="345614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45614232"/>
        <c:crosses val="autoZero"/>
        <c:auto val="1"/>
        <c:lblAlgn val="ctr"/>
        <c:lblOffset val="100"/>
        <c:noMultiLvlLbl val="0"/>
      </c:catAx>
      <c:valAx>
        <c:axId val="3456142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456146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05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  регионального </a:t>
            </a:r>
          </a:p>
          <a:p>
            <a:pPr>
              <a:defRPr/>
            </a:pPr>
            <a:r>
              <a:rPr lang="ru-RU" sz="105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государственного </a:t>
            </a:r>
          </a:p>
          <a:p>
            <a:pPr>
              <a:defRPr/>
            </a:pPr>
            <a:r>
              <a:rPr lang="ru-RU" sz="105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контроля и </a:t>
            </a:r>
          </a:p>
          <a:p>
            <a:pPr>
              <a:defRPr/>
            </a:pPr>
            <a:r>
              <a:rPr lang="ru-RU" sz="105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лицензирования</a:t>
            </a:r>
          </a:p>
        </c:rich>
      </c:tx>
      <c:layout>
        <c:manualLayout>
          <c:xMode val="edge"/>
          <c:yMode val="edge"/>
          <c:x val="0.62149879702537181"/>
          <c:y val="4.761904761904761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9242125984251973E-2"/>
          <c:y val="2.7579365079365079E-2"/>
          <c:w val="0.56521963400408282"/>
          <c:h val="0.9689479440069991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5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1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2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Lbls>
            <c:dLbl>
              <c:idx val="1"/>
              <c:layout>
                <c:manualLayout>
                  <c:x val="-3.6285296552696016E-2"/>
                  <c:y val="6.0774590676165439E-2"/>
                </c:manualLayout>
              </c:layout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1018518518518521E-2"/>
                      <c:h val="7.2242219722534681E-2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6.5796943167338931E-2"/>
                  <c:y val="5.6932570928633922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pattFill prst="pct75">
                <a:fgClr>
                  <a:sysClr val="windowText" lastClr="000000">
                    <a:lumMod val="75000"/>
                    <a:lumOff val="25000"/>
                  </a:sysClr>
                </a:fgClr>
                <a:bgClr>
                  <a:sysClr val="windowText" lastClr="000000">
                    <a:lumMod val="65000"/>
                    <a:lumOff val="35000"/>
                  </a:sys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Статья 19.5 КоАП РФ</c:v>
                </c:pt>
                <c:pt idx="1">
                  <c:v>Часть 2 статьи 13.19.2 КоАП РФ</c:v>
                </c:pt>
                <c:pt idx="2">
                  <c:v>Статья 7.22 КоАП РФ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129</c:v>
                </c:pt>
                <c:pt idx="1">
                  <c:v>6</c:v>
                </c:pt>
                <c:pt idx="2">
                  <c:v>2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5903809003740299"/>
          <c:y val="0.40850661752387335"/>
          <c:w val="0.32903051548086693"/>
          <c:h val="0.47537610990115597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none" spc="0" normalizeH="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</a:t>
            </a:r>
            <a:r>
              <a:rPr lang="ru-RU" sz="1600" baseline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административных наказаний</a:t>
            </a:r>
          </a:p>
          <a:p>
            <a:pPr>
              <a:defRPr>
                <a:solidFill>
                  <a:schemeClr val="tx1"/>
                </a:solidFill>
              </a:defRPr>
            </a:pPr>
            <a:r>
              <a:rPr lang="ru-RU" sz="1600" baseline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(ГУ МЧС России по </a:t>
            </a:r>
            <a:r>
              <a:rPr lang="ru-RU" sz="1600" baseline="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Хаб.краю</a:t>
            </a:r>
            <a:r>
              <a:rPr lang="ru-RU" sz="1600" baseline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10877292165201111"/>
          <c:y val="6.891585371069897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none" spc="0" normalizeH="0" baseline="0">
              <a:solidFill>
                <a:schemeClr val="tx1"/>
              </a:solidFill>
              <a:latin typeface="+mj-lt"/>
              <a:ea typeface="+mj-ea"/>
              <a:cs typeface="+mj-cs"/>
            </a:defRPr>
          </a:pPr>
          <a:endParaRPr lang="ru-RU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5">
                <a:shade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3"/>
                <c:pt idx="0">
                  <c:v>2023 (6 мес)</c:v>
                </c:pt>
                <c:pt idx="1">
                  <c:v>2022</c:v>
                </c:pt>
                <c:pt idx="2">
                  <c:v>2021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12</c:v>
                </c:pt>
                <c:pt idx="1">
                  <c:v>133</c:v>
                </c:pt>
                <c:pt idx="2">
                  <c:v>336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3"/>
                <c:pt idx="0">
                  <c:v>2023 (6 мес)</c:v>
                </c:pt>
                <c:pt idx="1">
                  <c:v>2022</c:v>
                </c:pt>
                <c:pt idx="2">
                  <c:v>2021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spPr>
            <a:solidFill>
              <a:schemeClr val="accent5">
                <a:tint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3"/>
                <c:pt idx="0">
                  <c:v>2023 (6 мес)</c:v>
                </c:pt>
                <c:pt idx="1">
                  <c:v>2022</c:v>
                </c:pt>
                <c:pt idx="2">
                  <c:v>2021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47"/>
        <c:overlap val="92"/>
        <c:axId val="346540480"/>
        <c:axId val="346542048"/>
      </c:barChart>
      <c:catAx>
        <c:axId val="3465404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46542048"/>
        <c:crosses val="autoZero"/>
        <c:auto val="1"/>
        <c:lblAlgn val="ctr"/>
        <c:lblOffset val="100"/>
        <c:noMultiLvlLbl val="0"/>
      </c:catAx>
      <c:valAx>
        <c:axId val="3465420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46540480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none" spc="0" normalizeH="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</a:t>
            </a:r>
            <a:r>
              <a:rPr lang="ru-RU" sz="1600" baseline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привлечения к </a:t>
            </a:r>
            <a:r>
              <a:rPr lang="ru-RU" sz="1600" baseline="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адм.ответств</a:t>
            </a:r>
            <a:r>
              <a:rPr lang="ru-RU" sz="1600" baseline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defRPr>
                <a:solidFill>
                  <a:schemeClr val="tx1"/>
                </a:solidFill>
              </a:defRPr>
            </a:pPr>
            <a:r>
              <a:rPr lang="ru-RU" sz="1600" baseline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(Хабаровский ФАС)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10877292165201111"/>
          <c:y val="6.891585371069897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none" spc="0" normalizeH="0" baseline="0">
              <a:solidFill>
                <a:schemeClr val="tx1"/>
              </a:solidFill>
              <a:latin typeface="+mj-lt"/>
              <a:ea typeface="+mj-ea"/>
              <a:cs typeface="+mj-cs"/>
            </a:defRPr>
          </a:pPr>
          <a:endParaRPr lang="ru-RU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2">
                <a:shade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3"/>
                <c:pt idx="0">
                  <c:v>2023 (6 мес)</c:v>
                </c:pt>
                <c:pt idx="1">
                  <c:v>2022</c:v>
                </c:pt>
                <c:pt idx="2">
                  <c:v>2021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12</c:v>
                </c:pt>
                <c:pt idx="1">
                  <c:v>58</c:v>
                </c:pt>
                <c:pt idx="2">
                  <c:v>18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3"/>
                <c:pt idx="0">
                  <c:v>2023 (6 мес)</c:v>
                </c:pt>
                <c:pt idx="1">
                  <c:v>2022</c:v>
                </c:pt>
                <c:pt idx="2">
                  <c:v>2021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spPr>
            <a:solidFill>
              <a:schemeClr val="accent2">
                <a:tint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3"/>
                <c:pt idx="0">
                  <c:v>2023 (6 мес)</c:v>
                </c:pt>
                <c:pt idx="1">
                  <c:v>2022</c:v>
                </c:pt>
                <c:pt idx="2">
                  <c:v>2021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47"/>
        <c:overlap val="92"/>
        <c:axId val="346538912"/>
        <c:axId val="346539304"/>
      </c:barChart>
      <c:catAx>
        <c:axId val="346538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46539304"/>
        <c:crosses val="autoZero"/>
        <c:auto val="1"/>
        <c:lblAlgn val="ctr"/>
        <c:lblOffset val="100"/>
        <c:noMultiLvlLbl val="0"/>
      </c:catAx>
      <c:valAx>
        <c:axId val="34653930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46538912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none" spc="0" normalizeH="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</a:t>
            </a:r>
            <a:r>
              <a:rPr lang="ru-RU" sz="1600" baseline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привлечения к </a:t>
            </a:r>
            <a:r>
              <a:rPr lang="ru-RU" sz="1600" baseline="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адм.ответств</a:t>
            </a:r>
            <a:r>
              <a:rPr lang="ru-RU" sz="1600" baseline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defRPr>
                <a:solidFill>
                  <a:schemeClr val="tx1"/>
                </a:solidFill>
              </a:defRPr>
            </a:pPr>
            <a:r>
              <a:rPr lang="ru-RU" sz="1600" baseline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(ГУ </a:t>
            </a:r>
            <a:r>
              <a:rPr lang="ru-RU" sz="1600" baseline="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рег.гос.контр</a:t>
            </a:r>
            <a:r>
              <a:rPr lang="ru-RU" sz="1600" baseline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и </a:t>
            </a:r>
            <a:r>
              <a:rPr lang="ru-RU" sz="1600" baseline="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лиценз</a:t>
            </a:r>
            <a:r>
              <a:rPr lang="ru-RU" sz="1600" baseline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10877292165201111"/>
          <c:y val="6.891585371069897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none" spc="0" normalizeH="0" baseline="0">
              <a:solidFill>
                <a:schemeClr val="tx1"/>
              </a:solidFill>
              <a:latin typeface="+mj-lt"/>
              <a:ea typeface="+mj-ea"/>
              <a:cs typeface="+mj-cs"/>
            </a:defRPr>
          </a:pPr>
          <a:endParaRPr lang="ru-RU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3">
                <a:shade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3"/>
                <c:pt idx="0">
                  <c:v>2023 (6 мес)</c:v>
                </c:pt>
                <c:pt idx="1">
                  <c:v>2022</c:v>
                </c:pt>
                <c:pt idx="2">
                  <c:v>2021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37</c:v>
                </c:pt>
                <c:pt idx="1">
                  <c:v>65</c:v>
                </c:pt>
                <c:pt idx="2">
                  <c:v>44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3"/>
                <c:pt idx="0">
                  <c:v>2023 (6 мес)</c:v>
                </c:pt>
                <c:pt idx="1">
                  <c:v>2022</c:v>
                </c:pt>
                <c:pt idx="2">
                  <c:v>2021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spPr>
            <a:solidFill>
              <a:schemeClr val="accent3">
                <a:tint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3"/>
                <c:pt idx="0">
                  <c:v>2023 (6 мес)</c:v>
                </c:pt>
                <c:pt idx="1">
                  <c:v>2022</c:v>
                </c:pt>
                <c:pt idx="2">
                  <c:v>2021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47"/>
        <c:overlap val="92"/>
        <c:axId val="346540872"/>
        <c:axId val="346540088"/>
      </c:barChart>
      <c:catAx>
        <c:axId val="3465408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46540088"/>
        <c:crosses val="autoZero"/>
        <c:auto val="1"/>
        <c:lblAlgn val="ctr"/>
        <c:lblOffset val="100"/>
        <c:noMultiLvlLbl val="0"/>
      </c:catAx>
      <c:valAx>
        <c:axId val="34654008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46540872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</a:t>
            </a:r>
            <a:r>
              <a:rPr lang="ru-RU" b="1" baseline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КРАЯ</a:t>
            </a:r>
          </a:p>
          <a:p>
            <a:pPr>
              <a:defRPr>
                <a:solidFill>
                  <a:schemeClr val="tx1"/>
                </a:solidFill>
              </a:defRPr>
            </a:pPr>
            <a:r>
              <a:rPr lang="ru-RU" b="1" baseline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(исполнительские сборы и </a:t>
            </a:r>
          </a:p>
          <a:p>
            <a:pPr>
              <a:defRPr>
                <a:solidFill>
                  <a:schemeClr val="tx1"/>
                </a:solidFill>
              </a:defRPr>
            </a:pPr>
            <a:r>
              <a:rPr lang="ru-RU" b="1" baseline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штрафы по ст. 17.15 КоАП РФ)</a:t>
            </a:r>
          </a:p>
          <a:p>
            <a:pPr>
              <a:defRPr>
                <a:solidFill>
                  <a:schemeClr val="tx1"/>
                </a:solidFill>
              </a:defRPr>
            </a:pPr>
            <a:r>
              <a:rPr lang="ru-RU" b="1" baseline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млн. руб.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3"/>
                <c:pt idx="0">
                  <c:v>2021</c:v>
                </c:pt>
                <c:pt idx="1">
                  <c:v>2022</c:v>
                </c:pt>
                <c:pt idx="2">
                  <c:v>2023 (6 мес)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1.5</c:v>
                </c:pt>
                <c:pt idx="1">
                  <c:v>1.8</c:v>
                </c:pt>
                <c:pt idx="2">
                  <c:v>0.6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3"/>
                <c:pt idx="0">
                  <c:v>2021</c:v>
                </c:pt>
                <c:pt idx="1">
                  <c:v>2022</c:v>
                </c:pt>
                <c:pt idx="2">
                  <c:v>2023 (6 мес)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3"/>
                <c:pt idx="0">
                  <c:v>2021</c:v>
                </c:pt>
                <c:pt idx="1">
                  <c:v>2022</c:v>
                </c:pt>
                <c:pt idx="2">
                  <c:v>2023 (6 мес)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24"/>
        <c:overlap val="67"/>
        <c:axId val="346537344"/>
        <c:axId val="346535776"/>
      </c:barChart>
      <c:catAx>
        <c:axId val="346537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46535776"/>
        <c:crosses val="autoZero"/>
        <c:auto val="1"/>
        <c:lblAlgn val="ctr"/>
        <c:lblOffset val="100"/>
        <c:noMultiLvlLbl val="0"/>
      </c:catAx>
      <c:valAx>
        <c:axId val="3465357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465373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b="1" baseline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МУНИЦИПАЛЬНЫЕ РАЙОНЫ КРАЯ</a:t>
            </a:r>
          </a:p>
          <a:p>
            <a:pPr>
              <a:defRPr>
                <a:solidFill>
                  <a:schemeClr val="tx1"/>
                </a:solidFill>
              </a:defRPr>
            </a:pPr>
            <a:r>
              <a:rPr lang="ru-RU" b="1" baseline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(исполнительские сборы и </a:t>
            </a:r>
          </a:p>
          <a:p>
            <a:pPr>
              <a:defRPr>
                <a:solidFill>
                  <a:schemeClr val="tx1"/>
                </a:solidFill>
              </a:defRPr>
            </a:pPr>
            <a:r>
              <a:rPr lang="ru-RU" b="1" baseline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штрафы по ст. 17.15 КоАП РФ)</a:t>
            </a:r>
          </a:p>
          <a:p>
            <a:pPr>
              <a:defRPr>
                <a:solidFill>
                  <a:schemeClr val="tx1"/>
                </a:solidFill>
              </a:defRPr>
            </a:pPr>
            <a:r>
              <a:rPr lang="ru-RU" b="1" baseline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5">
                <a:shade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3"/>
                <c:pt idx="0">
                  <c:v>2021</c:v>
                </c:pt>
                <c:pt idx="1">
                  <c:v>2022</c:v>
                </c:pt>
                <c:pt idx="2">
                  <c:v>2023 (6 мес)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100</c:v>
                </c:pt>
                <c:pt idx="1">
                  <c:v>300</c:v>
                </c:pt>
                <c:pt idx="2">
                  <c:v>200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3"/>
                <c:pt idx="0">
                  <c:v>2021</c:v>
                </c:pt>
                <c:pt idx="1">
                  <c:v>2022</c:v>
                </c:pt>
                <c:pt idx="2">
                  <c:v>2023 (6 мес)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spPr>
            <a:solidFill>
              <a:schemeClr val="accent5">
                <a:tint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3"/>
                <c:pt idx="0">
                  <c:v>2021</c:v>
                </c:pt>
                <c:pt idx="1">
                  <c:v>2022</c:v>
                </c:pt>
                <c:pt idx="2">
                  <c:v>2023 (6 мес)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24"/>
        <c:overlap val="67"/>
        <c:axId val="346536560"/>
        <c:axId val="346537736"/>
      </c:barChart>
      <c:catAx>
        <c:axId val="346536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46537736"/>
        <c:crosses val="autoZero"/>
        <c:auto val="1"/>
        <c:lblAlgn val="ctr"/>
        <c:lblOffset val="100"/>
        <c:noMultiLvlLbl val="0"/>
      </c:catAx>
      <c:valAx>
        <c:axId val="3465377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465365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62" b="1" i="0" u="none" strike="noStrike" baseline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Проведенных (завершенных) проверок </a:t>
            </a:r>
            <a:r>
              <a:rPr lang="ru-RU" sz="1862" b="0" i="0" u="none" strike="noStrike" baseline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органов МСУ контрольно- надзорными органами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2">
                <a:shade val="6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7.509039647805632E-2"/>
                  <c:y val="-1.1604076228730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8.9624021602841414E-2"/>
                  <c:y val="-2.030713340027758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9.4468563311103121E-2"/>
                  <c:y val="-1.160407622873004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7.9934938186318027E-2"/>
                  <c:y val="-1.160396201538136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111354270654245"/>
                      <c:h val="6.7883845938070772E-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accent1"/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Лист1!$B$2:$B$5</c:f>
              <c:numCache>
                <c:formatCode>#,##0</c:formatCode>
                <c:ptCount val="4"/>
                <c:pt idx="0">
                  <c:v>61781</c:v>
                </c:pt>
                <c:pt idx="1">
                  <c:v>68703</c:v>
                </c:pt>
                <c:pt idx="2">
                  <c:v>72832</c:v>
                </c:pt>
                <c:pt idx="3">
                  <c:v>82260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spPr>
            <a:solidFill>
              <a:schemeClr val="accent2">
                <a:tint val="65000"/>
              </a:schemeClr>
            </a:solidFill>
            <a:ln>
              <a:noFill/>
            </a:ln>
            <a:effectLst/>
          </c:spPr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6"/>
        <c:overlap val="31"/>
        <c:axId val="345615408"/>
        <c:axId val="345615800"/>
      </c:barChart>
      <c:catAx>
        <c:axId val="345615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45615800"/>
        <c:crosses val="autoZero"/>
        <c:auto val="1"/>
        <c:lblAlgn val="ctr"/>
        <c:lblOffset val="100"/>
        <c:noMultiLvlLbl val="0"/>
      </c:catAx>
      <c:valAx>
        <c:axId val="3456158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456154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Решения 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органов КНД о наложении</a:t>
            </a:r>
          </a:p>
          <a:p>
            <a:pPr>
              <a:defRPr/>
            </a:pP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штрафов на органы и </a:t>
            </a:r>
          </a:p>
          <a:p>
            <a:pPr>
              <a:defRPr/>
            </a:pP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должностных лиц МСУ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Органы МСУ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Лист1!$B$2:$B$5</c:f>
              <c:numCache>
                <c:formatCode>#,##0</c:formatCode>
                <c:ptCount val="4"/>
                <c:pt idx="0">
                  <c:v>8655</c:v>
                </c:pt>
                <c:pt idx="1">
                  <c:v>9422</c:v>
                </c:pt>
                <c:pt idx="2">
                  <c:v>11468</c:v>
                </c:pt>
                <c:pt idx="3">
                  <c:v>11183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Должностные лица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Лист1!$C$2:$C$5</c:f>
              <c:numCache>
                <c:formatCode>#,##0</c:formatCode>
                <c:ptCount val="4"/>
                <c:pt idx="0">
                  <c:v>6503</c:v>
                </c:pt>
                <c:pt idx="1">
                  <c:v>7064</c:v>
                </c:pt>
                <c:pt idx="2">
                  <c:v>11810</c:v>
                </c:pt>
                <c:pt idx="3">
                  <c:v>9019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345616976"/>
        <c:axId val="345616584"/>
      </c:barChart>
      <c:catAx>
        <c:axId val="3456169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45616584"/>
        <c:crosses val="autoZero"/>
        <c:auto val="1"/>
        <c:lblAlgn val="ctr"/>
        <c:lblOffset val="100"/>
        <c:noMultiLvlLbl val="0"/>
      </c:catAx>
      <c:valAx>
        <c:axId val="345616584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456169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Общая сумма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штрафов</a:t>
            </a:r>
            <a:r>
              <a:rPr lang="ru-RU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наложенных</a:t>
            </a:r>
            <a:endParaRPr lang="ru-RU" sz="20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органы и </a:t>
            </a:r>
            <a:r>
              <a:rPr lang="ru-RU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должностных 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лиц </a:t>
            </a:r>
            <a:r>
              <a:rPr lang="ru-RU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МСУ</a:t>
            </a:r>
            <a:r>
              <a:rPr lang="ru-RU" sz="2000" b="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(млн. руб.)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Органы МСУ</c:v>
                </c:pt>
              </c:strCache>
            </c:strRef>
          </c:tx>
          <c:spPr>
            <a:solidFill>
              <a:schemeClr val="accent6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Лист1!$B$2:$B$5</c:f>
              <c:numCache>
                <c:formatCode>#,##0</c:formatCode>
                <c:ptCount val="4"/>
                <c:pt idx="0">
                  <c:v>438.7</c:v>
                </c:pt>
                <c:pt idx="1">
                  <c:v>478.4</c:v>
                </c:pt>
                <c:pt idx="2">
                  <c:v>563.5</c:v>
                </c:pt>
                <c:pt idx="3">
                  <c:v>489.4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Должностные лица</c:v>
                </c:pt>
              </c:strCache>
            </c:strRef>
          </c:tx>
          <c:spPr>
            <a:solidFill>
              <a:schemeClr val="accent5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Лист1!$C$2:$C$5</c:f>
              <c:numCache>
                <c:formatCode>#,##0</c:formatCode>
                <c:ptCount val="4"/>
                <c:pt idx="0">
                  <c:v>126.78</c:v>
                </c:pt>
                <c:pt idx="1">
                  <c:v>54.9</c:v>
                </c:pt>
                <c:pt idx="2">
                  <c:v>139.19999999999999</c:v>
                </c:pt>
                <c:pt idx="3">
                  <c:v>93.3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345618152"/>
        <c:axId val="345610704"/>
      </c:barChart>
      <c:catAx>
        <c:axId val="3456181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45610704"/>
        <c:crosses val="autoZero"/>
        <c:auto val="1"/>
        <c:lblAlgn val="ctr"/>
        <c:lblOffset val="100"/>
        <c:noMultiLvlLbl val="0"/>
      </c:catAx>
      <c:valAx>
        <c:axId val="345610704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456181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Денежных средств, необходимых для исполнения судебных решений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11105617424881237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1810640363835827E-3"/>
          <c:y val="3.7300278518074582E-2"/>
          <c:w val="0.97600829559978064"/>
          <c:h val="0.9626997214819256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alpha val="90000"/>
                </a:schemeClr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  <a:effectLst>
                <a:innerShdw blurRad="114300">
                  <a:schemeClr val="accent1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1">
                    <a:lumMod val="75000"/>
                  </a:schemeClr>
                </a:contourClr>
              </a:sp3d>
            </c:spPr>
          </c:dPt>
          <c:dPt>
            <c:idx val="1"/>
            <c:bubble3D val="0"/>
            <c:spPr>
              <a:solidFill>
                <a:schemeClr val="accent2">
                  <a:alpha val="90000"/>
                </a:schemeClr>
              </a:solidFill>
              <a:ln w="19050">
                <a:solidFill>
                  <a:schemeClr val="accent2">
                    <a:lumMod val="75000"/>
                  </a:schemeClr>
                </a:solidFill>
              </a:ln>
              <a:effectLst>
                <a:innerShdw blurRad="114300">
                  <a:schemeClr val="accent2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2">
                    <a:lumMod val="75000"/>
                  </a:schemeClr>
                </a:contourClr>
              </a:sp3d>
            </c:spPr>
          </c:dPt>
          <c:dPt>
            <c:idx val="2"/>
            <c:bubble3D val="0"/>
            <c:spPr>
              <a:solidFill>
                <a:schemeClr val="accent3">
                  <a:alpha val="90000"/>
                </a:schemeClr>
              </a:solidFill>
              <a:ln w="19050">
                <a:solidFill>
                  <a:schemeClr val="accent3">
                    <a:lumMod val="75000"/>
                  </a:schemeClr>
                </a:solidFill>
              </a:ln>
              <a:effectLst>
                <a:innerShdw blurRad="114300">
                  <a:schemeClr val="accent3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3">
                    <a:lumMod val="75000"/>
                  </a:schemeClr>
                </a:contourClr>
              </a:sp3d>
            </c:spPr>
          </c:dPt>
          <c:dPt>
            <c:idx val="3"/>
            <c:bubble3D val="0"/>
            <c:spPr>
              <a:solidFill>
                <a:schemeClr val="accent4">
                  <a:alpha val="90000"/>
                </a:schemeClr>
              </a:solidFill>
              <a:ln w="19050">
                <a:solidFill>
                  <a:schemeClr val="accent4">
                    <a:lumMod val="75000"/>
                  </a:schemeClr>
                </a:solidFill>
              </a:ln>
              <a:effectLst>
                <a:innerShdw blurRad="114300">
                  <a:schemeClr val="accent4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4">
                    <a:lumMod val="75000"/>
                  </a:schemeClr>
                </a:contourClr>
              </a:sp3d>
            </c:spPr>
          </c:dPt>
          <c:dLbls>
            <c:dLbl>
              <c:idx val="0"/>
              <c:layout>
                <c:manualLayout>
                  <c:x val="-0.15593474393793003"/>
                  <c:y val="0.13416602921514367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330" b="0" i="0" u="none" strike="noStrike" kern="1200" baseline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fld id="{EE904637-BD2E-440D-9296-C3E60AF01A1B}" type="CATEGORYNAME">
                      <a:rPr lang="ru-RU" sz="1800" b="1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>
                        <a:defRPr/>
                      </a:pPr>
                      <a:t>[ИМЯ КАТЕГОРИИ]</a:t>
                    </a:fld>
                    <a:endParaRPr lang="ru-RU" sz="1800" b="1" dirty="0" smtClean="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  <a:p>
                    <a:pPr>
                      <a:defRPr/>
                    </a:pPr>
                    <a:r>
                      <a:rPr lang="ru-RU" sz="18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144 млн. руб</a:t>
                    </a:r>
                    <a:r>
                      <a:rPr lang="ru-RU" dirty="0" smtClean="0"/>
                      <a:t>.   </a:t>
                    </a:r>
                  </a:p>
                </c:rich>
              </c:tx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1"/>
                  </a:solidFill>
                  <a:round/>
                </a:ln>
                <a:effectLst>
                  <a:outerShdw blurRad="50800" dist="38100" dir="2700000" algn="tl" rotWithShape="0">
                    <a:schemeClr val="accent1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0" i="0" u="none" strike="noStrike" kern="1200" baseline="0">
                      <a:solidFill>
                        <a:schemeClr val="accent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586097932179554"/>
                      <c:h val="0.10871615767026765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-2.7739012846982387E-2"/>
                  <c:y val="-0.1651240391405038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330" b="0" i="0" u="none" strike="noStrike" kern="1200" baseline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fld id="{324C858B-11A7-4DD1-8855-18132A91A24F}" type="CATEGORYNAME">
                      <a:rPr lang="ru-RU" sz="1800" b="1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[ИМЯ КАТЕГОРИИ]</a:t>
                    </a:fld>
                    <a:endParaRPr lang="ru-RU" sz="1800" b="1" dirty="0" smtClean="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  <a:p>
                    <a:pPr>
                      <a:defRPr>
                        <a:solidFill>
                          <a:schemeClr val="accent1"/>
                        </a:solidFill>
                      </a:defRPr>
                    </a:pPr>
                    <a:r>
                      <a:rPr lang="ru-RU" sz="18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125 млн. руб.</a:t>
                    </a:r>
                  </a:p>
                </c:rich>
              </c:tx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2"/>
                  </a:solidFill>
                  <a:round/>
                </a:ln>
                <a:effectLst>
                  <a:outerShdw blurRad="50800" dist="38100" dir="2700000" algn="tl" rotWithShape="0">
                    <a:schemeClr val="accent2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0" i="0" u="none" strike="noStrike" kern="1200" baseline="0">
                      <a:solidFill>
                        <a:schemeClr val="accent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063963566956776"/>
                      <c:h val="0.11264766767038839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3.9322008516110507E-2"/>
                  <c:y val="-0.21076236931985806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330" b="0" i="0" u="none" strike="noStrike" kern="1200" baseline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fld id="{BF13BA6F-41A0-4B5D-BF78-40A5ADCA4642}" type="CATEGORYNAME">
                      <a:rPr lang="ru-RU" sz="1800" b="1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[ИМЯ КАТЕГОРИИ]</a:t>
                    </a:fld>
                    <a:endParaRPr lang="ru-RU" sz="1800" b="1" dirty="0" smtClean="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  <a:p>
                    <a:pPr>
                      <a:defRPr>
                        <a:solidFill>
                          <a:schemeClr val="accent1"/>
                        </a:solidFill>
                      </a:defRPr>
                    </a:pPr>
                    <a:r>
                      <a:rPr lang="ru-RU" sz="18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149 млн. руб</a:t>
                    </a:r>
                    <a:r>
                      <a:rPr lang="ru-RU" sz="1800" b="1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.</a:t>
                    </a:r>
                  </a:p>
                </c:rich>
              </c:tx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3"/>
                  </a:solidFill>
                  <a:round/>
                </a:ln>
                <a:effectLst>
                  <a:outerShdw blurRad="50800" dist="38100" dir="2700000" algn="tl" rotWithShape="0">
                    <a:schemeClr val="accent3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0" i="0" u="none" strike="noStrike" kern="1200" baseline="0">
                      <a:solidFill>
                        <a:schemeClr val="accent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495565913987768"/>
                      <c:h val="0.1067504026702073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7.1611802888140952E-2"/>
                  <c:y val="6.3431740782853421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330" b="0" i="0" u="none" strike="noStrike" kern="1200" baseline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fld id="{543CE69C-CD08-4CAE-AEF2-D0C3F8759E66}" type="CATEGORYNAME">
                      <a:rPr lang="ru-RU" sz="1800" b="1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[ИМЯ КАТЕГОРИИ]</a:t>
                    </a:fld>
                    <a:endParaRPr lang="ru-RU" sz="1800" b="1" dirty="0" smtClean="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  <a:p>
                    <a:pPr>
                      <a:defRPr>
                        <a:solidFill>
                          <a:schemeClr val="accent1"/>
                        </a:solidFill>
                      </a:defRPr>
                    </a:pPr>
                    <a:r>
                      <a:rPr lang="ru-RU" sz="18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226</a:t>
                    </a:r>
                    <a:r>
                      <a:rPr lang="ru-RU" sz="1800" b="1" baseline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млн. руб.</a:t>
                    </a:r>
                  </a:p>
                </c:rich>
              </c:tx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4"/>
                  </a:solidFill>
                  <a:round/>
                </a:ln>
                <a:effectLst>
                  <a:outerShdw blurRad="50800" dist="38100" dir="2700000" algn="tl" rotWithShape="0">
                    <a:schemeClr val="accent4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0" i="0" u="none" strike="noStrike" kern="1200" baseline="0">
                      <a:solidFill>
                        <a:schemeClr val="accent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1075800390393282"/>
                      <c:h val="0.11461342267044874"/>
                    </c:manualLayout>
                  </c15:layout>
                  <c15:dlblFieldTable/>
                  <c15:showDataLabelsRange val="0"/>
                </c:ext>
              </c:extLst>
            </c:dLbl>
            <c:spPr>
              <a:solidFill>
                <a:prstClr val="white">
                  <a:alpha val="90000"/>
                </a:prstClr>
              </a:solidFill>
              <a:ln w="12700" cap="flat" cmpd="sng" algn="ctr">
                <a:solidFill>
                  <a:srgbClr val="052F61"/>
                </a:solidFill>
                <a:round/>
              </a:ln>
              <a:effectLst>
                <a:outerShdw blurRad="50800" dist="38100" dir="2700000" algn="tl" rotWithShape="0">
                  <a:srgbClr val="052F61">
                    <a:lumMod val="75000"/>
                    <a:alpha val="40000"/>
                  </a:srgbClr>
                </a:outerShdw>
              </a:effectLst>
            </c:spPr>
            <c:dLblPos val="in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144</c:v>
                </c:pt>
                <c:pt idx="1">
                  <c:v>125</c:v>
                </c:pt>
                <c:pt idx="2">
                  <c:v>149</c:v>
                </c:pt>
                <c:pt idx="3">
                  <c:v>226</c:v>
                </c:pt>
              </c:numCache>
            </c:numRef>
          </c:val>
        </c:ser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Судебные</a:t>
            </a:r>
            <a:r>
              <a:rPr lang="ru-RU" sz="1800" baseline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решения</a:t>
            </a:r>
          </a:p>
          <a:p>
            <a:pPr>
              <a:defRPr/>
            </a:pPr>
            <a:r>
              <a:rPr lang="ru-RU" sz="1800" baseline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переданным отдельным</a:t>
            </a:r>
          </a:p>
          <a:p>
            <a:pPr>
              <a:defRPr/>
            </a:pPr>
            <a:r>
              <a:rPr lang="ru-RU" sz="1800" baseline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Государственным полномочиям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1"/>
            <c:bubble3D val="0"/>
            <c:spPr>
              <a:solidFill>
                <a:schemeClr val="accent5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2"/>
            <c:bubble3D val="0"/>
            <c:spPr>
              <a:solidFill>
                <a:schemeClr val="accent4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3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Lbls>
            <c:dLbl>
              <c:idx val="0"/>
              <c:layout>
                <c:manualLayout>
                  <c:x val="5.0273129921259756E-2"/>
                  <c:y val="-0.33689561437633225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2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2019</a:t>
                    </a:r>
                  </a:p>
                  <a:p>
                    <a:pPr>
                      <a:defRPr/>
                    </a:pPr>
                    <a:r>
                      <a:rPr lang="ru-RU" sz="2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более</a:t>
                    </a:r>
                  </a:p>
                  <a:p>
                    <a:pPr>
                      <a:defRPr/>
                    </a:pPr>
                    <a:r>
                      <a:rPr lang="ru-RU" sz="2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15 тысяч</a:t>
                    </a:r>
                    <a:endParaRPr lang="ru-RU" sz="2000" b="1" dirty="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3422183575006637"/>
                      <c:h val="0.21486336030614173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5.684355861767279E-2"/>
                  <c:y val="0.29420667504718045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ru-RU" sz="2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2022</a:t>
                    </a:r>
                  </a:p>
                  <a:p>
                    <a:pPr>
                      <a:defRPr sz="200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порядка</a:t>
                    </a:r>
                  </a:p>
                  <a:p>
                    <a:pPr>
                      <a:defRPr sz="200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13, 8 тысяч</a:t>
                    </a:r>
                    <a:endParaRPr lang="ru-RU" sz="2000" dirty="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1890638670166227"/>
                      <c:h val="0.18741669051147927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2019</c:v>
                </c:pt>
                <c:pt idx="1">
                  <c:v>2022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13.8</c:v>
                </c:pt>
                <c:pt idx="1">
                  <c:v>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dirty="0"/>
              <a:t>Выявлено нарушений </a:t>
            </a:r>
            <a:r>
              <a:rPr lang="ru-RU" dirty="0" smtClean="0"/>
              <a:t>закона прокуратурой Хабаровского края</a:t>
            </a:r>
            <a:endParaRPr lang="ru-RU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Выявлено нарушений закона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2">
                      <a:tint val="96000"/>
                      <a:lumMod val="100000"/>
                    </a:schemeClr>
                  </a:gs>
                  <a:gs pos="78000">
                    <a:schemeClr val="accent2">
                      <a:shade val="94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/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4">
                      <a:tint val="96000"/>
                      <a:lumMod val="100000"/>
                    </a:schemeClr>
                  </a:gs>
                  <a:gs pos="78000">
                    <a:schemeClr val="accent4">
                      <a:shade val="94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/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6">
                      <a:tint val="96000"/>
                      <a:lumMod val="100000"/>
                    </a:schemeClr>
                  </a:gs>
                  <a:gs pos="78000">
                    <a:schemeClr val="accent6">
                      <a:shade val="94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/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2">
                      <a:lumMod val="60000"/>
                      <a:tint val="96000"/>
                      <a:lumMod val="100000"/>
                    </a:schemeClr>
                  </a:gs>
                  <a:gs pos="78000">
                    <a:schemeClr val="accent2">
                      <a:lumMod val="60000"/>
                      <a:shade val="94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/>
            </c:spPr>
          </c:dPt>
          <c:dLbls>
            <c:dLbl>
              <c:idx val="0"/>
              <c:tx>
                <c:rich>
                  <a:bodyPr/>
                  <a:lstStyle/>
                  <a:p>
                    <a:fld id="{5D010AD8-B67D-4C1C-869A-D1A8B0616F6F}" type="VALUE">
                      <a:rPr lang="ru-RU"/>
                      <a:pPr/>
                      <a:t>[ЗНАЧЕНИЕ]</a:t>
                    </a:fld>
                    <a:endParaRPr lang="ru-RU"/>
                  </a:p>
                  <a:p>
                    <a:r>
                      <a:rPr lang="ru-RU"/>
                      <a:t>за 2021 год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ru-RU"/>
                      <a:t>более </a:t>
                    </a:r>
                    <a:fld id="{CFE5326B-51C6-4A8F-9C7D-C5161504AA6A}" type="VALUE">
                      <a:rPr lang="ru-RU"/>
                      <a:pPr/>
                      <a:t>[ЗНАЧЕНИЕ]</a:t>
                    </a:fld>
                    <a:endParaRPr lang="ru-RU"/>
                  </a:p>
                  <a:p>
                    <a:r>
                      <a:rPr lang="ru-RU"/>
                      <a:t>за 2022 год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ru-RU"/>
                      <a:t>около </a:t>
                    </a:r>
                    <a:fld id="{1EB66C62-71FA-4B1A-A133-92D2A1AD7B5C}" type="VALUE">
                      <a:rPr lang="ru-RU"/>
                      <a:pPr/>
                      <a:t>[ЗНАЧЕНИЕ]</a:t>
                    </a:fld>
                    <a:endParaRPr lang="ru-RU"/>
                  </a:p>
                  <a:p>
                    <a:r>
                      <a:rPr lang="ru-RU"/>
                      <a:t>за 1 полугодие 2023 года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3"/>
                <c:pt idx="0">
                  <c:v>2021</c:v>
                </c:pt>
                <c:pt idx="1">
                  <c:v>2022</c:v>
                </c:pt>
                <c:pt idx="2">
                  <c:v>1 полугодие 2023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 formatCode="#,##0">
                  <c:v>11809</c:v>
                </c:pt>
                <c:pt idx="1">
                  <c:v>12000</c:v>
                </c:pt>
                <c:pt idx="2">
                  <c:v>8000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Оспорено</a:t>
            </a:r>
            <a:r>
              <a:rPr lang="ru-RU" sz="1400" b="1" baseline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НПА прокуратурой Хабаровского края</a:t>
            </a:r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3"/>
                <c:pt idx="0">
                  <c:v>2021</c:v>
                </c:pt>
                <c:pt idx="1">
                  <c:v>2022</c:v>
                </c:pt>
                <c:pt idx="2">
                  <c:v>2023 (6 мес)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1783</c:v>
                </c:pt>
                <c:pt idx="1">
                  <c:v>1814</c:v>
                </c:pt>
                <c:pt idx="2">
                  <c:v>1070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3"/>
                <c:pt idx="0">
                  <c:v>2021</c:v>
                </c:pt>
                <c:pt idx="1">
                  <c:v>2022</c:v>
                </c:pt>
                <c:pt idx="2">
                  <c:v>2023 (6 мес)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Столбец3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3"/>
                <c:pt idx="0">
                  <c:v>2021</c:v>
                </c:pt>
                <c:pt idx="1">
                  <c:v>2022</c:v>
                </c:pt>
                <c:pt idx="2">
                  <c:v>2023 (6 мес)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7"/>
        <c:overlap val="40"/>
        <c:axId val="346542832"/>
        <c:axId val="346542440"/>
      </c:barChart>
      <c:catAx>
        <c:axId val="346542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46542440"/>
        <c:crosses val="autoZero"/>
        <c:auto val="1"/>
        <c:lblAlgn val="ctr"/>
        <c:lblOffset val="100"/>
        <c:noMultiLvlLbl val="0"/>
      </c:catAx>
      <c:valAx>
        <c:axId val="3465424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465428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ru-RU" sz="1600" b="1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Общее количество </a:t>
            </a:r>
            <a:r>
              <a:rPr lang="ru-RU" sz="16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протоколов об административных правонарушениях</a:t>
            </a:r>
          </a:p>
        </c:rich>
      </c:tx>
      <c:layout>
        <c:manualLayout>
          <c:xMode val="edge"/>
          <c:yMode val="edge"/>
          <c:x val="0.11126731554389034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ГУ Рег.гос. контроля и лицензирования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General</c:formatCode>
                <c:ptCount val="1"/>
                <c:pt idx="0">
                  <c:v>137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ГУ МЧС по Хабаровскому краю</c:v>
                </c:pt>
              </c:strCache>
            </c:strRef>
          </c:tx>
          <c:spPr>
            <a:solidFill>
              <a:schemeClr val="accent4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General</c:formatCode>
                <c:ptCount val="1"/>
                <c:pt idx="0">
                  <c:v>500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Управление ФАС по Хабаровскомк краю</c:v>
                </c:pt>
              </c:strCache>
            </c:strRef>
          </c:tx>
          <c:spPr>
            <a:solidFill>
              <a:schemeClr val="accent6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Лист1!$D$2</c:f>
              <c:numCache>
                <c:formatCode>General</c:formatCode>
                <c:ptCount val="1"/>
                <c:pt idx="0">
                  <c:v>113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Управление Роспотребнадзора по Хабаровскому краю</c:v>
                </c:pt>
              </c:strCache>
            </c:strRef>
          </c:tx>
          <c:spPr>
            <a:solidFill>
              <a:schemeClr val="accent2">
                <a:lumMod val="60000"/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Лист1!$E$2</c:f>
              <c:numCache>
                <c:formatCode>General</c:formatCode>
                <c:ptCount val="1"/>
                <c:pt idx="0">
                  <c:v>31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Природоохранная прокуратура</c:v>
                </c:pt>
              </c:strCache>
            </c:strRef>
          </c:tx>
          <c:spPr>
            <a:solidFill>
              <a:schemeClr val="accent4">
                <a:lumMod val="60000"/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Лист1!$F$2</c:f>
              <c:numCache>
                <c:formatCode>General</c:formatCode>
                <c:ptCount val="1"/>
                <c:pt idx="0">
                  <c:v>18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Иные органы КНД</c:v>
                </c:pt>
              </c:strCache>
            </c:strRef>
          </c:tx>
          <c:spPr>
            <a:solidFill>
              <a:schemeClr val="accent6">
                <a:lumMod val="60000"/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Лист1!$G$2</c:f>
              <c:numCache>
                <c:formatCode>General</c:formatCode>
                <c:ptCount val="1"/>
                <c:pt idx="0">
                  <c:v>20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299167328"/>
        <c:axId val="16972992"/>
      </c:barChart>
      <c:catAx>
        <c:axId val="299167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972992"/>
        <c:crosses val="autoZero"/>
        <c:auto val="1"/>
        <c:lblAlgn val="ctr"/>
        <c:lblOffset val="100"/>
        <c:noMultiLvlLbl val="0"/>
      </c:catAx>
      <c:valAx>
        <c:axId val="16972992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991673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colors10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12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3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2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2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2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2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63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8100" tIns="19050" rIns="38100" bIns="19050" anchor="ctr" anchorCtr="1">
      <a:spAutoFit/>
    </cs:bodyPr>
  </cs:dataLabel>
  <cs:dataLabelCallout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tx1"/>
    </cs:fontRef>
    <cs:spPr>
      <a:solidFill>
        <a:schemeClr val="phClr">
          <a:alpha val="90000"/>
        </a:schemeClr>
      </a:solidFill>
      <a:ln w="19050">
        <a:solidFill>
          <a:schemeClr val="phClr">
            <a:lumMod val="75000"/>
          </a:schemeClr>
        </a:solidFill>
      </a:ln>
      <a:effectLst>
        <a:innerShdw blurRad="114300">
          <a:schemeClr val="phClr">
            <a:lumMod val="75000"/>
          </a:schemeClr>
        </a:innerShdw>
      </a:effectLst>
      <a:scene3d>
        <a:camera prst="orthographicFront"/>
        <a:lightRig rig="threePt" dir="t"/>
      </a:scene3d>
      <a:sp3d contourW="19050" prstMaterial="flat">
        <a:contourClr>
          <a:schemeClr val="accent4">
            <a:lumMod val="75000"/>
          </a:schemeClr>
        </a:contourClr>
      </a:sp3d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34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0.11744</cdr:x>
      <cdr:y>0.71807</cdr:y>
    </cdr:from>
    <cdr:to>
      <cdr:x>0.32965</cdr:x>
      <cdr:y>0.83132</cdr:y>
    </cdr:to>
    <cdr:sp macro="" textlink="">
      <cdr:nvSpPr>
        <cdr:cNvPr id="2" name="Стрелка углом 1"/>
        <cdr:cNvSpPr/>
      </cdr:nvSpPr>
      <cdr:spPr>
        <a:xfrm xmlns:a="http://schemas.openxmlformats.org/drawingml/2006/main">
          <a:off x="644316" y="4466931"/>
          <a:ext cx="1164265" cy="704538"/>
        </a:xfrm>
        <a:prstGeom xmlns:a="http://schemas.openxmlformats.org/drawingml/2006/main" prst="bentArrow">
          <a:avLst/>
        </a:prstGeom>
      </cdr:spPr>
      <cdr:style>
        <a:lnRef xmlns:a="http://schemas.openxmlformats.org/drawingml/2006/main" idx="3">
          <a:schemeClr val="lt1"/>
        </a:lnRef>
        <a:fillRef xmlns:a="http://schemas.openxmlformats.org/drawingml/2006/main" idx="1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0.66279</cdr:x>
      <cdr:y>0.32381</cdr:y>
    </cdr:from>
    <cdr:to>
      <cdr:x>0.875</cdr:x>
      <cdr:y>0.43707</cdr:y>
    </cdr:to>
    <cdr:sp macro="" textlink="">
      <cdr:nvSpPr>
        <cdr:cNvPr id="3" name="Стрелка углом 2"/>
        <cdr:cNvSpPr/>
      </cdr:nvSpPr>
      <cdr:spPr>
        <a:xfrm xmlns:a="http://schemas.openxmlformats.org/drawingml/2006/main" rot="10800000">
          <a:off x="3417760" y="2014373"/>
          <a:ext cx="1094282" cy="704538"/>
        </a:xfrm>
        <a:prstGeom xmlns:a="http://schemas.openxmlformats.org/drawingml/2006/main" prst="bentArrow">
          <a:avLst/>
        </a:prstGeom>
      </cdr:spPr>
      <cdr:style>
        <a:lnRef xmlns:a="http://schemas.openxmlformats.org/drawingml/2006/main" idx="3">
          <a:schemeClr val="lt1"/>
        </a:lnRef>
        <a:fillRef xmlns:a="http://schemas.openxmlformats.org/drawingml/2006/main" idx="1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ru-RU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9A281-24BB-4E5C-BE14-85EE17416DAC}" type="datetimeFigureOut">
              <a:rPr lang="ru-RU" smtClean="0"/>
              <a:t>18.12.2023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5EB2A-4C3E-47AD-AD58-D5939FB395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6059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9A281-24BB-4E5C-BE14-85EE17416DAC}" type="datetimeFigureOut">
              <a:rPr lang="ru-RU" smtClean="0"/>
              <a:t>18.12.2023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5EB2A-4C3E-47AD-AD58-D5939FB395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219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9A281-24BB-4E5C-BE14-85EE17416DAC}" type="datetimeFigureOut">
              <a:rPr lang="ru-RU" smtClean="0"/>
              <a:t>18.12.2023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5EB2A-4C3E-47AD-AD58-D5939FB395A4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629699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9A281-24BB-4E5C-BE14-85EE17416DAC}" type="datetimeFigureOut">
              <a:rPr lang="ru-RU" smtClean="0"/>
              <a:t>18.12.2023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5EB2A-4C3E-47AD-AD58-D5939FB395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5224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9A281-24BB-4E5C-BE14-85EE17416DAC}" type="datetimeFigureOut">
              <a:rPr lang="ru-RU" smtClean="0"/>
              <a:t>18.12.2023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5EB2A-4C3E-47AD-AD58-D5939FB395A4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825792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9A281-24BB-4E5C-BE14-85EE17416DAC}" type="datetimeFigureOut">
              <a:rPr lang="ru-RU" smtClean="0"/>
              <a:t>18.12.2023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5EB2A-4C3E-47AD-AD58-D5939FB395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680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9A281-24BB-4E5C-BE14-85EE17416DAC}" type="datetimeFigureOut">
              <a:rPr lang="ru-RU" smtClean="0"/>
              <a:t>18.12.2023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5EB2A-4C3E-47AD-AD58-D5939FB395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37690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9A281-24BB-4E5C-BE14-85EE17416DAC}" type="datetimeFigureOut">
              <a:rPr lang="ru-RU" smtClean="0"/>
              <a:t>18.12.2023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5EB2A-4C3E-47AD-AD58-D5939FB395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4967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9A281-24BB-4E5C-BE14-85EE17416DAC}" type="datetimeFigureOut">
              <a:rPr lang="ru-RU" smtClean="0"/>
              <a:t>18.12.2023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5EB2A-4C3E-47AD-AD58-D5939FB395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577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9A281-24BB-4E5C-BE14-85EE17416DAC}" type="datetimeFigureOut">
              <a:rPr lang="ru-RU" smtClean="0"/>
              <a:t>18.12.2023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5EB2A-4C3E-47AD-AD58-D5939FB395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3982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9A281-24BB-4E5C-BE14-85EE17416DAC}" type="datetimeFigureOut">
              <a:rPr lang="ru-RU" smtClean="0"/>
              <a:t>18.12.2023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5EB2A-4C3E-47AD-AD58-D5939FB395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193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9A281-24BB-4E5C-BE14-85EE17416DAC}" type="datetimeFigureOut">
              <a:rPr lang="ru-RU" smtClean="0"/>
              <a:t>18.12.2023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5EB2A-4C3E-47AD-AD58-D5939FB395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9289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9A281-24BB-4E5C-BE14-85EE17416DAC}" type="datetimeFigureOut">
              <a:rPr lang="ru-RU" smtClean="0"/>
              <a:t>18.12.2023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5EB2A-4C3E-47AD-AD58-D5939FB395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210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9A281-24BB-4E5C-BE14-85EE17416DAC}" type="datetimeFigureOut">
              <a:rPr lang="ru-RU" smtClean="0"/>
              <a:t>18.12.2023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5EB2A-4C3E-47AD-AD58-D5939FB395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2349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9A281-24BB-4E5C-BE14-85EE17416DAC}" type="datetimeFigureOut">
              <a:rPr lang="ru-RU" smtClean="0"/>
              <a:t>18.12.2023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5EB2A-4C3E-47AD-AD58-D5939FB395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7530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9A281-24BB-4E5C-BE14-85EE17416DAC}" type="datetimeFigureOut">
              <a:rPr lang="ru-RU" smtClean="0"/>
              <a:t>18.12.2023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5EB2A-4C3E-47AD-AD58-D5939FB395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2786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99A281-24BB-4E5C-BE14-85EE17416DAC}" type="datetimeFigureOut">
              <a:rPr lang="ru-RU" smtClean="0"/>
              <a:t>18.12.2023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705EB2A-4C3E-47AD-AD58-D5939FB395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4478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  <p:sldLayoutId id="2147483741" r:id="rId12"/>
    <p:sldLayoutId id="2147483742" r:id="rId13"/>
    <p:sldLayoutId id="2147483743" r:id="rId14"/>
    <p:sldLayoutId id="2147483744" r:id="rId15"/>
    <p:sldLayoutId id="214748374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0">
              <a:schemeClr val="bg2">
                <a:lumMod val="40000"/>
                <a:lumOff val="60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26117" y="1263663"/>
            <a:ext cx="8566768" cy="415498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i="1" dirty="0">
                <a:latin typeface="Bahnschrift SemiBold SemiConden" panose="020B0502040204020203" pitchFamily="34" charset="0"/>
              </a:rPr>
              <a:t>Актуальные вопросы </a:t>
            </a:r>
            <a:endParaRPr lang="ru-RU" sz="4400" b="1" i="1" dirty="0" smtClean="0">
              <a:latin typeface="Bahnschrift SemiBold SemiConden" panose="020B0502040204020203" pitchFamily="34" charset="0"/>
            </a:endParaRPr>
          </a:p>
          <a:p>
            <a:pPr algn="ctr"/>
            <a:r>
              <a:rPr lang="ru-RU" sz="4400" b="1" i="1" dirty="0" smtClean="0">
                <a:latin typeface="Bahnschrift SemiBold SemiConden" panose="020B0502040204020203" pitchFamily="34" charset="0"/>
              </a:rPr>
              <a:t>совершенствования </a:t>
            </a:r>
            <a:r>
              <a:rPr lang="ru-RU" sz="4400" b="1" i="1" dirty="0">
                <a:latin typeface="Bahnschrift SemiBold SemiConden" panose="020B0502040204020203" pitchFamily="34" charset="0"/>
              </a:rPr>
              <a:t>контроля </a:t>
            </a:r>
            <a:endParaRPr lang="ru-RU" sz="4400" b="1" i="1" dirty="0" smtClean="0">
              <a:latin typeface="Bahnschrift SemiBold SemiConden" panose="020B0502040204020203" pitchFamily="34" charset="0"/>
            </a:endParaRPr>
          </a:p>
          <a:p>
            <a:pPr algn="ctr"/>
            <a:r>
              <a:rPr lang="ru-RU" sz="4400" b="1" i="1" dirty="0" smtClean="0">
                <a:latin typeface="Bahnschrift SemiBold SemiConden" panose="020B0502040204020203" pitchFamily="34" charset="0"/>
              </a:rPr>
              <a:t>(</a:t>
            </a:r>
            <a:r>
              <a:rPr lang="ru-RU" sz="4400" b="1" i="1" dirty="0">
                <a:latin typeface="Bahnschrift SemiBold SemiConden" panose="020B0502040204020203" pitchFamily="34" charset="0"/>
              </a:rPr>
              <a:t>надзора) за деятельностью </a:t>
            </a:r>
            <a:r>
              <a:rPr lang="ru-RU" sz="4400" b="1" i="1" dirty="0" smtClean="0">
                <a:latin typeface="Bahnschrift SemiBold SemiConden" panose="020B0502040204020203" pitchFamily="34" charset="0"/>
              </a:rPr>
              <a:t>органов</a:t>
            </a:r>
          </a:p>
          <a:p>
            <a:pPr algn="ctr"/>
            <a:r>
              <a:rPr lang="ru-RU" sz="4400" b="1" i="1" dirty="0" smtClean="0">
                <a:latin typeface="Bahnschrift SemiBold SemiConden" panose="020B0502040204020203" pitchFamily="34" charset="0"/>
              </a:rPr>
              <a:t> </a:t>
            </a:r>
            <a:r>
              <a:rPr lang="ru-RU" sz="4400" b="1" i="1" dirty="0">
                <a:latin typeface="Bahnschrift SemiBold SemiConden" panose="020B0502040204020203" pitchFamily="34" charset="0"/>
              </a:rPr>
              <a:t>местного самоуправления и </a:t>
            </a:r>
            <a:endParaRPr lang="ru-RU" sz="4400" b="1" i="1" dirty="0" smtClean="0">
              <a:latin typeface="Bahnschrift SemiBold SemiConden" panose="020B0502040204020203" pitchFamily="34" charset="0"/>
            </a:endParaRPr>
          </a:p>
          <a:p>
            <a:pPr algn="ctr"/>
            <a:r>
              <a:rPr lang="ru-RU" sz="4400" b="1" i="1" dirty="0" smtClean="0">
                <a:latin typeface="Bahnschrift SemiBold SemiConden" panose="020B0502040204020203" pitchFamily="34" charset="0"/>
              </a:rPr>
              <a:t>муниципальных </a:t>
            </a:r>
            <a:r>
              <a:rPr lang="ru-RU" sz="4400" b="1" i="1" dirty="0">
                <a:latin typeface="Bahnschrift SemiBold SemiConden" panose="020B0502040204020203" pitchFamily="34" charset="0"/>
              </a:rPr>
              <a:t>учреждений.</a:t>
            </a:r>
            <a:endParaRPr lang="ru-RU" sz="4400" i="1" dirty="0">
              <a:latin typeface="Bahnschrift SemiBold SemiConden" panose="020B0502040204020203" pitchFamily="34" charset="0"/>
            </a:endParaRPr>
          </a:p>
          <a:p>
            <a:pPr algn="ctr"/>
            <a:r>
              <a:rPr lang="ru-RU" sz="4400" i="1" dirty="0">
                <a:latin typeface="Bahnschrift SemiBold SemiConden" panose="020B0502040204020203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11015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3">
                <a:lumMod val="40000"/>
                <a:lumOff val="6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2521135079"/>
              </p:ext>
            </p:extLst>
          </p:nvPr>
        </p:nvGraphicFramePr>
        <p:xfrm>
          <a:off x="-1" y="-1"/>
          <a:ext cx="5906125" cy="33577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val="2286086014"/>
              </p:ext>
            </p:extLst>
          </p:nvPr>
        </p:nvGraphicFramePr>
        <p:xfrm>
          <a:off x="6310859" y="0"/>
          <a:ext cx="5881141" cy="33278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Диаграмма 12"/>
          <p:cNvGraphicFramePr/>
          <p:nvPr>
            <p:extLst>
              <p:ext uri="{D42A27DB-BD31-4B8C-83A1-F6EECF244321}">
                <p14:modId xmlns:p14="http://schemas.microsoft.com/office/powerpoint/2010/main" val="2617572816"/>
              </p:ext>
            </p:extLst>
          </p:nvPr>
        </p:nvGraphicFramePr>
        <p:xfrm>
          <a:off x="3432747" y="3585147"/>
          <a:ext cx="5866151" cy="32728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6314876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4">
                <a:lumMod val="5000"/>
                <a:lumOff val="95000"/>
              </a:schemeClr>
            </a:gs>
            <a:gs pos="74000">
              <a:schemeClr val="accent4">
                <a:lumMod val="45000"/>
                <a:lumOff val="55000"/>
              </a:schemeClr>
            </a:gs>
            <a:gs pos="83000">
              <a:schemeClr val="accent4">
                <a:lumMod val="45000"/>
                <a:lumOff val="55000"/>
              </a:schemeClr>
            </a:gs>
            <a:gs pos="100000">
              <a:schemeClr val="accent4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2755978225"/>
              </p:ext>
            </p:extLst>
          </p:nvPr>
        </p:nvGraphicFramePr>
        <p:xfrm>
          <a:off x="473023" y="165030"/>
          <a:ext cx="6032708" cy="36124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472497509"/>
              </p:ext>
            </p:extLst>
          </p:nvPr>
        </p:nvGraphicFramePr>
        <p:xfrm>
          <a:off x="6021882" y="2880748"/>
          <a:ext cx="6032708" cy="36124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744255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chemeClr val="tx2">
                <a:lumMod val="20000"/>
                <a:lumOff val="80000"/>
              </a:schemeClr>
            </a:gs>
            <a:gs pos="100000">
              <a:schemeClr val="accent4">
                <a:lumMod val="45000"/>
                <a:lumOff val="55000"/>
              </a:schemeClr>
            </a:gs>
            <a:gs pos="100000">
              <a:schemeClr val="bg2">
                <a:lumMod val="90000"/>
              </a:schemeClr>
            </a:gs>
            <a:gs pos="100000">
              <a:schemeClr val="accent4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83507" y="2082915"/>
            <a:ext cx="648613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</a:t>
            </a:r>
            <a:endParaRPr lang="ru-RU" sz="5400" b="0" cap="none" spc="0" dirty="0">
              <a:ln w="0"/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1468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178040" y="748790"/>
            <a:ext cx="959609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1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РЕФОРМА КНД  </a:t>
            </a:r>
            <a:r>
              <a:rPr lang="ru-RU" sz="3200" b="1" spc="1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 СОВРЕМЕННОМ ЭТАПЕ</a:t>
            </a:r>
            <a:endParaRPr lang="ru-RU" sz="3200" b="1" cap="none" spc="1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393437" y="2090172"/>
            <a:ext cx="5441429" cy="267765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i="1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Баланс между </a:t>
            </a:r>
          </a:p>
          <a:p>
            <a:pPr algn="ctr"/>
            <a:r>
              <a:rPr lang="ru-RU" sz="2800" i="1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2800" i="1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ребованиями контролировать</a:t>
            </a:r>
          </a:p>
          <a:p>
            <a:pPr algn="ctr"/>
            <a:r>
              <a:rPr lang="ru-RU" sz="2800" i="1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2800" b="0" i="1" cap="none" spc="0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аконность деятельности ОМСУ, </a:t>
            </a:r>
          </a:p>
          <a:p>
            <a:pPr algn="ctr"/>
            <a:r>
              <a:rPr lang="ru-RU" sz="2800" i="1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800" b="0" i="1" cap="none" spc="0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облюдение ими права и интересов</a:t>
            </a:r>
          </a:p>
          <a:p>
            <a:pPr algn="ctr"/>
            <a:r>
              <a:rPr lang="ru-RU" sz="2800" i="1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2800" i="1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раждан и организаций</a:t>
            </a:r>
            <a:endParaRPr lang="ru-RU" sz="2800" b="0" i="1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249365" y="4208489"/>
            <a:ext cx="4942635" cy="181588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0" i="1" cap="none" spc="0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Не создавать</a:t>
            </a:r>
          </a:p>
          <a:p>
            <a:pPr algn="ctr"/>
            <a:r>
              <a:rPr lang="ru-RU" sz="2800" i="1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800" i="1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репятствий органам </a:t>
            </a:r>
            <a:r>
              <a:rPr lang="ru-RU" sz="2800" b="0" i="1" cap="none" spc="0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МСУ</a:t>
            </a:r>
          </a:p>
          <a:p>
            <a:pPr algn="ctr"/>
            <a:r>
              <a:rPr lang="ru-RU" sz="2800" i="1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800" i="1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осуществлении возложенных</a:t>
            </a:r>
          </a:p>
          <a:p>
            <a:pPr algn="ctr"/>
            <a:r>
              <a:rPr lang="ru-RU" sz="2800" i="1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800" b="0" i="1" cap="none" spc="0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 них полномочий</a:t>
            </a:r>
            <a:endParaRPr lang="ru-RU" sz="2800" b="0" i="1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 flipH="1">
            <a:off x="5114151" y="1325748"/>
            <a:ext cx="861933" cy="756607"/>
          </a:xfrm>
          <a:prstGeom prst="straightConnector1">
            <a:avLst/>
          </a:prstGeom>
          <a:ln w="38100">
            <a:solidFill>
              <a:schemeClr val="tx1"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5976085" y="1333565"/>
            <a:ext cx="4252218" cy="2874924"/>
          </a:xfrm>
          <a:prstGeom prst="straightConnector1">
            <a:avLst/>
          </a:prstGeom>
          <a:ln w="38100">
            <a:solidFill>
              <a:schemeClr val="tx1"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9275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-8313"/>
            <a:ext cx="12191999" cy="685799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849594" y="179164"/>
            <a:ext cx="748217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100" dirty="0" smtClean="0">
                <a:ln w="0"/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Органы МСУ</a:t>
            </a:r>
          </a:p>
          <a:p>
            <a:pPr algn="ctr"/>
            <a:r>
              <a:rPr lang="ru-RU" sz="3600" b="1" spc="100" dirty="0">
                <a:ln w="0"/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3600" b="1" spc="100" dirty="0" smtClean="0">
                <a:ln w="0"/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рамках контрольно- надзорной</a:t>
            </a:r>
          </a:p>
          <a:p>
            <a:pPr algn="ctr"/>
            <a:r>
              <a:rPr lang="ru-RU" sz="3600" b="1" cap="none" spc="100" dirty="0" smtClean="0">
                <a:ln w="0"/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</a:t>
            </a:r>
            <a:endParaRPr lang="ru-RU" sz="3600" b="1" cap="none" spc="100" dirty="0">
              <a:ln w="0"/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392295" y="2892384"/>
            <a:ext cx="4340740" cy="138499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0" cap="none" spc="0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Публично- правовые</a:t>
            </a:r>
          </a:p>
          <a:p>
            <a:pPr algn="ctr"/>
            <a:r>
              <a:rPr lang="ru-RU" sz="2800" dirty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800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бразования, реализующие</a:t>
            </a:r>
          </a:p>
          <a:p>
            <a:pPr algn="ctr"/>
            <a:r>
              <a:rPr lang="ru-RU" sz="2800" dirty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800" b="0" cap="none" spc="0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ластные полномочия</a:t>
            </a:r>
            <a:endParaRPr lang="ru-RU" sz="2800" b="0" cap="none" spc="0" dirty="0">
              <a:ln w="0"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590682" y="2892383"/>
            <a:ext cx="4904163" cy="138499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cap="none" spc="0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Хозяйствующие субъекты, </a:t>
            </a:r>
          </a:p>
          <a:p>
            <a:pPr algn="ctr"/>
            <a:r>
              <a:rPr lang="ru-RU" sz="2800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осуществляющие полномочия </a:t>
            </a:r>
          </a:p>
          <a:p>
            <a:pPr algn="ctr"/>
            <a:r>
              <a:rPr lang="ru-RU" sz="2800" cap="none" spc="0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правообладателя</a:t>
            </a:r>
            <a:endParaRPr lang="ru-RU" sz="2800" cap="none" spc="0" dirty="0">
              <a:ln w="0"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2638269" y="2188564"/>
            <a:ext cx="7195279" cy="0"/>
          </a:xfrm>
          <a:prstGeom prst="straightConnector1">
            <a:avLst/>
          </a:prstGeom>
          <a:ln w="28575">
            <a:solidFill>
              <a:schemeClr val="tx1">
                <a:alpha val="6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3852472" y="2188564"/>
            <a:ext cx="0" cy="703819"/>
          </a:xfrm>
          <a:prstGeom prst="straightConnector1">
            <a:avLst/>
          </a:prstGeom>
          <a:ln w="28575">
            <a:solidFill>
              <a:schemeClr val="tx1"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8411980" y="2188564"/>
            <a:ext cx="0" cy="703819"/>
          </a:xfrm>
          <a:prstGeom prst="straightConnector1">
            <a:avLst/>
          </a:prstGeom>
          <a:ln w="28575">
            <a:solidFill>
              <a:schemeClr val="tx1"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1149742" y="4752080"/>
            <a:ext cx="9892516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457200" indent="-457200" algn="ctr">
              <a:buFont typeface="Wingdings" panose="05000000000000000000" pitchFamily="2" charset="2"/>
              <a:buChar char="v"/>
            </a:pPr>
            <a:r>
              <a:rPr lang="ru-RU" sz="2000" b="0" i="1" cap="none" spc="0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06.10.2003 № 131-ФЗ</a:t>
            </a:r>
          </a:p>
          <a:p>
            <a:pPr algn="ctr"/>
            <a:r>
              <a:rPr lang="ru-RU" sz="2000" i="1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«Об общих принципах организации местного самоуправления в Российской Федерации»</a:t>
            </a:r>
          </a:p>
          <a:p>
            <a:pPr marL="342900" indent="-342900" algn="ctr">
              <a:buFont typeface="Wingdings" panose="05000000000000000000" pitchFamily="2" charset="2"/>
              <a:buChar char="v"/>
            </a:pPr>
            <a:r>
              <a:rPr lang="ru-RU" sz="2000" b="0" i="1" cap="none" spc="0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Отраслевые федеральные законодательные акты</a:t>
            </a:r>
          </a:p>
          <a:p>
            <a:pPr marL="342900" indent="-342900" algn="ctr">
              <a:buFont typeface="Wingdings" panose="05000000000000000000" pitchFamily="2" charset="2"/>
              <a:buChar char="v"/>
            </a:pPr>
            <a:r>
              <a:rPr lang="ru-RU" sz="2000" i="1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31.07.2020 №248-ФЗ «О государственном контроле (надзоре)</a:t>
            </a:r>
          </a:p>
          <a:p>
            <a:pPr algn="ctr"/>
            <a:r>
              <a:rPr lang="ru-RU" sz="2000" i="1" dirty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000" b="0" i="1" cap="none" spc="0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 муниципальном контроле в Российской Федерации»</a:t>
            </a:r>
            <a:endParaRPr lang="ru-RU" sz="2000" b="0" i="1" cap="none" spc="0" dirty="0">
              <a:ln w="0"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2568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603324983"/>
              </p:ext>
            </p:extLst>
          </p:nvPr>
        </p:nvGraphicFramePr>
        <p:xfrm>
          <a:off x="339677" y="655093"/>
          <a:ext cx="5187666" cy="43777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083957809"/>
              </p:ext>
            </p:extLst>
          </p:nvPr>
        </p:nvGraphicFramePr>
        <p:xfrm>
          <a:off x="6714699" y="671015"/>
          <a:ext cx="5243014" cy="43777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09126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4">
                <a:lumMod val="5000"/>
                <a:lumOff val="95000"/>
              </a:schemeClr>
            </a:gs>
            <a:gs pos="74000">
              <a:schemeClr val="accent4">
                <a:lumMod val="45000"/>
                <a:lumOff val="55000"/>
              </a:schemeClr>
            </a:gs>
            <a:gs pos="83000">
              <a:schemeClr val="accent4">
                <a:lumMod val="45000"/>
                <a:lumOff val="55000"/>
              </a:schemeClr>
            </a:gs>
            <a:gs pos="100000">
              <a:schemeClr val="accent4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" name="Диаграмма 24"/>
          <p:cNvGraphicFramePr/>
          <p:nvPr>
            <p:extLst>
              <p:ext uri="{D42A27DB-BD31-4B8C-83A1-F6EECF244321}">
                <p14:modId xmlns:p14="http://schemas.microsoft.com/office/powerpoint/2010/main" val="3751650868"/>
              </p:ext>
            </p:extLst>
          </p:nvPr>
        </p:nvGraphicFramePr>
        <p:xfrm>
          <a:off x="149902" y="284813"/>
          <a:ext cx="5831174" cy="59434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6" name="Диаграмма 25"/>
          <p:cNvGraphicFramePr/>
          <p:nvPr>
            <p:extLst>
              <p:ext uri="{D42A27DB-BD31-4B8C-83A1-F6EECF244321}">
                <p14:modId xmlns:p14="http://schemas.microsoft.com/office/powerpoint/2010/main" val="2170101121"/>
              </p:ext>
            </p:extLst>
          </p:nvPr>
        </p:nvGraphicFramePr>
        <p:xfrm>
          <a:off x="6265890" y="257331"/>
          <a:ext cx="5776210" cy="59434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79051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538063498"/>
              </p:ext>
            </p:extLst>
          </p:nvPr>
        </p:nvGraphicFramePr>
        <p:xfrm>
          <a:off x="218190" y="165030"/>
          <a:ext cx="5822846" cy="64606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Диаграмма 15"/>
          <p:cNvGraphicFramePr/>
          <p:nvPr>
            <p:extLst>
              <p:ext uri="{D42A27DB-BD31-4B8C-83A1-F6EECF244321}">
                <p14:modId xmlns:p14="http://schemas.microsoft.com/office/powerpoint/2010/main" val="704332590"/>
              </p:ext>
            </p:extLst>
          </p:nvPr>
        </p:nvGraphicFramePr>
        <p:xfrm>
          <a:off x="6385811" y="389882"/>
          <a:ext cx="5486400" cy="62207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592713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chemeClr val="bg2">
                <a:lumMod val="40000"/>
                <a:lumOff val="60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17372" y="1745364"/>
            <a:ext cx="8233664" cy="286232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Контрольно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надзорная деятельность </a:t>
            </a:r>
            <a:endParaRPr lang="ru-RU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отношении органов местного </a:t>
            </a:r>
            <a:endParaRPr lang="ru-RU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самоуправления </a:t>
            </a:r>
          </a:p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их должностных лиц в </a:t>
            </a:r>
            <a:endParaRPr lang="ru-RU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Хабаровском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крае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19891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188279366"/>
              </p:ext>
            </p:extLst>
          </p:nvPr>
        </p:nvGraphicFramePr>
        <p:xfrm>
          <a:off x="409575" y="857250"/>
          <a:ext cx="493395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1927893802"/>
              </p:ext>
            </p:extLst>
          </p:nvPr>
        </p:nvGraphicFramePr>
        <p:xfrm>
          <a:off x="6324600" y="467783"/>
          <a:ext cx="52832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096260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313326413"/>
              </p:ext>
            </p:extLst>
          </p:nvPr>
        </p:nvGraphicFramePr>
        <p:xfrm>
          <a:off x="257176" y="238125"/>
          <a:ext cx="5010150" cy="6000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593076972"/>
              </p:ext>
            </p:extLst>
          </p:nvPr>
        </p:nvGraphicFramePr>
        <p:xfrm>
          <a:off x="6124576" y="238126"/>
          <a:ext cx="5762624" cy="22955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Скругленный прямоугольник 2"/>
          <p:cNvSpPr/>
          <p:nvPr/>
        </p:nvSpPr>
        <p:spPr>
          <a:xfrm>
            <a:off x="6011056" y="3117954"/>
            <a:ext cx="5996065" cy="346272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Статей 11, 25, п.3 статьи 39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закона от 30.03.1999 №52–ФЗ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«О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санитарно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эпидемиологическом благополучии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населения».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Пунктов 1, 3, 4, 6, 8, 15, 65, 117, 121, 128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СанПиН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2.1.3684–21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Пунктов 4.2, 4.4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Санитарных правил 3.1.3597–20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Раздела 5, таблицы 5.27 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СанПиН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2.2.3685–21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Пунктов 110, 12, 116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СанПиН 3.3686–21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dirty="0"/>
          </a:p>
        </p:txBody>
      </p:sp>
      <p:sp>
        <p:nvSpPr>
          <p:cNvPr id="4" name="Стрелка вниз 3"/>
          <p:cNvSpPr/>
          <p:nvPr/>
        </p:nvSpPr>
        <p:spPr>
          <a:xfrm>
            <a:off x="7585023" y="2608288"/>
            <a:ext cx="3013023" cy="509665"/>
          </a:xfrm>
          <a:prstGeom prst="downArrow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5517093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2627</TotalTime>
  <Words>402</Words>
  <Application>Microsoft Office PowerPoint</Application>
  <PresentationFormat>Широкоэкранный</PresentationFormat>
  <Paragraphs>93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Bahnschrift SemiBold SemiConden</vt:lpstr>
      <vt:lpstr>Times New Roman</vt:lpstr>
      <vt:lpstr>Trebuchet MS</vt:lpstr>
      <vt:lpstr>Wingdings</vt:lpstr>
      <vt:lpstr>Wingdings 3</vt:lpstr>
      <vt:lpstr>Грань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Bdfy Bdfyjd</dc:creator>
  <cp:lastModifiedBy>Bdfy Bdfyjd</cp:lastModifiedBy>
  <cp:revision>51</cp:revision>
  <cp:lastPrinted>2023-12-18T01:15:28Z</cp:lastPrinted>
  <dcterms:created xsi:type="dcterms:W3CDTF">2023-12-08T05:48:12Z</dcterms:created>
  <dcterms:modified xsi:type="dcterms:W3CDTF">2023-12-18T01:17:24Z</dcterms:modified>
</cp:coreProperties>
</file>