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01" r:id="rId2"/>
    <p:sldId id="323" r:id="rId3"/>
    <p:sldId id="327" r:id="rId4"/>
    <p:sldId id="326" r:id="rId5"/>
    <p:sldId id="325" r:id="rId6"/>
    <p:sldId id="322" r:id="rId7"/>
    <p:sldId id="324" r:id="rId8"/>
    <p:sldId id="310" r:id="rId9"/>
    <p:sldId id="328" r:id="rId10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B16"/>
    <a:srgbClr val="D8F59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8621" autoAdjust="0"/>
  </p:normalViewPr>
  <p:slideViewPr>
    <p:cSldViewPr>
      <p:cViewPr varScale="1">
        <p:scale>
          <a:sx n="153" d="100"/>
          <a:sy n="153" d="100"/>
        </p:scale>
        <p:origin x="-378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4" d="100"/>
          <a:sy n="114" d="100"/>
        </p:scale>
        <p:origin x="-172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9E17F-BF24-426D-A34F-703CF8F8972C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8D7B3-BDD0-4A1F-A07B-1FA829D70B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1049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6B844-87A5-4CF1-8E29-0F35978915FB}" type="datetimeFigureOut">
              <a:rPr lang="ru-RU" smtClean="0"/>
              <a:pPr/>
              <a:t>18.12.2023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7201B-9B9A-4B26-8B95-C88FC2EC0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1478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7201B-9B9A-4B26-8B95-C88FC2EC0507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81929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7201B-9B9A-4B26-8B95-C88FC2EC050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6209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7201B-9B9A-4B26-8B95-C88FC2EC050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6209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7201B-9B9A-4B26-8B95-C88FC2EC050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6209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7201B-9B9A-4B26-8B95-C88FC2EC050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6209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7201B-9B9A-4B26-8B95-C88FC2EC050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6209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7201B-9B9A-4B26-8B95-C88FC2EC050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6209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7201B-9B9A-4B26-8B95-C88FC2EC050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6209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7201B-9B9A-4B26-8B95-C88FC2EC0507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81929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3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1E64-CD0A-4EC7-9107-1D62ADD71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17034-44B5-4A4A-9510-7101721ADFF4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2518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AA826-C001-427F-B942-3171625C81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9CEB1-E108-412A-9656-E3A8B57BA702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955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752600" cy="4388644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94A00-3F72-4F76-B0E3-A35788368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FC914-B481-4FE9-A288-8C817A9222F8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4379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01048-5A2F-48C0-918D-65B259B273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D0781-488D-423A-80E4-A4A54389738B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7586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8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8" y="2889649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BFFD8-425B-4807-A4C2-EA5C328DF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BDEA1-A9CD-4771-89BE-F5FB4CE092D9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2642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F604A-520B-4B50-9CD4-F5DD7FDA1C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25ED4-7069-4D33-BB3F-6C5703ABCDB2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3343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D0499-9E98-4CDE-AD79-79FBAD9BAF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F7ABC-F679-49A9-93E6-054A4237FD8E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4452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42F2F-D2BC-4380-8F99-BD414BA0C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F85F4-C1F3-48BB-BE5D-015E36AB4358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6705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BA6B3-2FF5-4C2D-80C5-7271C6F24B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23BB5-20A1-41E5-AE3D-FF4E0A9CFE56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4312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0BF0B-DF44-4FB8-85CD-9BD34EA470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67F3E-854E-41B8-9C8D-A9B36EA611B8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877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D78AA-A36B-4428-9F73-94C370797B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3C283-E64F-45D5-B8E1-86BBB5D6E9C4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6156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76200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30" y="4236244"/>
            <a:ext cx="549275" cy="297656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827B3E-C1C3-4AE5-AEBB-3DF004697A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3329" y="2991051"/>
            <a:ext cx="1775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538" y="118904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32A503-5D61-4203-9116-CA1D990E4BAE}" type="datetimeFigureOut">
              <a:rPr lang="ru-RU"/>
              <a:pPr>
                <a:defRPr/>
              </a:pPr>
              <a:t>18.12.2023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onstant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FF6700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09465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956B43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2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шивка 4"/>
          <p:cNvSpPr/>
          <p:nvPr/>
        </p:nvSpPr>
        <p:spPr>
          <a:xfrm>
            <a:off x="257522" y="2467143"/>
            <a:ext cx="1814148" cy="1724788"/>
          </a:xfrm>
          <a:prstGeom prst="chevron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1100033"/>
            <a:ext cx="6768752" cy="1459017"/>
          </a:xfrm>
        </p:spPr>
        <p:txBody>
          <a:bodyPr/>
          <a:lstStyle/>
          <a:p>
            <a:r>
              <a:rPr lang="ru-RU" sz="2200" dirty="0" smtClean="0"/>
              <a:t>ВОПРОСЫ ГОСУДАРСТВЕННОЙ РЕГИСТРАЦИИ </a:t>
            </a:r>
            <a:br>
              <a:rPr lang="ru-RU" sz="2200" dirty="0" smtClean="0"/>
            </a:br>
            <a:r>
              <a:rPr lang="ru-RU" sz="2200" dirty="0" smtClean="0"/>
              <a:t>УСТАВОВ МУНИЦИПАЛЬНЫХ ОБРАЗОВАНИЙ: </a:t>
            </a:r>
            <a:br>
              <a:rPr lang="ru-RU" sz="2200" dirty="0" smtClean="0"/>
            </a:br>
            <a:r>
              <a:rPr lang="ru-RU" sz="2200" dirty="0" smtClean="0"/>
              <a:t>НОВОЕ В ЗАКОНОДАТЕЛЬСТВЕ И ЦИФРОВИЗАЦИЯ РЕГИСТРАЦИОННЫХ ПРОЦЕДУР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3186" y="69832"/>
            <a:ext cx="670844" cy="71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691680" y="3981275"/>
            <a:ext cx="6768752" cy="3240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6600" kern="1200" spc="-10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onstant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onstant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onstant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onstantia" pitchFamily="18" charset="0"/>
              </a:defRPr>
            </a:lvl9pPr>
          </a:lstStyle>
          <a:p>
            <a:r>
              <a:rPr lang="ru-RU" sz="2300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ШЕВЧЕНКО  ОЛЬГА  АЛЕКСАНДРОВНА </a:t>
            </a:r>
            <a:endParaRPr lang="ru-RU" sz="2300" b="1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2252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74788" y="79761"/>
            <a:ext cx="6883426" cy="1063229"/>
          </a:xfrm>
        </p:spPr>
        <p:txBody>
          <a:bodyPr/>
          <a:lstStyle/>
          <a:p>
            <a:pPr algn="r">
              <a:lnSpc>
                <a:spcPts val="2000"/>
              </a:lnSpc>
            </a:pPr>
            <a:r>
              <a:rPr lang="ru-RU" sz="2000" dirty="0" smtClean="0"/>
              <a:t>Количество муниципальных образований </a:t>
            </a:r>
            <a:br>
              <a:rPr lang="ru-RU" sz="2000" dirty="0" smtClean="0"/>
            </a:br>
            <a:r>
              <a:rPr lang="ru-RU" sz="2000" dirty="0" smtClean="0"/>
              <a:t>в Дальневосточном федеральном округе </a:t>
            </a:r>
            <a:endParaRPr lang="ru-RU" sz="2000" dirty="0"/>
          </a:p>
        </p:txBody>
      </p:sp>
      <p:pic>
        <p:nvPicPr>
          <p:cNvPr id="14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3186" y="69832"/>
            <a:ext cx="670844" cy="71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Нашивка 11"/>
          <p:cNvSpPr/>
          <p:nvPr/>
        </p:nvSpPr>
        <p:spPr>
          <a:xfrm>
            <a:off x="257522" y="2467143"/>
            <a:ext cx="1814148" cy="1724788"/>
          </a:xfrm>
          <a:prstGeom prst="chevron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13" name="Группа 12"/>
          <p:cNvGrpSpPr>
            <a:grpSpLocks/>
          </p:cNvGrpSpPr>
          <p:nvPr/>
        </p:nvGrpSpPr>
        <p:grpSpPr bwMode="auto">
          <a:xfrm>
            <a:off x="5140351" y="3643320"/>
            <a:ext cx="3146425" cy="1319213"/>
            <a:chOff x="-43958" y="0"/>
            <a:chExt cx="2722655" cy="1759744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0" y="0"/>
              <a:ext cx="2678697" cy="1759744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-43958" y="85764"/>
              <a:ext cx="2636112" cy="1588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0010" tIns="40005" rIns="80010" bIns="4000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 dirty="0" smtClean="0"/>
            </a:p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100" i="1" dirty="0" smtClean="0"/>
                <a:t>ДФО, всего:</a:t>
              </a:r>
            </a:p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300" b="1" dirty="0" smtClean="0">
                  <a:solidFill>
                    <a:schemeClr val="tx2">
                      <a:lumMod val="75000"/>
                    </a:schemeClr>
                  </a:solidFill>
                </a:rPr>
                <a:t>1647</a:t>
              </a:r>
              <a:r>
                <a:rPr lang="ru-RU" sz="2000" dirty="0" smtClean="0"/>
                <a:t>  </a:t>
              </a:r>
              <a:r>
                <a:rPr lang="ru-RU" sz="2100" dirty="0" smtClean="0"/>
                <a:t>муниципальных</a:t>
              </a:r>
              <a:br>
                <a:rPr lang="ru-RU" sz="2100" dirty="0" smtClean="0"/>
              </a:br>
              <a:r>
                <a:rPr lang="ru-RU" sz="2100" dirty="0" smtClean="0"/>
                <a:t>                 образований</a:t>
              </a:r>
            </a:p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 dirty="0"/>
            </a:p>
          </p:txBody>
        </p:sp>
      </p:grpSp>
      <p:grpSp>
        <p:nvGrpSpPr>
          <p:cNvPr id="17" name="Группа 16"/>
          <p:cNvGrpSpPr>
            <a:grpSpLocks/>
          </p:cNvGrpSpPr>
          <p:nvPr/>
        </p:nvGrpSpPr>
        <p:grpSpPr bwMode="auto">
          <a:xfrm>
            <a:off x="1476375" y="1252537"/>
            <a:ext cx="3095625" cy="1319213"/>
            <a:chOff x="0" y="0"/>
            <a:chExt cx="2678697" cy="1759744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0" y="0"/>
              <a:ext cx="2678697" cy="1759744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86542" y="85764"/>
              <a:ext cx="2505612" cy="1588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0010" tIns="40005" rIns="80010" bIns="4000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100" i="1" dirty="0" smtClean="0"/>
                <a:t>Хабаровский край:</a:t>
              </a:r>
              <a:r>
                <a:rPr lang="ru-RU" sz="2100" dirty="0" smtClean="0"/>
                <a:t> </a:t>
              </a:r>
            </a:p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000" b="1" dirty="0" smtClean="0">
                  <a:solidFill>
                    <a:schemeClr val="tx2">
                      <a:lumMod val="75000"/>
                    </a:schemeClr>
                  </a:solidFill>
                </a:rPr>
                <a:t>232  </a:t>
              </a:r>
              <a:r>
                <a:rPr lang="ru-RU" sz="2100" dirty="0" smtClean="0"/>
                <a:t>муниципальных</a:t>
              </a:r>
              <a:br>
                <a:rPr lang="ru-RU" sz="2100" dirty="0" smtClean="0"/>
              </a:br>
              <a:r>
                <a:rPr lang="ru-RU" sz="2100" dirty="0" smtClean="0"/>
                <a:t>                 образования</a:t>
              </a:r>
              <a:endParaRPr lang="ru-RU" sz="21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19296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74788" y="79761"/>
            <a:ext cx="6883426" cy="1063229"/>
          </a:xfrm>
        </p:spPr>
        <p:txBody>
          <a:bodyPr/>
          <a:lstStyle/>
          <a:p>
            <a:pPr algn="r">
              <a:lnSpc>
                <a:spcPts val="2000"/>
              </a:lnSpc>
            </a:pPr>
            <a:r>
              <a:rPr lang="ru-RU" sz="2000" dirty="0" smtClean="0"/>
              <a:t>Федеральный закон от 06.02.2003 г. № 131-ФЗ</a:t>
            </a:r>
            <a:br>
              <a:rPr lang="ru-RU" sz="2000" dirty="0" smtClean="0"/>
            </a:br>
            <a:r>
              <a:rPr lang="ru-RU" sz="2000" dirty="0" smtClean="0"/>
              <a:t>«Об общих принципах организации </a:t>
            </a:r>
            <a:br>
              <a:rPr lang="ru-RU" sz="2000" dirty="0" smtClean="0"/>
            </a:br>
            <a:r>
              <a:rPr lang="ru-RU" sz="2000" dirty="0" smtClean="0"/>
              <a:t>местного  самоуправления в Российской Федерации»</a:t>
            </a:r>
            <a:endParaRPr lang="ru-RU" sz="2000" dirty="0"/>
          </a:p>
        </p:txBody>
      </p:sp>
      <p:pic>
        <p:nvPicPr>
          <p:cNvPr id="14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3186" y="69832"/>
            <a:ext cx="670844" cy="71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AutoShape 2" descr="ФЗ &quot;Об общих принципах организации местного самоуправления в Российской Федерации&quot; по сост. на 2023 год #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ФЗ &quot;Об общих принципах организации местного самоуправления в Российской Федерации&quot; по сост. на 2023 год #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ФЗ &quot;Об общих принципах организации местного самоуправления в Российской Федерации&quot; по сост. на 2023 год #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4" name="AutoShape 8" descr="ФЗ &quot;Об общих принципах организации местного самоуправления в Российской Федерации&quot; по сост. на 2023 год #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7" name="Picture 11" descr="https://mvd.consultant.ru/files/50383/preview/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142990"/>
            <a:ext cx="2714644" cy="383867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5"/>
          <a:srcRect l="32877" t="60127" r="31878" b="15775"/>
          <a:stretch>
            <a:fillRect/>
          </a:stretch>
        </p:blipFill>
        <p:spPr bwMode="auto">
          <a:xfrm>
            <a:off x="3413166" y="1678775"/>
            <a:ext cx="4643470" cy="17859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9296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6" name="Picture 14" descr="Увеличить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flipH="1">
            <a:off x="4000496" y="1736632"/>
            <a:ext cx="2409277" cy="34068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3084" name="Picture 12" descr="Увеличить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359527" y="1571618"/>
            <a:ext cx="2424946" cy="3429024"/>
          </a:xfrm>
          <a:prstGeom prst="rect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3082" name="Picture 10" descr="Увеличить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 flipH="1">
            <a:off x="2714612" y="1714476"/>
            <a:ext cx="2424945" cy="3429024"/>
          </a:xfrm>
          <a:prstGeom prst="rect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3080" name="Picture 8" descr="Увеличить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2147055" y="1285866"/>
            <a:ext cx="2424945" cy="3429024"/>
          </a:xfrm>
          <a:prstGeom prst="rect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3078" name="Picture 6" descr="Увеличить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1571604" y="1708894"/>
            <a:ext cx="2428892" cy="343460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74788" y="79761"/>
            <a:ext cx="6883426" cy="1063229"/>
          </a:xfrm>
        </p:spPr>
        <p:txBody>
          <a:bodyPr/>
          <a:lstStyle/>
          <a:p>
            <a:pPr algn="r">
              <a:lnSpc>
                <a:spcPts val="2000"/>
              </a:lnSpc>
            </a:pPr>
            <a:r>
              <a:rPr lang="ru-RU" sz="2000" dirty="0" smtClean="0"/>
              <a:t>Федеральный закон от 02.11.2023 г. № 517-ФЗ</a:t>
            </a:r>
            <a:br>
              <a:rPr lang="ru-RU" sz="2000" dirty="0" smtClean="0"/>
            </a:br>
            <a:r>
              <a:rPr lang="ru-RU" sz="2000" dirty="0" smtClean="0"/>
              <a:t>«О внесении изменений в Федеральный закон «Об общих принципах организации местного самоуправления в Российской Федерации»</a:t>
            </a:r>
            <a:endParaRPr lang="ru-RU" sz="2000" dirty="0"/>
          </a:p>
        </p:txBody>
      </p:sp>
      <p:pic>
        <p:nvPicPr>
          <p:cNvPr id="3076" name="Picture 4" descr="Увеличить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928662" y="1500180"/>
            <a:ext cx="2428891" cy="3434603"/>
          </a:xfrm>
          <a:prstGeom prst="rect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3074" name="Picture 2" descr="Увеличить"/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113108" y="928676"/>
            <a:ext cx="2920594" cy="412990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3088" name="Picture 16" descr="Увеличить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072198" y="1785914"/>
            <a:ext cx="2374425" cy="33575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14" name="Рисунок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3186" y="69832"/>
            <a:ext cx="670844" cy="71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9296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6226" y="-18"/>
            <a:ext cx="6883426" cy="1063229"/>
          </a:xfrm>
        </p:spPr>
        <p:txBody>
          <a:bodyPr/>
          <a:lstStyle/>
          <a:p>
            <a:pPr algn="r" fontAlgn="auto">
              <a:lnSpc>
                <a:spcPts val="2000"/>
              </a:lnSpc>
              <a:spcAft>
                <a:spcPts val="0"/>
              </a:spcAft>
              <a:defRPr/>
            </a:pPr>
            <a:r>
              <a:rPr lang="ru-RU" sz="2100" dirty="0" smtClean="0"/>
              <a:t>Проект Федерального закона № 40361-8 </a:t>
            </a:r>
            <a:br>
              <a:rPr lang="ru-RU" sz="2100" dirty="0" smtClean="0"/>
            </a:br>
            <a:r>
              <a:rPr lang="ru-RU" sz="2100" dirty="0" smtClean="0"/>
              <a:t>«Об общих принципах организации местного самоуправления в единой системе публичной власти»</a:t>
            </a:r>
            <a:endParaRPr lang="ru-RU" sz="2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9531" t="44233" r="36328" b="18267"/>
          <a:stretch>
            <a:fillRect/>
          </a:stretch>
        </p:blipFill>
        <p:spPr bwMode="auto">
          <a:xfrm>
            <a:off x="45509" y="1096952"/>
            <a:ext cx="8371443" cy="4000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Стрелка вниз 18"/>
          <p:cNvSpPr/>
          <p:nvPr/>
        </p:nvSpPr>
        <p:spPr>
          <a:xfrm>
            <a:off x="4664076" y="1163628"/>
            <a:ext cx="366716" cy="371474"/>
          </a:xfrm>
          <a:prstGeom prst="downArrow">
            <a:avLst/>
          </a:prstGeom>
          <a:solidFill>
            <a:srgbClr val="0B6B16">
              <a:alpha val="66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3186" y="69832"/>
            <a:ext cx="670844" cy="71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9296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12926" y="142858"/>
            <a:ext cx="6673850" cy="857250"/>
          </a:xfrm>
        </p:spPr>
        <p:txBody>
          <a:bodyPr/>
          <a:lstStyle/>
          <a:p>
            <a:pPr algn="r" fontAlgn="auto">
              <a:lnSpc>
                <a:spcPts val="2000"/>
              </a:lnSpc>
              <a:spcAft>
                <a:spcPts val="0"/>
              </a:spcAft>
              <a:defRPr/>
            </a:pPr>
            <a:r>
              <a:rPr lang="ru-RU" sz="2100" dirty="0" smtClean="0"/>
              <a:t>Государственная  политика </a:t>
            </a:r>
            <a:br>
              <a:rPr lang="ru-RU" sz="2100" dirty="0" smtClean="0"/>
            </a:br>
            <a:r>
              <a:rPr lang="ru-RU" sz="2100" dirty="0" smtClean="0"/>
              <a:t>по </a:t>
            </a:r>
            <a:r>
              <a:rPr lang="ru-RU" sz="2100" dirty="0" err="1" smtClean="0"/>
              <a:t>цифровизации</a:t>
            </a:r>
            <a:r>
              <a:rPr lang="ru-RU" sz="2100" dirty="0" smtClean="0"/>
              <a:t> государственного </a:t>
            </a:r>
            <a:br>
              <a:rPr lang="ru-RU" sz="2100" dirty="0" smtClean="0"/>
            </a:br>
            <a:r>
              <a:rPr lang="ru-RU" sz="2100" dirty="0" smtClean="0"/>
              <a:t>и муниципального управления</a:t>
            </a:r>
            <a:endParaRPr lang="ru-RU" sz="2100" dirty="0"/>
          </a:p>
        </p:txBody>
      </p:sp>
      <p:sp>
        <p:nvSpPr>
          <p:cNvPr id="7" name="Нашивка 6"/>
          <p:cNvSpPr/>
          <p:nvPr/>
        </p:nvSpPr>
        <p:spPr>
          <a:xfrm>
            <a:off x="257522" y="2467143"/>
            <a:ext cx="1814148" cy="1724788"/>
          </a:xfrm>
          <a:prstGeom prst="chevron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3186" y="69832"/>
            <a:ext cx="670844" cy="71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 descr="Актуальные проблемы информационной безопасности. Open Sourсe и ...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82692" y="2571751"/>
            <a:ext cx="4577103" cy="2571750"/>
          </a:xfrm>
          <a:prstGeom prst="rect">
            <a:avLst/>
          </a:prstGeom>
          <a:noFill/>
        </p:spPr>
      </p:pic>
      <p:pic>
        <p:nvPicPr>
          <p:cNvPr id="10" name="Рисунок 9" descr="840px-Ecp_servis_kkt.png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643042" y="1142990"/>
            <a:ext cx="2005978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19296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ашивка 11"/>
          <p:cNvSpPr/>
          <p:nvPr/>
        </p:nvSpPr>
        <p:spPr>
          <a:xfrm>
            <a:off x="257522" y="2467143"/>
            <a:ext cx="1814148" cy="1724788"/>
          </a:xfrm>
          <a:prstGeom prst="chevron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03350" y="205979"/>
            <a:ext cx="6673850" cy="857250"/>
          </a:xfrm>
        </p:spPr>
        <p:txBody>
          <a:bodyPr/>
          <a:lstStyle/>
          <a:p>
            <a:pPr algn="r" fontAlgn="auto">
              <a:lnSpc>
                <a:spcPts val="2000"/>
              </a:lnSpc>
              <a:spcAft>
                <a:spcPts val="0"/>
              </a:spcAft>
              <a:defRPr/>
            </a:pPr>
            <a:r>
              <a:rPr lang="ru-RU" sz="2100" dirty="0" smtClean="0"/>
              <a:t>Направить документы </a:t>
            </a:r>
            <a:br>
              <a:rPr lang="ru-RU" sz="2100" dirty="0" smtClean="0"/>
            </a:br>
            <a:r>
              <a:rPr lang="ru-RU" sz="2100" dirty="0" smtClean="0"/>
              <a:t>на государственную регистрацию </a:t>
            </a:r>
            <a:br>
              <a:rPr lang="ru-RU" sz="2100" dirty="0" smtClean="0"/>
            </a:br>
            <a:r>
              <a:rPr lang="ru-RU" sz="2100" dirty="0" smtClean="0"/>
              <a:t>в </a:t>
            </a:r>
            <a:r>
              <a:rPr lang="ru-RU" sz="2100" i="1" dirty="0" smtClean="0">
                <a:solidFill>
                  <a:schemeClr val="accent1">
                    <a:lumMod val="50000"/>
                  </a:schemeClr>
                </a:solidFill>
              </a:rPr>
              <a:t>ЭЛЕКТРОННОМ</a:t>
            </a:r>
            <a:r>
              <a:rPr lang="ru-RU" sz="21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100" dirty="0" smtClean="0"/>
              <a:t>виде очень </a:t>
            </a:r>
            <a:r>
              <a:rPr lang="ru-RU" sz="2100" dirty="0"/>
              <a:t>просто!</a:t>
            </a:r>
          </a:p>
        </p:txBody>
      </p:sp>
      <p:sp>
        <p:nvSpPr>
          <p:cNvPr id="5125" name="Объект 3"/>
          <p:cNvSpPr>
            <a:spLocks noGrp="1"/>
          </p:cNvSpPr>
          <p:nvPr>
            <p:ph idx="1"/>
          </p:nvPr>
        </p:nvSpPr>
        <p:spPr>
          <a:xfrm>
            <a:off x="0" y="1393024"/>
            <a:ext cx="5715008" cy="1821668"/>
          </a:xfrm>
        </p:spPr>
        <p:txBody>
          <a:bodyPr/>
          <a:lstStyle/>
          <a:p>
            <a:pPr>
              <a:lnSpc>
                <a:spcPts val="2000"/>
              </a:lnSpc>
              <a:buNone/>
            </a:pPr>
            <a:r>
              <a:rPr lang="ru-RU" b="1" dirty="0" smtClean="0"/>
              <a:t> 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100" b="1" dirty="0" smtClean="0">
                <a:solidFill>
                  <a:schemeClr val="tx2">
                    <a:lumMod val="75000"/>
                  </a:schemeClr>
                </a:solidFill>
              </a:rPr>
              <a:t>Основное </a:t>
            </a:r>
            <a:r>
              <a:rPr lang="ru-RU" sz="2100" b="1" dirty="0">
                <a:solidFill>
                  <a:schemeClr val="tx2">
                    <a:lumMod val="75000"/>
                  </a:schemeClr>
                </a:solidFill>
              </a:rPr>
              <a:t>требование</a:t>
            </a:r>
            <a:r>
              <a:rPr lang="ru-RU" sz="2100" dirty="0">
                <a:solidFill>
                  <a:schemeClr val="tx2">
                    <a:lumMod val="75000"/>
                  </a:schemeClr>
                </a:solidFill>
              </a:rPr>
              <a:t> – наличие 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у </a:t>
            </a:r>
            <a:r>
              <a:rPr lang="ru-RU" sz="2100" dirty="0">
                <a:solidFill>
                  <a:schemeClr val="tx2">
                    <a:lumMod val="75000"/>
                  </a:schemeClr>
                </a:solidFill>
              </a:rPr>
              <a:t>главы 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МО или </a:t>
            </a:r>
            <a:r>
              <a:rPr lang="ru-RU" sz="2100" dirty="0">
                <a:solidFill>
                  <a:schemeClr val="tx2">
                    <a:lumMod val="75000"/>
                  </a:schemeClr>
                </a:solidFill>
              </a:rPr>
              <a:t>лица, исполняющего 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</a:rPr>
              <a:t>его </a:t>
            </a:r>
            <a:r>
              <a:rPr lang="ru-RU" sz="2100" dirty="0">
                <a:solidFill>
                  <a:schemeClr val="tx2">
                    <a:lumMod val="75000"/>
                  </a:schemeClr>
                </a:solidFill>
              </a:rPr>
              <a:t>обязанности, </a:t>
            </a:r>
            <a:r>
              <a:rPr lang="ru-RU" sz="2100" b="1" i="1" dirty="0">
                <a:solidFill>
                  <a:schemeClr val="tx2">
                    <a:lumMod val="75000"/>
                  </a:schemeClr>
                </a:solidFill>
              </a:rPr>
              <a:t>усиленной квалифицированной электронной </a:t>
            </a:r>
            <a:r>
              <a:rPr lang="ru-RU" sz="2100" b="1" i="1" dirty="0" smtClean="0">
                <a:solidFill>
                  <a:schemeClr val="tx2">
                    <a:lumMod val="75000"/>
                  </a:schemeClr>
                </a:solidFill>
              </a:rPr>
              <a:t>подписи (УКЭП)</a:t>
            </a:r>
            <a:endParaRPr lang="ru-RU" altLang="ru-RU" sz="21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5000629" y="2967049"/>
            <a:ext cx="3095625" cy="1319213"/>
            <a:chOff x="0" y="0"/>
            <a:chExt cx="2678697" cy="1759744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0" y="0"/>
              <a:ext cx="2678697" cy="1759744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86542" y="85764"/>
              <a:ext cx="2505612" cy="1588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0010" tIns="40005" rIns="80010" bIns="40005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100" dirty="0"/>
                <a:t>ч. </a:t>
              </a:r>
              <a:r>
                <a:rPr lang="ru-RU" sz="2400" dirty="0"/>
                <a:t>41</a:t>
              </a:r>
              <a:r>
                <a:rPr lang="ru-RU" sz="2100" dirty="0" smtClean="0"/>
                <a:t>  ст</a:t>
              </a:r>
              <a:r>
                <a:rPr lang="ru-RU" sz="2100" dirty="0"/>
                <a:t>. </a:t>
              </a:r>
              <a:r>
                <a:rPr lang="ru-RU" sz="2100" dirty="0" smtClean="0"/>
                <a:t>3 Федерального </a:t>
              </a:r>
              <a:r>
                <a:rPr lang="ru-RU" sz="2100" dirty="0"/>
                <a:t>закона от </a:t>
              </a:r>
              <a:r>
                <a:rPr lang="ru-RU" sz="2100" dirty="0" smtClean="0"/>
                <a:t>21.07.2005 </a:t>
              </a:r>
              <a:r>
                <a:rPr lang="ru-RU" sz="2100" dirty="0"/>
                <a:t>№ </a:t>
              </a:r>
              <a:r>
                <a:rPr lang="ru-RU" sz="2100" dirty="0" smtClean="0"/>
                <a:t>97-ФЗ </a:t>
              </a:r>
              <a:endParaRPr lang="ru-RU" sz="2100" dirty="0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214546" y="4643452"/>
            <a:ext cx="617443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60000"/>
              </a:lnSpc>
            </a:pPr>
            <a:r>
              <a:rPr lang="ru-RU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Проверка УКЭП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осуществляется</a:t>
            </a:r>
            <a:endParaRPr lang="ru-RU" i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r">
              <a:lnSpc>
                <a:spcPct val="60000"/>
              </a:lnSpc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через Портал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государственных услуг</a:t>
            </a:r>
          </a:p>
        </p:txBody>
      </p:sp>
      <p:pic>
        <p:nvPicPr>
          <p:cNvPr id="11" name="Рисунок 10" descr="840px-Ecp_servis_kkt.png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15074" y="1142990"/>
            <a:ext cx="2005978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3186" y="69832"/>
            <a:ext cx="670844" cy="71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9296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ашивка 6"/>
          <p:cNvSpPr/>
          <p:nvPr/>
        </p:nvSpPr>
        <p:spPr>
          <a:xfrm>
            <a:off x="257522" y="2467143"/>
            <a:ext cx="1814148" cy="1724788"/>
          </a:xfrm>
          <a:prstGeom prst="chevron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03350" y="-18"/>
            <a:ext cx="6673850" cy="1069627"/>
          </a:xfrm>
        </p:spPr>
        <p:txBody>
          <a:bodyPr/>
          <a:lstStyle/>
          <a:p>
            <a:pPr algn="r">
              <a:lnSpc>
                <a:spcPct val="80000"/>
              </a:lnSpc>
            </a:pPr>
            <a:r>
              <a:rPr lang="ru-RU" sz="2100" dirty="0" smtClean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СПОСОБЫ</a:t>
            </a:r>
            <a:r>
              <a:rPr lang="ru-RU" sz="2100" dirty="0" smtClean="0">
                <a:ea typeface="Times New Roman" panose="02020603050405020304" pitchFamily="18" charset="0"/>
              </a:rPr>
              <a:t> электронной отправки </a:t>
            </a:r>
            <a:br>
              <a:rPr lang="ru-RU" sz="2100" dirty="0" smtClean="0">
                <a:ea typeface="Times New Roman" panose="02020603050405020304" pitchFamily="18" charset="0"/>
              </a:rPr>
            </a:br>
            <a:r>
              <a:rPr lang="ru-RU" sz="2100" dirty="0" smtClean="0">
                <a:ea typeface="Times New Roman" panose="02020603050405020304" pitchFamily="18" charset="0"/>
              </a:rPr>
              <a:t>документов на государственную регистрацию</a:t>
            </a:r>
            <a:endParaRPr lang="ru-RU" sz="2100" dirty="0"/>
          </a:p>
        </p:txBody>
      </p:sp>
      <p:sp>
        <p:nvSpPr>
          <p:cNvPr id="5125" name="Объект 3"/>
          <p:cNvSpPr>
            <a:spLocks noGrp="1"/>
          </p:cNvSpPr>
          <p:nvPr>
            <p:ph idx="1"/>
          </p:nvPr>
        </p:nvSpPr>
        <p:spPr>
          <a:xfrm>
            <a:off x="379418" y="1668773"/>
            <a:ext cx="8050234" cy="20817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Через межведомственный электронный документооборот субъекта Российской Федерации (СМЭВ – система межведомственного электронного взаимодействия)</a:t>
            </a:r>
          </a:p>
          <a:p>
            <a:pPr>
              <a:buNone/>
            </a:pPr>
            <a:endParaRPr lang="ru-RU" altLang="ru-RU" sz="2100" b="1" dirty="0"/>
          </a:p>
          <a:p>
            <a:pPr lvl="0">
              <a:lnSpc>
                <a:spcPts val="2000"/>
              </a:lnSpc>
              <a:spcBef>
                <a:spcPts val="0"/>
              </a:spcBef>
            </a:pP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С официального адреса электронной почты муниципального образования</a:t>
            </a:r>
            <a:r>
              <a:rPr lang="ru-RU" sz="23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*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на </a:t>
            </a:r>
            <a:r>
              <a:rPr lang="en-US" sz="21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e-mail 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Управления:</a:t>
            </a: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/>
            </a:r>
            <a:b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</a:b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/>
            </a:r>
            <a:b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</a:br>
            <a:r>
              <a:rPr lang="ru-RU" sz="23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				       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ru27@minjust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.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gov.ru</a:t>
            </a:r>
            <a:endParaRPr lang="ru-RU" altLang="ru-RU" sz="28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4210306"/>
            <a:ext cx="57150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ru-RU" sz="3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отсутствия у сельских и городских поселений адреса электронной почты, допускается направление документов с адреса электронной почты муниципального района, в состав которого входят указанные поселения.</a:t>
            </a:r>
            <a:endParaRPr lang="ru-RU" sz="1500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3186" y="69832"/>
            <a:ext cx="670844" cy="71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60851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3186" y="69832"/>
            <a:ext cx="670844" cy="71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620688"/>
            <a:ext cx="5400600" cy="974531"/>
          </a:xfrm>
        </p:spPr>
        <p:txBody>
          <a:bodyPr rtlCol="0">
            <a:noAutofit/>
          </a:bodyPr>
          <a:lstStyle/>
          <a:p>
            <a:pPr algn="ctr">
              <a:lnSpc>
                <a:spcPct val="85000"/>
              </a:lnSpc>
            </a:pPr>
            <a:r>
              <a:rPr lang="ru-RU" sz="1500" b="1" dirty="0"/>
              <a:t>УПРАВЛЕНИЕ МИНИСТЕРСТВА ЮСТИЦИИ РОССИЙСКОЙ </a:t>
            </a:r>
            <a:r>
              <a:rPr lang="ru-RU" sz="1500" b="1" dirty="0" smtClean="0"/>
              <a:t>ФЕДЕРАЦИИ ПО </a:t>
            </a:r>
            <a:r>
              <a:rPr lang="ru-RU" sz="1500" b="1" dirty="0"/>
              <a:t>ХАБАРОВСКОМУ КРАЮ И ЕВРЕЙСКОЙ АВТОНОМНОЙ ОБЛАСТИ </a:t>
            </a:r>
          </a:p>
        </p:txBody>
      </p:sp>
      <p:pic>
        <p:nvPicPr>
          <p:cNvPr id="1026" name="Picture 2" descr="WhatsApp Image 2023-08-17 at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9" y="1514057"/>
            <a:ext cx="1895478" cy="2277302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214942" y="1354102"/>
            <a:ext cx="242889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5531794" y="3562551"/>
            <a:ext cx="18973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</a:rPr>
              <a:t>официальный сайт</a:t>
            </a:r>
            <a:endParaRPr lang="ru-RU" sz="15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286" y="3463492"/>
            <a:ext cx="1760702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</a:rPr>
              <a:t>официальный телеграмм канал </a:t>
            </a:r>
            <a:endParaRPr lang="ru-RU" sz="15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2252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3614</TotalTime>
  <Words>145</Words>
  <Application>Microsoft Office PowerPoint</Application>
  <PresentationFormat>Экран (16:9)</PresentationFormat>
  <Paragraphs>34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Соседство</vt:lpstr>
      <vt:lpstr>ВОПРОСЫ ГОСУДАРСТВЕННОЙ РЕГИСТРАЦИИ  УСТАВОВ МУНИЦИПАЛЬНЫХ ОБРАЗОВАНИЙ:  НОВОЕ В ЗАКОНОДАТЕЛЬСТВЕ И ЦИФРОВИЗАЦИЯ РЕГИСТРАЦИОННЫХ ПРОЦЕДУР</vt:lpstr>
      <vt:lpstr>Количество муниципальных образований  в Дальневосточном федеральном округе </vt:lpstr>
      <vt:lpstr>Федеральный закон от 06.02.2003 г. № 131-ФЗ «Об общих принципах организации  местного  самоуправления в Российской Федерации»</vt:lpstr>
      <vt:lpstr>Федеральный закон от 02.11.2023 г. № 517-ФЗ «О внесении изменений в Федеральный закон «Об общих принципах организации местного самоуправления в Российской Федерации»</vt:lpstr>
      <vt:lpstr>Проект Федерального закона № 40361-8  «Об общих принципах организации местного самоуправления в единой системе публичной власти»</vt:lpstr>
      <vt:lpstr>Государственная  политика  по цифровизации государственного  и муниципального управления</vt:lpstr>
      <vt:lpstr>Направить документы  на государственную регистрацию  в ЭЛЕКТРОННОМ виде очень просто!</vt:lpstr>
      <vt:lpstr>СПОСОБЫ электронной отправки  документов на государственную регистрацию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Панова Анастасия Александровна</dc:creator>
  <cp:lastModifiedBy>Бочков</cp:lastModifiedBy>
  <cp:revision>220</cp:revision>
  <cp:lastPrinted>2023-09-26T08:14:57Z</cp:lastPrinted>
  <dcterms:created xsi:type="dcterms:W3CDTF">2020-01-30T08:08:02Z</dcterms:created>
  <dcterms:modified xsi:type="dcterms:W3CDTF">2023-12-18T01:26:50Z</dcterms:modified>
</cp:coreProperties>
</file>