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3"/>
    <p:sldMasterId id="2147484770" r:id="rId4"/>
    <p:sldMasterId id="2147484784" r:id="rId5"/>
  </p:sldMasterIdLst>
  <p:notesMasterIdLst>
    <p:notesMasterId r:id="rId22"/>
  </p:notesMasterIdLst>
  <p:handoutMasterIdLst>
    <p:handoutMasterId r:id="rId23"/>
  </p:handoutMasterIdLst>
  <p:sldIdLst>
    <p:sldId id="687" r:id="rId6"/>
    <p:sldId id="837" r:id="rId7"/>
    <p:sldId id="829" r:id="rId8"/>
    <p:sldId id="838" r:id="rId9"/>
    <p:sldId id="830" r:id="rId10"/>
    <p:sldId id="828" r:id="rId11"/>
    <p:sldId id="832" r:id="rId12"/>
    <p:sldId id="800" r:id="rId13"/>
    <p:sldId id="824" r:id="rId14"/>
    <p:sldId id="827" r:id="rId15"/>
    <p:sldId id="825" r:id="rId16"/>
    <p:sldId id="833" r:id="rId17"/>
    <p:sldId id="834" r:id="rId18"/>
    <p:sldId id="836" r:id="rId19"/>
    <p:sldId id="835" r:id="rId20"/>
    <p:sldId id="831" r:id="rId21"/>
  </p:sldIdLst>
  <p:sldSz cx="12192000" cy="6858000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Webdings" panose="05030102010509060703" pitchFamily="18" charset="2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0" userDrawn="1">
          <p15:clr>
            <a:srgbClr val="A4A3A4"/>
          </p15:clr>
        </p15:guide>
        <p15:guide id="2" orient="horz" pos="752" userDrawn="1">
          <p15:clr>
            <a:srgbClr val="A4A3A4"/>
          </p15:clr>
        </p15:guide>
        <p15:guide id="3" orient="horz" pos="1932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AF5"/>
    <a:srgbClr val="7030A0"/>
    <a:srgbClr val="B9DCD3"/>
    <a:srgbClr val="E8E8EF"/>
    <a:srgbClr val="CDCDDE"/>
    <a:srgbClr val="5DC593"/>
    <a:srgbClr val="054569"/>
    <a:srgbClr val="41484E"/>
    <a:srgbClr val="EFF0F1"/>
    <a:srgbClr val="04B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3" autoAdjust="0"/>
    <p:restoredTop sz="96433" autoAdjust="0"/>
  </p:normalViewPr>
  <p:slideViewPr>
    <p:cSldViewPr snapToGrid="0">
      <p:cViewPr varScale="1">
        <p:scale>
          <a:sx n="59" d="100"/>
          <a:sy n="59" d="100"/>
        </p:scale>
        <p:origin x="-78" y="-1302"/>
      </p:cViewPr>
      <p:guideLst>
        <p:guide orient="horz" pos="560"/>
        <p:guide orient="horz" pos="752"/>
        <p:guide orient="horz" pos="1932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96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56F7AB-63B9-4740-9EE1-00F6319A944C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84038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noProof="0"/>
              <a:t>Click to edit Master text styles</a:t>
            </a:r>
          </a:p>
          <a:p>
            <a:pPr lvl="1"/>
            <a:r>
              <a:rPr lang="en-US" altLang="en-GB" noProof="0"/>
              <a:t>Second level</a:t>
            </a:r>
          </a:p>
          <a:p>
            <a:pPr lvl="2"/>
            <a:r>
              <a:rPr lang="en-US" altLang="en-GB" noProof="0"/>
              <a:t>Third level</a:t>
            </a:r>
          </a:p>
          <a:p>
            <a:pPr lvl="3"/>
            <a:r>
              <a:rPr lang="en-US" altLang="en-GB" noProof="0"/>
              <a:t>Fourth level</a:t>
            </a:r>
          </a:p>
          <a:p>
            <a:pPr lvl="4"/>
            <a:r>
              <a:rPr lang="en-US" alt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C069AD-A78E-4327-9276-C6E85573A136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68066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9055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069AD-A78E-4327-9276-C6E85573A136}" type="slidenum">
              <a:rPr lang="en-US" altLang="en-GB" smtClean="0"/>
              <a:pPr>
                <a:defRPr/>
              </a:pPr>
              <a:t>1</a:t>
            </a:fld>
            <a:endParaRPr lang="en-US" altLang="en-GB" dirty="0"/>
          </a:p>
        </p:txBody>
      </p:sp>
    </p:spTree>
    <p:extLst>
      <p:ext uri="{BB962C8B-B14F-4D97-AF65-F5344CB8AC3E}">
        <p14:creationId xmlns:p14="http://schemas.microsoft.com/office/powerpoint/2010/main" val="215207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master06_image00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8017934" y="6610350"/>
            <a:ext cx="363643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ru-RU" sz="900">
                <a:solidFill>
                  <a:srgbClr val="000000"/>
                </a:solidFill>
              </a:rPr>
              <a:t>© Корпорация Майкрософт, февраль 2003</a:t>
            </a:r>
            <a:endParaRPr lang="en-GB" altLang="ru-RU" sz="9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4684" y="3656013"/>
            <a:ext cx="6322483" cy="116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altLang="en-GB"/>
              <a:t>Click to edit Master titlestyle</a:t>
            </a:r>
          </a:p>
        </p:txBody>
      </p:sp>
    </p:spTree>
    <p:extLst>
      <p:ext uri="{BB962C8B-B14F-4D97-AF65-F5344CB8AC3E}">
        <p14:creationId xmlns:p14="http://schemas.microsoft.com/office/powerpoint/2010/main" val="15924939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724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318" y="712789"/>
            <a:ext cx="2459567" cy="5284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384" y="712789"/>
            <a:ext cx="7179733" cy="5284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762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12800" y="533401"/>
            <a:ext cx="105664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06400" y="4800600"/>
            <a:ext cx="113792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844800" cy="28733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0800" y="6553200"/>
            <a:ext cx="4572000" cy="28733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553200"/>
            <a:ext cx="2743200" cy="287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601ED3FB-FD72-46B2-9B19-6B4E2DFED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4844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82600"/>
            <a:ext cx="109728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8390032-483E-42DE-A58A-BC609BD0E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653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master06_image00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8017934" y="6610350"/>
            <a:ext cx="363643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ru-RU" sz="900">
                <a:solidFill>
                  <a:srgbClr val="000000"/>
                </a:solidFill>
              </a:rPr>
              <a:t>© Корпорация Майкрософт, февраль 2003</a:t>
            </a:r>
            <a:endParaRPr lang="en-GB" altLang="ru-RU" sz="9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4684" y="3656013"/>
            <a:ext cx="6322483" cy="116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altLang="en-GB"/>
              <a:t>Click to edit Master titlestyle</a:t>
            </a:r>
          </a:p>
        </p:txBody>
      </p:sp>
    </p:spTree>
    <p:extLst>
      <p:ext uri="{BB962C8B-B14F-4D97-AF65-F5344CB8AC3E}">
        <p14:creationId xmlns:p14="http://schemas.microsoft.com/office/powerpoint/2010/main" val="33704713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49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5471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827213"/>
            <a:ext cx="478578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827213"/>
            <a:ext cx="47879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64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415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508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434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7233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3840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3643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8860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318" y="712789"/>
            <a:ext cx="2459567" cy="5284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384" y="712789"/>
            <a:ext cx="7179733" cy="5284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645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82600"/>
            <a:ext cx="109728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83F0A77D-27D2-45F7-8498-5FE06F118F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65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master06_image002 cop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8017934" y="6610350"/>
            <a:ext cx="363643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ru-RU" sz="900">
                <a:solidFill>
                  <a:srgbClr val="000000"/>
                </a:solidFill>
              </a:rPr>
              <a:t>© Корпорация Майкрософт, февраль 2003</a:t>
            </a:r>
            <a:endParaRPr lang="en-GB" altLang="ru-RU" sz="9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4684" y="3656013"/>
            <a:ext cx="6322483" cy="1168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altLang="en-GB"/>
              <a:t>Click to edit Master titlestyle</a:t>
            </a:r>
          </a:p>
        </p:txBody>
      </p:sp>
    </p:spTree>
    <p:extLst>
      <p:ext uri="{BB962C8B-B14F-4D97-AF65-F5344CB8AC3E}">
        <p14:creationId xmlns:p14="http://schemas.microsoft.com/office/powerpoint/2010/main" val="426542872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95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318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827213"/>
            <a:ext cx="478578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827213"/>
            <a:ext cx="47879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038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75006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034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5522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95821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0863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585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3866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318" y="712789"/>
            <a:ext cx="2459567" cy="5284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384" y="712789"/>
            <a:ext cx="7179733" cy="5284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604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482600"/>
            <a:ext cx="109728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60800" y="6521450"/>
            <a:ext cx="45720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42400" y="6521450"/>
            <a:ext cx="2844800" cy="319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83F0A77D-27D2-45F7-8498-5FE06F118F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04800" y="6521450"/>
            <a:ext cx="2844800" cy="319088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spcBef>
                <a:spcPct val="5000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98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827213"/>
            <a:ext cx="4785783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827213"/>
            <a:ext cx="4787900" cy="417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33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04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571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224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4770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211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master06_image002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4385" y="712788"/>
            <a:ext cx="984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4" y="1827213"/>
            <a:ext cx="977688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Ikuykuyi</a:t>
            </a:r>
          </a:p>
          <a:p>
            <a:pPr lvl="3"/>
            <a:r>
              <a:rPr lang="en-GB" altLang="en-GB"/>
              <a:t>dfsfsdf</a:t>
            </a:r>
          </a:p>
        </p:txBody>
      </p:sp>
      <p:sp>
        <p:nvSpPr>
          <p:cNvPr id="1029" name="Line 26"/>
          <p:cNvSpPr>
            <a:spLocks noChangeShapeType="1"/>
          </p:cNvSpPr>
          <p:nvPr/>
        </p:nvSpPr>
        <p:spPr bwMode="auto">
          <a:xfrm>
            <a:off x="1193800" y="1252538"/>
            <a:ext cx="9855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5" r:id="rId12"/>
    <p:sldLayoutId id="2147484756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55588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&lt;"/>
        <a:defRPr sz="2800">
          <a:solidFill>
            <a:schemeClr val="tx1"/>
          </a:solidFill>
          <a:latin typeface="+mn-lt"/>
        </a:defRPr>
      </a:lvl2pPr>
      <a:lvl3pPr marL="117316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u"/>
        <a:defRPr sz="1600">
          <a:solidFill>
            <a:schemeClr val="tx1"/>
          </a:solidFill>
          <a:latin typeface="+mn-lt"/>
        </a:defRPr>
      </a:lvl3pPr>
      <a:lvl4pPr marL="162401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w"/>
        <a:defRPr sz="1400">
          <a:solidFill>
            <a:schemeClr val="tx1"/>
          </a:solidFill>
          <a:latin typeface="+mn-lt"/>
        </a:defRPr>
      </a:lvl4pPr>
      <a:lvl5pPr marL="3370263" indent="-228600" algn="l" rtl="0" eaLnBrk="0" fontAlgn="base" hangingPunct="0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5pPr>
      <a:lvl6pPr marL="38274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6pPr>
      <a:lvl7pPr marL="42846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7pPr>
      <a:lvl8pPr marL="47418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8pPr>
      <a:lvl9pPr marL="51990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master06_image002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4385" y="712788"/>
            <a:ext cx="984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4" y="1827213"/>
            <a:ext cx="977688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Ikuykuyi</a:t>
            </a:r>
          </a:p>
          <a:p>
            <a:pPr lvl="3"/>
            <a:r>
              <a:rPr lang="en-GB" altLang="en-GB"/>
              <a:t>dfsfsdf</a:t>
            </a:r>
          </a:p>
        </p:txBody>
      </p:sp>
      <p:sp>
        <p:nvSpPr>
          <p:cNvPr id="1029" name="Line 26"/>
          <p:cNvSpPr>
            <a:spLocks noChangeShapeType="1"/>
          </p:cNvSpPr>
          <p:nvPr/>
        </p:nvSpPr>
        <p:spPr bwMode="auto">
          <a:xfrm>
            <a:off x="1193800" y="1252538"/>
            <a:ext cx="9855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  <p:sldLayoutId id="2147484783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55588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&lt;"/>
        <a:defRPr sz="2800">
          <a:solidFill>
            <a:schemeClr val="tx1"/>
          </a:solidFill>
          <a:latin typeface="+mn-lt"/>
        </a:defRPr>
      </a:lvl2pPr>
      <a:lvl3pPr marL="117316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u"/>
        <a:defRPr sz="1600">
          <a:solidFill>
            <a:schemeClr val="tx1"/>
          </a:solidFill>
          <a:latin typeface="+mn-lt"/>
        </a:defRPr>
      </a:lvl3pPr>
      <a:lvl4pPr marL="162401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w"/>
        <a:defRPr sz="1400">
          <a:solidFill>
            <a:schemeClr val="tx1"/>
          </a:solidFill>
          <a:latin typeface="+mn-lt"/>
        </a:defRPr>
      </a:lvl4pPr>
      <a:lvl5pPr marL="3370263" indent="-228600" algn="l" rtl="0" eaLnBrk="0" fontAlgn="base" hangingPunct="0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5pPr>
      <a:lvl6pPr marL="38274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6pPr>
      <a:lvl7pPr marL="42846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7pPr>
      <a:lvl8pPr marL="47418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8pPr>
      <a:lvl9pPr marL="51990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6" descr="master06_image002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4385" y="712788"/>
            <a:ext cx="984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4" y="1827213"/>
            <a:ext cx="977688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Ikuykuyi</a:t>
            </a:r>
          </a:p>
          <a:p>
            <a:pPr lvl="3"/>
            <a:r>
              <a:rPr lang="en-GB" altLang="en-GB"/>
              <a:t>dfsfsdf</a:t>
            </a:r>
          </a:p>
        </p:txBody>
      </p:sp>
      <p:sp>
        <p:nvSpPr>
          <p:cNvPr id="1029" name="Line 26"/>
          <p:cNvSpPr>
            <a:spLocks noChangeShapeType="1"/>
          </p:cNvSpPr>
          <p:nvPr/>
        </p:nvSpPr>
        <p:spPr bwMode="auto">
          <a:xfrm>
            <a:off x="1193800" y="1252538"/>
            <a:ext cx="98552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7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39725" indent="-33972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=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55588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ebdings" pitchFamily="18" charset="2"/>
        <a:buChar char="&lt;"/>
        <a:defRPr sz="2800">
          <a:solidFill>
            <a:schemeClr val="tx1"/>
          </a:solidFill>
          <a:latin typeface="+mn-lt"/>
        </a:defRPr>
      </a:lvl2pPr>
      <a:lvl3pPr marL="117316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u"/>
        <a:defRPr sz="1600">
          <a:solidFill>
            <a:schemeClr val="tx1"/>
          </a:solidFill>
          <a:latin typeface="+mn-lt"/>
        </a:defRPr>
      </a:lvl3pPr>
      <a:lvl4pPr marL="1624013" indent="-2730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rgbClr val="FFCC00"/>
        </a:buClr>
        <a:buSzPct val="80000"/>
        <a:buFont typeface="Wingdings 3" pitchFamily="18" charset="2"/>
        <a:buChar char="w"/>
        <a:defRPr sz="1400">
          <a:solidFill>
            <a:schemeClr val="tx1"/>
          </a:solidFill>
          <a:latin typeface="+mn-lt"/>
        </a:defRPr>
      </a:lvl4pPr>
      <a:lvl5pPr marL="3370263" indent="-228600" algn="l" rtl="0" eaLnBrk="0" fontAlgn="base" hangingPunct="0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5pPr>
      <a:lvl6pPr marL="38274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6pPr>
      <a:lvl7pPr marL="42846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7pPr>
      <a:lvl8pPr marL="47418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8pPr>
      <a:lvl9pPr marL="5199063" indent="-228600" algn="l" rtl="0" fontAlgn="base">
        <a:lnSpc>
          <a:spcPct val="90000"/>
        </a:lnSpc>
        <a:spcBef>
          <a:spcPct val="110000"/>
        </a:spcBef>
        <a:spcAft>
          <a:spcPct val="0"/>
        </a:spcAft>
        <a:buClr>
          <a:srgbClr val="568EB8"/>
        </a:buClr>
        <a:buSzPct val="90000"/>
        <a:buFont typeface="Arial" charset="0"/>
        <a:buBlip>
          <a:blip r:embed="rId15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-477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5FB656-B1B8-4823-9888-58B287048575}"/>
              </a:ext>
            </a:extLst>
          </p:cNvPr>
          <p:cNvSpPr/>
          <p:nvPr/>
        </p:nvSpPr>
        <p:spPr>
          <a:xfrm>
            <a:off x="3910" y="420999"/>
            <a:ext cx="12192000" cy="216059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6000" b="1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ru-RU" sz="5400" dirty="0" smtClean="0">
                <a:solidFill>
                  <a:schemeClr val="bg1"/>
                </a:solidFill>
              </a:rPr>
              <a:t>Порядок установления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требований к участникам закупок</a:t>
            </a:r>
            <a:endParaRPr lang="ru-RU" sz="5400" b="1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4B5C907-9685-4FCD-BD70-2FC880572A57}"/>
              </a:ext>
            </a:extLst>
          </p:cNvPr>
          <p:cNvSpPr/>
          <p:nvPr/>
        </p:nvSpPr>
        <p:spPr bwMode="auto">
          <a:xfrm>
            <a:off x="247135" y="3824319"/>
            <a:ext cx="11688191" cy="28908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5FB656-B1B8-4823-9888-58B287048575}"/>
              </a:ext>
            </a:extLst>
          </p:cNvPr>
          <p:cNvSpPr/>
          <p:nvPr/>
        </p:nvSpPr>
        <p:spPr>
          <a:xfrm>
            <a:off x="3910" y="2727046"/>
            <a:ext cx="12075795" cy="31947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4400" b="1" dirty="0" smtClean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sz="4400" b="1" dirty="0" smtClean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en-US" sz="4400" b="1" dirty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ФИЛОНЕНКО ОЛЬГА ВАСИЛЬЕВНА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400" b="1" dirty="0" smtClean="0">
              <a:ln w="12700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сектора услуг отдела формирования закупок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работы и услуги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комитета </a:t>
            </a:r>
            <a:r>
              <a:rPr lang="ru-RU" sz="2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2400" dirty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заказа </a:t>
            </a:r>
            <a:r>
              <a:rPr lang="ru-RU" sz="2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2400" dirty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Хабаровского </a:t>
            </a:r>
            <a:r>
              <a:rPr lang="ru-RU" sz="2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sz="2400" dirty="0">
              <a:ln w="12700">
                <a:noFill/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4800600"/>
            <a:ext cx="10566400" cy="369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6128426"/>
            <a:ext cx="11379200" cy="27237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Т</a:t>
            </a:r>
            <a:r>
              <a:rPr lang="ru-RU" sz="3200" dirty="0" smtClean="0">
                <a:solidFill>
                  <a:schemeClr val="bg1"/>
                </a:solidFill>
              </a:rPr>
              <a:t>ребования к членам СРО,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участвующим в конкурентных закупках</a:t>
            </a:r>
          </a:p>
          <a:p>
            <a:pPr lvl="0"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965" y="1167129"/>
            <a:ext cx="11640065" cy="48834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Согласно </a:t>
            </a:r>
            <a:r>
              <a:rPr lang="ru-RU" sz="2000" dirty="0">
                <a:solidFill>
                  <a:schemeClr val="tx1"/>
                </a:solidFill>
              </a:rPr>
              <a:t>ч. 3 ст. 55.8 </a:t>
            </a:r>
            <a:r>
              <a:rPr lang="ru-RU" sz="2000" dirty="0" err="1">
                <a:solidFill>
                  <a:schemeClr val="tx1"/>
                </a:solidFill>
              </a:rPr>
              <a:t>ГрК</a:t>
            </a:r>
            <a:r>
              <a:rPr lang="ru-RU" sz="2000" dirty="0">
                <a:solidFill>
                  <a:schemeClr val="tx1"/>
                </a:solidFill>
              </a:rPr>
              <a:t> РФ член СРО имеет право выполнять работы по договору подряда, заключаемому с использованием конкурентных процедур при соблюдении в совокупности следующих условий: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         1</a:t>
            </a:r>
            <a:r>
              <a:rPr lang="ru-RU" sz="2000" dirty="0">
                <a:solidFill>
                  <a:schemeClr val="tx1"/>
                </a:solidFill>
              </a:rPr>
              <a:t>) наличие у СРО, членом которой является такое лицо, отдельного компенсационного фонда обеспечения договорных обязательств;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         2</a:t>
            </a:r>
            <a:r>
              <a:rPr lang="ru-RU" sz="2000" dirty="0">
                <a:solidFill>
                  <a:schemeClr val="tx1"/>
                </a:solidFill>
              </a:rPr>
              <a:t>) совокупный размер обязательств по указанным договорам члена СРО не превышает предельный размер обязательств, исходя из которого таким лицом был внесен взнос в компенсационный фонд обеспечения договорных обязательств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Количество </a:t>
            </a:r>
            <a:r>
              <a:rPr lang="ru-RU" sz="2000" dirty="0">
                <a:solidFill>
                  <a:schemeClr val="tx1"/>
                </a:solidFill>
              </a:rPr>
              <a:t>договоров подряда, которые могут быть заключены членом СРО с использованием конкурентных способов заключения договоров, не </a:t>
            </a:r>
            <a:r>
              <a:rPr lang="ru-RU" sz="2000" dirty="0" smtClean="0">
                <a:solidFill>
                  <a:schemeClr val="tx1"/>
                </a:solidFill>
              </a:rPr>
              <a:t>ограничивается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ts val="2400"/>
              </a:lnSpc>
            </a:pPr>
            <a:endParaRPr lang="ru-RU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965" y="6050603"/>
            <a:ext cx="11640065" cy="70039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/>
              <a:t>При установлении требований </a:t>
            </a:r>
            <a:r>
              <a:rPr lang="ru-RU" sz="3200" dirty="0" smtClean="0"/>
              <a:t>нужно </a:t>
            </a:r>
            <a:r>
              <a:rPr lang="ru-RU" sz="3200" dirty="0"/>
              <a:t>указывать два </a:t>
            </a:r>
            <a:r>
              <a:rPr lang="ru-RU" sz="3200" dirty="0" smtClean="0"/>
              <a:t>фонда</a:t>
            </a:r>
            <a:r>
              <a:rPr lang="ru-RU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3194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598" y="50389"/>
            <a:ext cx="12192000" cy="100054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597" y="50389"/>
            <a:ext cx="12202892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    Рекомендуемые формулировки требования к участникам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(примеры)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42489"/>
              </p:ext>
            </p:extLst>
          </p:nvPr>
        </p:nvGraphicFramePr>
        <p:xfrm>
          <a:off x="138023" y="1127607"/>
          <a:ext cx="6252483" cy="562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483"/>
              </a:tblGrid>
              <a:tr h="4795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Выполнение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работ по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строительству, реконструкции,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капитальному ремонту, сносу ОКС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10680">
                <a:tc>
                  <a:txBody>
                    <a:bodyPr/>
                    <a:lstStyle/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В едином реестре о членах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 (далее – СРО) и их обязательствах в отношении участника закупки должны содержаться сведения: 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- о наличии у члена СРО права осуществлять строительство, реконструкцию, капитальный ремонт, снос объектов капитального строительства по договору строительного подряда, заключаемому с использованием конкурентных способов заключения договоров в отношении объектов капитального строительства (кроме особо опасных, технически сложных и уникальных объектов, объектов использования атомной энергии); 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- о соответствии члена СРО уровню ответственности, предусмотренному частями 12, 13 статьи 55.16 Градостроительного кодекса Российской Федерации. 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Член СРО должен быть зарегистрирован в том же субъекте Российской Федерации, в котором зарегистрирована СРО, за исключением случаев, указанных в части 3 статьи 55.6 Градостроительного кодекса Российской Федерации. 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Указанные требования не распространяются на случаи, предусмотренные частями 2.1, 2.2 статьи 52 Градостроительного кодекса Российской Федерации. 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Предоставление копий документов, подтверждающих соответствие указанным требованиям, в составе заявки не требуется.</a:t>
                      </a:r>
                      <a:endParaRPr lang="ru-RU" sz="135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48726"/>
              </p:ext>
            </p:extLst>
          </p:nvPr>
        </p:nvGraphicFramePr>
        <p:xfrm>
          <a:off x="6637867" y="1127607"/>
          <a:ext cx="5359061" cy="562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061"/>
              </a:tblGrid>
              <a:tr h="5365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Выполнение работ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по подготовке проектной документации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92308">
                <a:tc>
                  <a:txBody>
                    <a:bodyPr/>
                    <a:lstStyle/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В едином реестре о членах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 (далее – СРО) и их обязательствах в отношении участника закупки должны содержаться сведения: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- о наличии у члена СРО права осуществлять подготовку проектной документации по договору подряда на подготовку проектной документации, заключаемому с использованием конкурентных способов заключения договоров в отношении объектов капитального строительства (кроме особо опасных, технически сложных и уникальных объектов, объектов использования атомной энергии);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- о соответствии члена СРО уровню ответственности, предусмотренному частями 10, 11 статьи 55.16 Градостроительного кодекса Российской Федерации.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Указанные требования не распространяются на случаи, предусмотренные ч. 4.1 ст. 48 Градостроительного кодекса Российской Федерации.</a:t>
                      </a:r>
                    </a:p>
                    <a:p>
                      <a:pPr algn="jus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Предоставление копий документов, подтверждающих соответствие указанным требованиям, в составе заявки не требуется.</a:t>
                      </a:r>
                    </a:p>
                    <a:p>
                      <a:endParaRPr lang="ru-RU" sz="135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22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4800600"/>
            <a:ext cx="10566400" cy="369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Требования о членстве СРО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при проведении 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«комбинированной закупки»</a:t>
            </a:r>
            <a:endParaRPr lang="ru-RU" sz="3200" dirty="0">
              <a:solidFill>
                <a:schemeClr val="bg1"/>
              </a:solidFill>
            </a:endParaRPr>
          </a:p>
          <a:p>
            <a:pPr lvl="0"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964" y="2242919"/>
            <a:ext cx="11640065" cy="4491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Если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предмет закупки включены работы, для осуществления которых требуются различные лицензии, свидетельства или СРО, заказчик вправе установить требование о наличии лицензии, свидетельства или СРО у подрядчика (исполнителя) данных работ,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вправе устанавливать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наличии всех указанных документов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участника закупки, поскольку, установление такого требования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приведет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ограничению количества участников закупки. 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ФАС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обращает внимание, что к выполнению указанных работ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 (исполнитель)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привлечь субподрядчиков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       Таким </a:t>
            </a:r>
            <a:r>
              <a:rPr lang="ru-RU" sz="1800" b="1" dirty="0">
                <a:solidFill>
                  <a:schemeClr val="tx1"/>
                </a:solidFill>
              </a:rPr>
              <a:t>образом, если объектом закупки являются работы по разработке проектной документации и в том числе выполнению инженерных изысканий, целесообразно устанавливать требования к участнику закупки о наличии членства в СРО в области архитектурно-строительного проектирования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i="1" dirty="0">
                <a:solidFill>
                  <a:schemeClr val="tx1"/>
                </a:solidFill>
              </a:rPr>
              <a:t>данная позиция отражена в Письмах ФАС России от 02.08.2019 № ДФ/67066/19, от 26.06.2018 № АГ/47983/1</a:t>
            </a:r>
            <a:r>
              <a:rPr lang="ru-RU" sz="1800" dirty="0">
                <a:solidFill>
                  <a:schemeClr val="tx1"/>
                </a:solidFill>
              </a:rPr>
              <a:t>8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ru-RU" sz="1800" i="1" dirty="0" smtClean="0">
                <a:solidFill>
                  <a:srgbClr val="FF0000"/>
                </a:solidFill>
              </a:rPr>
              <a:t>Примеры: </a:t>
            </a:r>
            <a:r>
              <a:rPr lang="ru-RU" sz="1800" i="1" dirty="0">
                <a:solidFill>
                  <a:srgbClr val="FF0000"/>
                </a:solidFill>
              </a:rPr>
              <a:t>Решение Хабаровского УФАС России от 11.02.2020 N 7-1/23 по делу N </a:t>
            </a:r>
            <a:r>
              <a:rPr lang="ru-RU" sz="1800" i="1" dirty="0" smtClean="0">
                <a:solidFill>
                  <a:srgbClr val="FF0000"/>
                </a:solidFill>
              </a:rPr>
              <a:t>027/06/69-135/2020,</a:t>
            </a:r>
            <a:endParaRPr lang="ru-RU" sz="1800" i="1" dirty="0">
              <a:solidFill>
                <a:srgbClr val="FF0000"/>
              </a:solidFill>
            </a:endParaRPr>
          </a:p>
          <a:p>
            <a:pPr algn="just"/>
            <a:r>
              <a:rPr lang="ru-RU" sz="1800" i="1" dirty="0">
                <a:solidFill>
                  <a:srgbClr val="FF0000"/>
                </a:solidFill>
              </a:rPr>
              <a:t>Решение Кировского УФАС России от 08.07.2021 N 043/06/31-572/2021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</a:pPr>
            <a:endParaRPr lang="ru-RU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66" y="1167129"/>
            <a:ext cx="1164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Пример:</a:t>
            </a:r>
          </a:p>
          <a:p>
            <a:r>
              <a:rPr lang="ru-RU" sz="1800" dirty="0" smtClean="0"/>
              <a:t>1) В одном лоте закупаются проектные работы и инженерные изыскания</a:t>
            </a:r>
          </a:p>
          <a:p>
            <a:r>
              <a:rPr lang="ru-RU" sz="1800" dirty="0" smtClean="0"/>
              <a:t>2) Проводится закупка «под ключ» в рамках ч. 16, ч. 16.1, ч. 16.3, ст. 34, ч. 56 ст. 112 Закона № 44-ФЗ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421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4800600"/>
            <a:ext cx="10566400" cy="369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Требование о лицензии и СРО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одновременно?</a:t>
            </a:r>
            <a:endParaRPr lang="ru-RU" sz="3200" dirty="0">
              <a:solidFill>
                <a:schemeClr val="bg1"/>
              </a:solidFill>
            </a:endParaRPr>
          </a:p>
          <a:p>
            <a:pPr lvl="0"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966" y="1104900"/>
            <a:ext cx="11640065" cy="5508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В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если деятельность, являющаяся объектом закупки, подлежит обязательному лицензированию в соответствии с законодательством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лицензировании заказчик обязан установить в извещении требование к участникам закупки о наличии такой лицензии (например деятельность по монтажу, техническому обслуживанию и ремонту средств обеспечения пожарной безопасности зданий и сооружений в соответствии с п. 15 ч. 1 ст. 12 Федерального закона от 4 мая 2011 г. № 99-ФЗ «О лицензировании отдельных видов деятельности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В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если работы, требующие наличия лицензии, не являются самостоятельным объектом закупки, а только входят в состав работ по строительству, реконструкции, капитальному ремонту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(т.е. так называемые сопутствующие работы, например, </a:t>
            </a:r>
            <a:r>
              <a:rPr lang="ru-RU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 </a:t>
            </a:r>
            <a:r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охранно-пожарной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сигнализации), при исполнении контракта подрядчик может привлечь к их выполнению субподрядчика, имеющего соответствующую лицензию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Установив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о наличии у участника закупки л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ицензии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работ по монтажу, техническому обслуживанию и ремонту средств обеспечения пожарной безопасности зданий и сооружений, заказчик нарушает ч. 6 ст. 31 Закона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44-ФЗ.</a:t>
            </a:r>
          </a:p>
          <a:p>
            <a:pPr algn="just"/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</a:t>
            </a:r>
          </a:p>
          <a:p>
            <a:pPr algn="ctr"/>
            <a:r>
              <a:rPr lang="ru-RU" sz="1800" i="1" dirty="0" smtClean="0">
                <a:solidFill>
                  <a:srgbClr val="FF0000"/>
                </a:solidFill>
              </a:rPr>
              <a:t> //</a:t>
            </a:r>
            <a:r>
              <a:rPr lang="ru-RU" sz="1800" i="1" dirty="0" smtClean="0"/>
              <a:t> </a:t>
            </a:r>
            <a:r>
              <a:rPr lang="ru-RU" sz="1800" i="1" dirty="0">
                <a:solidFill>
                  <a:srgbClr val="FF0000"/>
                </a:solidFill>
              </a:rPr>
              <a:t>Решение ФАС России от 09.11.2015 по делу </a:t>
            </a:r>
            <a:r>
              <a:rPr lang="ru-RU" sz="1800" i="1" dirty="0" smtClean="0">
                <a:solidFill>
                  <a:srgbClr val="FF0000"/>
                </a:solidFill>
              </a:rPr>
              <a:t>№ </a:t>
            </a:r>
            <a:r>
              <a:rPr lang="ru-RU" sz="1800" i="1" dirty="0">
                <a:solidFill>
                  <a:srgbClr val="FF0000"/>
                </a:solidFill>
              </a:rPr>
              <a:t>ВП-139/15</a:t>
            </a:r>
          </a:p>
          <a:p>
            <a:pPr algn="just"/>
            <a:endParaRPr lang="ru-RU" sz="1800" dirty="0">
              <a:solidFill>
                <a:srgbClr val="FF0000"/>
              </a:solidFill>
            </a:endParaRPr>
          </a:p>
          <a:p>
            <a:pPr algn="just">
              <a:lnSpc>
                <a:spcPts val="2400"/>
              </a:lnSpc>
            </a:pPr>
            <a:endParaRPr lang="ru-RU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19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4800600"/>
            <a:ext cx="10566400" cy="369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Требование о лицензии и СРО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одновременно?</a:t>
            </a:r>
            <a:endParaRPr lang="ru-RU" sz="3200" dirty="0">
              <a:solidFill>
                <a:schemeClr val="bg1"/>
              </a:solidFill>
            </a:endParaRPr>
          </a:p>
          <a:p>
            <a:pPr lvl="0"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322" y="1167129"/>
            <a:ext cx="11640065" cy="55098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…установлены требования, предъявляемые к участникам аукциона, о </a:t>
            </a:r>
            <a:r>
              <a:rPr lang="ru-RU" sz="1800" b="1" dirty="0" smtClean="0">
                <a:solidFill>
                  <a:schemeClr val="tx1"/>
                </a:solidFill>
              </a:rPr>
              <a:t>предоставлении:</a:t>
            </a:r>
            <a:endParaRPr lang="ru-RU" sz="1800" b="1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- </a:t>
            </a:r>
            <a:r>
              <a:rPr lang="ru-RU" sz="1800" dirty="0">
                <a:solidFill>
                  <a:schemeClr val="tx1"/>
                </a:solidFill>
              </a:rPr>
              <a:t>копии лицензии на осуществление деятельности по сохранению объектов культурного наследия (памятников истории и культуры) народов Российской Федерации;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- </a:t>
            </a:r>
            <a:r>
              <a:rPr lang="ru-RU" sz="1800" dirty="0">
                <a:solidFill>
                  <a:schemeClr val="tx1"/>
                </a:solidFill>
              </a:rPr>
              <a:t>копий документов о членстве в СРО, </a:t>
            </a:r>
            <a:r>
              <a:rPr lang="ru-RU" sz="1800" dirty="0" smtClean="0">
                <a:solidFill>
                  <a:schemeClr val="tx1"/>
                </a:solidFill>
              </a:rPr>
              <a:t>подтверждающих </a:t>
            </a:r>
            <a:r>
              <a:rPr lang="ru-RU" sz="1800" dirty="0">
                <a:solidFill>
                  <a:schemeClr val="tx1"/>
                </a:solidFill>
              </a:rPr>
              <a:t>право подрядчика осуществлять подготовку проектной документации по договору, заключаемому с использованием конкурентных способов заключения договоров.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На </a:t>
            </a:r>
            <a:r>
              <a:rPr lang="ru-RU" sz="1800" dirty="0">
                <a:solidFill>
                  <a:schemeClr val="tx1"/>
                </a:solidFill>
              </a:rPr>
              <a:t>заседании Комиссии установлено, что объектом закупки является выполнение работ по разработке проектной документации на проведение реставрационных работ на объекте культурного наследия регионального значения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        Таким </a:t>
            </a:r>
            <a:r>
              <a:rPr lang="ru-RU" sz="1800" b="1" dirty="0">
                <a:solidFill>
                  <a:schemeClr val="tx1"/>
                </a:solidFill>
              </a:rPr>
              <a:t>образом, действия Заказчика, установившего требования о наличии у участника закупки Лицензии, а также членства в СРО в области архитектурно-строительного проектирования, и, как следствие, установившего требования о предоставлении таких документов в составе заявки на участие в аукционе, не противоречат законодательству Российской Федерации о контрактной системе.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 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i="1" dirty="0" smtClean="0">
                <a:solidFill>
                  <a:srgbClr val="FF0000"/>
                </a:solidFill>
              </a:rPr>
              <a:t>//Решение ФАС России от 21.09.2021 по делу № 28/06/106-696/2021</a:t>
            </a:r>
          </a:p>
          <a:p>
            <a:pPr algn="just">
              <a:lnSpc>
                <a:spcPts val="2400"/>
              </a:lnSpc>
            </a:pPr>
            <a:endParaRPr lang="ru-RU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5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799" y="4800600"/>
            <a:ext cx="10566400" cy="3696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СРО на выполнение работ в сфере дорожной деятельности</a:t>
            </a:r>
            <a:endParaRPr lang="ru-RU" sz="3200" dirty="0">
              <a:solidFill>
                <a:schemeClr val="bg1"/>
              </a:solidFill>
            </a:endParaRPr>
          </a:p>
          <a:p>
            <a:pPr lvl="0"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966" y="1134472"/>
            <a:ext cx="11640065" cy="52989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Позиция Минстроя России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Заказчик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 установить при осуществлении закупки, объектом которой является строительство, реконструкция, капитальный ремонт автомобильной дороги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 не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содержание)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требование о наличии у участника закупки членства в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СРО,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случая, предусмотренного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частью 2.1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52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РФ.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ru-RU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Минстроя России от 2 июля 2019 г. № 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23849-ТБ/02</a:t>
            </a:r>
          </a:p>
          <a:p>
            <a:pPr algn="just"/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Определение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работ к капитальному ремонту, ремонту или содержанию автомобильных дорог регламентируется Приказом Минтранса России от 16.11.2012 № 402 "Об утверждении Классификации работ по капитальному ремонту, ремонту и содержанию автомобильных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дорог».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ru-RU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46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4"/>
            <a:ext cx="12484051" cy="68952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10294" y="1657350"/>
            <a:ext cx="12181706" cy="3543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spcBef>
                <a:spcPts val="0"/>
              </a:spcBef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822" y="2274838"/>
            <a:ext cx="107278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Комитет государственного заказа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Правительства Хабаровского края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Филоненко Ольга Васильевна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v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en-US" sz="2400" dirty="0" err="1">
                <a:solidFill>
                  <a:schemeClr val="bg1"/>
                </a:solidFill>
              </a:rPr>
              <a:t>filonenko</a:t>
            </a:r>
            <a:r>
              <a:rPr lang="ru-RU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adm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en-US" sz="2400" dirty="0" err="1">
                <a:solidFill>
                  <a:schemeClr val="bg1"/>
                </a:solidFill>
              </a:rPr>
              <a:t>khv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en-US" sz="2400" dirty="0" err="1">
                <a:solidFill>
                  <a:schemeClr val="bg1"/>
                </a:solidFill>
              </a:rPr>
              <a:t>ru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8 (4212) 40-21-02 (доб. 1629)</a:t>
            </a:r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19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187438" y="3045940"/>
            <a:ext cx="11640065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endParaRPr lang="ru-RU" dirty="0"/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endParaRPr lang="ru-RU" dirty="0" smtClean="0"/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728"/>
            <a:ext cx="12191999" cy="1233048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закупки</a:t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 31 Закона № 44-ФЗ)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269" y="2348481"/>
            <a:ext cx="3598211" cy="23654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4"/>
          <p:cNvSpPr/>
          <p:nvPr/>
        </p:nvSpPr>
        <p:spPr>
          <a:xfrm>
            <a:off x="7699559" y="2316554"/>
            <a:ext cx="6857954" cy="7243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b="1" kern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44" y="2566652"/>
            <a:ext cx="3767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Единые требования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(пункты 1-11 части 1)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035197" y="2348481"/>
            <a:ext cx="3753553" cy="23654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6"/>
          <p:cNvSpPr/>
          <p:nvPr/>
        </p:nvSpPr>
        <p:spPr>
          <a:xfrm>
            <a:off x="4090521" y="2348481"/>
            <a:ext cx="3737204" cy="23654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8069631" y="2678720"/>
            <a:ext cx="3767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Дополнительные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требования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(части 2 и 2.1)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5434" y="2666491"/>
            <a:ext cx="3767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Заказчик вправе установить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(часть 1.1)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44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1"/>
            <a:ext cx="12192000" cy="117686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ru-RU" sz="3200" b="0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128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Требование к участникам закупок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128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в соответствии с п.1 ч. 1 ст. 31 Закона № 44-ФЗ</a:t>
            </a:r>
            <a:endParaRPr lang="ru-RU" sz="12800" kern="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949" y="1176867"/>
            <a:ext cx="114862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Единые требования в соответствии с п.1 ч.1 ст. 31 Закона № 44-ФЗ</a:t>
            </a:r>
          </a:p>
          <a:p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п. 1 ч. 1 ст. 31 Закона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участник закупки должен соответствовать требованиям, установленным в соответствии с законодательством РФ, к лицам, осуществляющим поставку товара, выполнение работы, оказание услуги, являющихся объектом закупки. 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Это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значит, что Заказчик должен проанализировать действующее законодательство на предмет устанавливаемых требований к определенным видам деятельности (например, требований к лицензированию, к членству в саморегулируемых организациях).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Заказчику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помнить, что соответствие участника закупки требованию, установленному п.1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31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Закона № 44-ФЗ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в ряде случаев требует документального подтверждения, соответствие всем остальным пунктам ч.1 ст. 31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Закона № 44-ФЗ декларируется.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963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Федеральным законом от 27.12.2019 № 478-ФЗ "О внесении изменений в отдельные законодательные акты Российской Федерации в части внедрения реестровой модели предоставления государственных услуг по лицензированию отдельных видов деятельности» в соответствии с которым вводится так называемая реестровая модель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лицензирования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8163" algn="just"/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участником </a:t>
            </a:r>
            <a:r>
              <a:rPr lang="ru-RU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в заявке может предоставляться копия лицензии и (или) копия выписки из реестра лицензий и (или) сведения о записи в реестре лицензий.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solidFill>
                <a:srgbClr val="231F20"/>
              </a:solidFill>
              <a:latin typeface="PT Astra Serif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1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1"/>
            <a:ext cx="12192000" cy="117686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ru-RU" sz="3200" b="0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ru-RU" sz="128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Требование к участникам закупок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128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в соответствии с ч. 1.1 ст. 31 Закона № 44-ФЗ</a:t>
            </a:r>
            <a:endParaRPr lang="ru-RU" sz="12800" kern="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949" y="1176867"/>
            <a:ext cx="1148624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Требование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отсутствии с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</a:t>
            </a:r>
            <a:r>
              <a:rPr lang="ru-RU" sz="1800" dirty="0">
                <a:solidFill>
                  <a:srgbClr val="FF0000"/>
                </a:solidFill>
              </a:rPr>
              <a:t>поставщиков (подрядчиков, исполнителей)</a:t>
            </a:r>
          </a:p>
          <a:p>
            <a:pPr algn="just"/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Заказчик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вправе установить требование об отсутствии в предусмотренном Законом № 44-ФЗ реестре недобросовестных поставщиков (подрядчиков, исполнителей) информации об участнике закупки, в том числе о лицах, информация о которых содержится в заявке на участие в закупке в соответствии с подпунктом "в" пункта 1 части 1 статьи 43 Закона № 44-ФЗ, если Правительством Российской Федерации не установлено иное.</a:t>
            </a:r>
          </a:p>
          <a:p>
            <a:pPr lvl="0" indent="449580">
              <a:spcAft>
                <a:spcPts val="0"/>
              </a:spcAft>
            </a:pPr>
            <a:endParaRPr lang="ru-RU" sz="2400" dirty="0">
              <a:solidFill>
                <a:srgbClr val="231F20"/>
              </a:solidFill>
              <a:latin typeface="PT Astra Serif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3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2988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bg1"/>
                </a:solidFill>
              </a:rPr>
              <a:t>Дополнительные требования к участникам закупок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134852" y="1633201"/>
            <a:ext cx="2800350" cy="1006705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НМЦК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≥ 20 млн руб.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43750" y="2752022"/>
            <a:ext cx="3357562" cy="142104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Объект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закупки: 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товары, работы, услуги 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не относящиеся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к отдельным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видам ТРУ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3043" y="4285182"/>
            <a:ext cx="7066753" cy="2572818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85738" algn="just">
              <a:spcAft>
                <a:spcPts val="0"/>
              </a:spcAft>
            </a:pP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Участник должен исполнить КОНТРАКТ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Закону № 44-ФЗ или ДОГОВОР по Закону № 223-ФЗ в течение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3х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 до даты подачи заявки (с учетом правопреемства). Стоимость исполненных обязательств по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контракту, договору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должна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составлять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менее 20%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НМЦК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(ч. 2.1 ст. 31 Закона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№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44-ФЗ). </a:t>
            </a:r>
            <a:endParaRPr lang="ru-RU" sz="1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5738" algn="just">
              <a:spcAft>
                <a:spcPts val="0"/>
              </a:spcAft>
            </a:pP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Соответствие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этому требованию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подтверждается документами и информацией, указанной в ч.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Постановления Правительства РФ от 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29.12.2021 №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2571</a:t>
            </a:r>
            <a:endParaRPr lang="ru-RU" sz="1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285750" y="869101"/>
            <a:ext cx="3384947" cy="152819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Либо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ч.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2.1 ст. 31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Закона № 44-ФЗ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8000" y="3113529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300" b="1" dirty="0" smtClean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89017" y="2202968"/>
            <a:ext cx="4588669" cy="2837779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>
              <a:lnSpc>
                <a:spcPts val="2800"/>
              </a:lnSpc>
              <a:buClr>
                <a:srgbClr val="FFCC00"/>
              </a:buClr>
              <a:buSzPct val="80000"/>
            </a:pP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Объект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закупки: </a:t>
            </a:r>
            <a:endParaRPr lang="ru-RU" sz="2000" b="1" dirty="0" smtClean="0">
              <a:solidFill>
                <a:srgbClr val="7030A0"/>
              </a:solidFill>
              <a:latin typeface="+mn-lt"/>
            </a:endParaRPr>
          </a:p>
          <a:p>
            <a:pPr lvl="0" algn="ctr">
              <a:lnSpc>
                <a:spcPts val="2800"/>
              </a:lnSpc>
              <a:buClr>
                <a:srgbClr val="FFCC00"/>
              </a:buClr>
              <a:buSzPct val="80000"/>
            </a:pP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отдельные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виды </a:t>
            </a: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ТРУ </a:t>
            </a: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(</a:t>
            </a:r>
            <a:r>
              <a:rPr lang="ru-RU" sz="2000" kern="0" dirty="0" smtClean="0">
                <a:solidFill>
                  <a:srgbClr val="7030A0"/>
                </a:solidFill>
                <a:latin typeface="+mn-lt"/>
                <a:cs typeface="+mn-cs"/>
              </a:rPr>
              <a:t>Постановление </a:t>
            </a:r>
            <a:r>
              <a:rPr lang="ru-RU" sz="2000" kern="0" dirty="0">
                <a:solidFill>
                  <a:srgbClr val="7030A0"/>
                </a:solidFill>
                <a:latin typeface="+mn-lt"/>
                <a:cs typeface="+mn-cs"/>
              </a:rPr>
              <a:t>Правительства РФ от 29.12.2021 </a:t>
            </a:r>
            <a:r>
              <a:rPr lang="ru-RU" sz="2000" kern="0" dirty="0" smtClean="0">
                <a:solidFill>
                  <a:srgbClr val="7030A0"/>
                </a:solidFill>
                <a:latin typeface="+mn-lt"/>
                <a:cs typeface="+mn-cs"/>
              </a:rPr>
              <a:t>№ </a:t>
            </a:r>
            <a:r>
              <a:rPr lang="ru-RU" sz="2000" kern="0" dirty="0">
                <a:solidFill>
                  <a:srgbClr val="7030A0"/>
                </a:solidFill>
                <a:latin typeface="+mn-lt"/>
                <a:cs typeface="+mn-cs"/>
              </a:rPr>
              <a:t>2571 </a:t>
            </a:r>
            <a:r>
              <a:rPr lang="ru-RU" sz="2000" kern="0" dirty="0" smtClean="0">
                <a:solidFill>
                  <a:srgbClr val="7030A0"/>
                </a:solidFill>
                <a:latin typeface="+mn-lt"/>
                <a:cs typeface="+mn-cs"/>
              </a:rPr>
              <a:t>                                       "</a:t>
            </a:r>
            <a:r>
              <a:rPr lang="ru-RU" sz="2000" kern="0" dirty="0">
                <a:solidFill>
                  <a:srgbClr val="7030A0"/>
                </a:solidFill>
                <a:latin typeface="+mn-lt"/>
                <a:cs typeface="+mn-cs"/>
              </a:rPr>
              <a:t>О дополнительных требованиях к участникам закупки отдельных видов товаров, работ, </a:t>
            </a:r>
            <a:r>
              <a:rPr lang="ru-RU" sz="2000" kern="0" dirty="0" smtClean="0">
                <a:solidFill>
                  <a:srgbClr val="7030A0"/>
                </a:solidFill>
                <a:latin typeface="+mn-lt"/>
                <a:cs typeface="+mn-cs"/>
              </a:rPr>
              <a:t>услуг…</a:t>
            </a:r>
            <a:r>
              <a:rPr lang="ru-RU" sz="2000" kern="0" dirty="0" smtClean="0">
                <a:solidFill>
                  <a:srgbClr val="7030A0"/>
                </a:solidFill>
              </a:rPr>
              <a:t>»)</a:t>
            </a:r>
            <a:endParaRPr lang="ru-RU" sz="2000" kern="0" dirty="0" smtClean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8857457" y="829886"/>
            <a:ext cx="3219449" cy="1533048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Либо 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ч. 2 ст. 31</a:t>
            </a:r>
          </a:p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Закона № 44-ФЗ</a:t>
            </a:r>
          </a:p>
        </p:txBody>
      </p:sp>
    </p:spTree>
    <p:extLst>
      <p:ext uri="{BB962C8B-B14F-4D97-AF65-F5344CB8AC3E}">
        <p14:creationId xmlns:p14="http://schemas.microsoft.com/office/powerpoint/2010/main" val="290072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79127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2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2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Требования к членству СРО в отношении генподрядчиков</a:t>
            </a:r>
            <a:r>
              <a:rPr lang="ru-RU" sz="3200" b="0" kern="12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*</a:t>
            </a:r>
            <a:r>
              <a:rPr lang="ru-RU" sz="32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9836" y="3327434"/>
            <a:ext cx="1712328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Требования к членству СРО</a:t>
            </a:r>
            <a:endParaRPr lang="ru-RU" kern="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38721"/>
              </p:ext>
            </p:extLst>
          </p:nvPr>
        </p:nvGraphicFramePr>
        <p:xfrm>
          <a:off x="409575" y="1191026"/>
          <a:ext cx="11376332" cy="52116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369"/>
                <a:gridCol w="3223647"/>
                <a:gridCol w="2488073"/>
                <a:gridCol w="2760243"/>
              </a:tblGrid>
              <a:tr h="182839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изыскания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том числе внесение изменений в ранее подготовленную проектную документацию)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Строительство, реконструкция, капитальный ремонт объектов капитального строительства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объектов капитального строительства</a:t>
                      </a:r>
                      <a:endParaRPr lang="ru-RU" dirty="0"/>
                    </a:p>
                  </a:txBody>
                  <a:tcPr/>
                </a:tc>
              </a:tr>
              <a:tr h="14255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 в области инженерных изысканий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(ч. 2 ст. 47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 в области архитектурно-строительного проектирования</a:t>
                      </a: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(ч. 4 ст. 48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 в 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строительства</a:t>
                      </a:r>
                    </a:p>
                    <a:p>
                      <a:pPr algn="ctr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ч. 2 ст. 52, ч. 4 ст. 55.31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РФ)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8112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установления требования</a:t>
                      </a:r>
                      <a:r>
                        <a:rPr lang="ru-RU" baseline="0" dirty="0" smtClean="0"/>
                        <a:t> к членству СРО важен предмет контракта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38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Требование</a:t>
                      </a:r>
                      <a:r>
                        <a:rPr lang="ru-RU" baseline="0" dirty="0" smtClean="0"/>
                        <a:t> к членству СРО устанавливается вне зависимости от НМЦК, суммы заключенного контракта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Требование к членству СРО </a:t>
                      </a:r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НЕ УСТАНАВЛИВАЕТСЯ, если сумма заключенного контракта не превышает: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38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млн. руб.</a:t>
                      </a:r>
                    </a:p>
                    <a:p>
                      <a:pPr algn="ctr"/>
                      <a:r>
                        <a:rPr lang="ru-RU" dirty="0" smtClean="0"/>
                        <a:t>(ч.</a:t>
                      </a:r>
                      <a:r>
                        <a:rPr lang="ru-RU" baseline="0" dirty="0" smtClean="0"/>
                        <a:t> 2.1 ст. 52 </a:t>
                      </a:r>
                      <a:r>
                        <a:rPr lang="ru-RU" baseline="0" dirty="0" err="1" smtClean="0"/>
                        <a:t>ГрК</a:t>
                      </a:r>
                      <a:r>
                        <a:rPr lang="ru-RU" baseline="0" dirty="0" smtClean="0"/>
                        <a:t>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млн. руб.</a:t>
                      </a:r>
                    </a:p>
                    <a:p>
                      <a:pPr algn="ctr"/>
                      <a:r>
                        <a:rPr lang="ru-RU" dirty="0" smtClean="0"/>
                        <a:t>(ч. 5 ст. 55.31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ГрК</a:t>
                      </a:r>
                      <a:r>
                        <a:rPr lang="ru-RU" baseline="0" dirty="0" smtClean="0"/>
                        <a:t> РФ)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2668" y="6485464"/>
            <a:ext cx="11605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* Не применяются в отношении отдельных лиц, поименованных в Градостроительном кодексе РФ (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ГрК</a:t>
            </a:r>
            <a:r>
              <a:rPr lang="ru-RU" sz="1600" b="1" i="1" dirty="0" smtClean="0">
                <a:solidFill>
                  <a:srgbClr val="FF0000"/>
                </a:solidFill>
              </a:rPr>
              <a:t> РФ)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1"/>
            <a:ext cx="12191999" cy="115146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ru-RU" sz="3200" b="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b="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Не требуется членство в СРО для лиц, указанных в:</a:t>
            </a:r>
            <a:r>
              <a:rPr lang="ru-RU" sz="3200" b="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ru-RU" sz="3200" kern="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0675" y="1784817"/>
            <a:ext cx="10483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 smtClean="0"/>
              <a:t>ч</a:t>
            </a:r>
            <a:r>
              <a:rPr lang="ru-RU" sz="2000" dirty="0"/>
              <a:t>. 2.1 ст. 47 </a:t>
            </a:r>
            <a:r>
              <a:rPr lang="ru-RU" sz="2000" dirty="0" err="1" smtClean="0"/>
              <a:t>ГрК</a:t>
            </a:r>
            <a:r>
              <a:rPr lang="ru-RU" sz="2000" dirty="0" smtClean="0"/>
              <a:t> РФ </a:t>
            </a:r>
            <a:r>
              <a:rPr lang="ru-RU" sz="2000" dirty="0"/>
              <a:t>(инженерные изыскания</a:t>
            </a:r>
            <a:r>
              <a:rPr lang="ru-RU" sz="20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 smtClean="0"/>
              <a:t>ч</a:t>
            </a:r>
            <a:r>
              <a:rPr lang="ru-RU" sz="2000" dirty="0"/>
              <a:t>. 4.1. ст. 48 </a:t>
            </a:r>
            <a:r>
              <a:rPr lang="ru-RU" sz="2000" dirty="0" err="1" smtClean="0"/>
              <a:t>ГрК</a:t>
            </a:r>
            <a:r>
              <a:rPr lang="ru-RU" sz="2000" dirty="0" smtClean="0"/>
              <a:t> РФ </a:t>
            </a:r>
            <a:r>
              <a:rPr lang="ru-RU" sz="2000" dirty="0"/>
              <a:t>(архитектурно-строительное проектирование</a:t>
            </a:r>
            <a:r>
              <a:rPr lang="ru-RU" sz="2000" dirty="0" smtClean="0"/>
              <a:t>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/>
              <a:t>ч. 2.2. ст. 52 </a:t>
            </a:r>
            <a:r>
              <a:rPr lang="ru-RU" sz="2000" dirty="0" smtClean="0"/>
              <a:t>Гр КРФ </a:t>
            </a:r>
            <a:r>
              <a:rPr lang="ru-RU" sz="2000" dirty="0"/>
              <a:t>(строительство, реконструкция, </a:t>
            </a:r>
            <a:r>
              <a:rPr lang="ru-RU" sz="2000" dirty="0" smtClean="0"/>
              <a:t>кап. </a:t>
            </a:r>
            <a:r>
              <a:rPr lang="ru-RU" sz="2000" dirty="0"/>
              <a:t>ремонт ОКС</a:t>
            </a:r>
            <a:r>
              <a:rPr lang="ru-RU" sz="20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000" dirty="0" smtClean="0"/>
              <a:t>лиц</a:t>
            </a:r>
            <a:r>
              <a:rPr lang="ru-RU" sz="2000" dirty="0"/>
              <a:t>, выполняющих строительство, реконструкцию или </a:t>
            </a:r>
            <a:r>
              <a:rPr lang="ru-RU" sz="2000" dirty="0" smtClean="0"/>
              <a:t>кап. </a:t>
            </a:r>
            <a:r>
              <a:rPr lang="ru-RU" sz="2000" dirty="0"/>
              <a:t>ремонт ОКС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на </a:t>
            </a:r>
            <a:r>
              <a:rPr lang="ru-RU" sz="2000" dirty="0"/>
              <a:t>сумму не более 10 млн. руб</a:t>
            </a:r>
            <a:r>
              <a:rPr lang="ru-RU" sz="2000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 smtClean="0"/>
              <a:t>лиц</a:t>
            </a:r>
            <a:r>
              <a:rPr lang="ru-RU" sz="2000" dirty="0"/>
              <a:t>, осуществляющих снос ОКС на сумму не более 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70830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6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370"/>
            <a:ext cx="12192000" cy="132495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50389"/>
            <a:ext cx="12192000" cy="12741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Чем подтверждается членство СРО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при закупке строительных и проектных работ?</a:t>
            </a:r>
            <a:endParaRPr lang="ru-RU" sz="3200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Единый реестр членов СРО</a:t>
            </a:r>
            <a:endParaRPr lang="ru-RU" sz="3200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84" y="1498959"/>
            <a:ext cx="118748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Федеральным </a:t>
            </a:r>
            <a:r>
              <a:rPr lang="ru-RU" sz="2000" dirty="0"/>
              <a:t>законом от </a:t>
            </a:r>
            <a:r>
              <a:rPr lang="ru-RU" sz="2000" dirty="0" smtClean="0"/>
              <a:t>30.12.2021 № </a:t>
            </a:r>
            <a:r>
              <a:rPr lang="ru-RU" sz="2000" dirty="0"/>
              <a:t>447-ФЗ "О внесении изменений в Градостроительный кодекс Российской Федерации и отдельные законодательные акты Российской </a:t>
            </a:r>
            <a:r>
              <a:rPr lang="ru-RU" sz="2000" dirty="0" smtClean="0"/>
              <a:t>Федерации» в статью </a:t>
            </a:r>
            <a:r>
              <a:rPr lang="ru-RU" sz="2000" dirty="0"/>
              <a:t>55.17 </a:t>
            </a:r>
            <a:r>
              <a:rPr lang="ru-RU" sz="2000" dirty="0" err="1"/>
              <a:t>ГрК</a:t>
            </a:r>
            <a:r>
              <a:rPr lang="ru-RU" sz="2000" dirty="0"/>
              <a:t> РФ внесены изменения, вступившие в силу </a:t>
            </a:r>
            <a:r>
              <a:rPr lang="ru-RU" sz="2000" dirty="0" smtClean="0"/>
              <a:t>                                     с </a:t>
            </a:r>
            <a:r>
              <a:rPr lang="ru-RU" sz="2000" dirty="0"/>
              <a:t>1 сентября 2022 г. и предусматривающие: </a:t>
            </a:r>
          </a:p>
          <a:p>
            <a:pPr algn="just"/>
            <a:r>
              <a:rPr lang="ru-RU" sz="2000" dirty="0" smtClean="0"/>
              <a:t>        • исключение </a:t>
            </a:r>
            <a:r>
              <a:rPr lang="ru-RU" sz="2000" dirty="0"/>
              <a:t>предоставления саморегулируемой организацией выписки из реестра членов саморегулируемой организации в качестве документа, подтверждающего членство в такой организации; </a:t>
            </a:r>
          </a:p>
          <a:p>
            <a:pPr algn="just"/>
            <a:r>
              <a:rPr lang="ru-RU" sz="2000" dirty="0" smtClean="0"/>
              <a:t>        • ведение </a:t>
            </a:r>
            <a:r>
              <a:rPr lang="ru-RU" sz="2000" dirty="0"/>
              <a:t>единого реестра сведений о членах саморегулируемых организаций и их обязательствах. Сведения, содержащиеся в таком едином реестре, подлежат размещению в </a:t>
            </a:r>
            <a:r>
              <a:rPr lang="ru-RU" sz="2000" dirty="0" smtClean="0"/>
              <a:t>сети </a:t>
            </a:r>
            <a:r>
              <a:rPr lang="ru-RU" sz="2000" dirty="0"/>
              <a:t>"Интернет" и должны быть доступны для ознакомления без взимания платы.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Состав </a:t>
            </a:r>
            <a:r>
              <a:rPr lang="ru-RU" sz="2000" dirty="0"/>
              <a:t>сведений, включаемых в единый реестр СРО, утвержден Постановлением Правительства РФ от 25.05.2022 </a:t>
            </a:r>
            <a:r>
              <a:rPr lang="ru-RU" sz="2000" dirty="0" smtClean="0"/>
              <a:t>№ 945</a:t>
            </a:r>
            <a:r>
              <a:rPr lang="ru-RU" sz="2000" dirty="0"/>
              <a:t>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   </a:t>
            </a:r>
            <a:r>
              <a:rPr lang="ru-RU" sz="2000" dirty="0" smtClean="0">
                <a:solidFill>
                  <a:srgbClr val="FF0000"/>
                </a:solidFill>
              </a:rPr>
              <a:t>С </a:t>
            </a:r>
            <a:r>
              <a:rPr lang="ru-RU" sz="2000" dirty="0">
                <a:solidFill>
                  <a:srgbClr val="FF0000"/>
                </a:solidFill>
              </a:rPr>
              <a:t>учетом положений </a:t>
            </a:r>
            <a:r>
              <a:rPr lang="ru-RU" sz="2000" dirty="0" smtClean="0">
                <a:solidFill>
                  <a:srgbClr val="FF0000"/>
                </a:solidFill>
              </a:rPr>
              <a:t>ч. </a:t>
            </a:r>
            <a:r>
              <a:rPr lang="ru-RU" sz="2000" dirty="0">
                <a:solidFill>
                  <a:srgbClr val="FF0000"/>
                </a:solidFill>
              </a:rPr>
              <a:t>2 </a:t>
            </a:r>
            <a:r>
              <a:rPr lang="ru-RU" sz="2000" dirty="0" smtClean="0">
                <a:solidFill>
                  <a:srgbClr val="FF0000"/>
                </a:solidFill>
              </a:rPr>
              <a:t>ст. </a:t>
            </a:r>
            <a:r>
              <a:rPr lang="ru-RU" sz="2000" dirty="0">
                <a:solidFill>
                  <a:srgbClr val="FF0000"/>
                </a:solidFill>
              </a:rPr>
              <a:t>71 Федерального закона от </a:t>
            </a:r>
            <a:r>
              <a:rPr lang="ru-RU" sz="2000" dirty="0" smtClean="0">
                <a:solidFill>
                  <a:srgbClr val="FF0000"/>
                </a:solidFill>
              </a:rPr>
              <a:t>01.12.2007 № </a:t>
            </a:r>
            <a:r>
              <a:rPr lang="ru-RU" sz="2000" dirty="0">
                <a:solidFill>
                  <a:srgbClr val="FF0000"/>
                </a:solidFill>
              </a:rPr>
              <a:t>315-ФЗ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"</a:t>
            </a:r>
            <a:r>
              <a:rPr lang="ru-RU" sz="2000" dirty="0">
                <a:solidFill>
                  <a:srgbClr val="FF0000"/>
                </a:solidFill>
              </a:rPr>
              <a:t>О саморегулируемых организациях" подтверждением членства в соответствующей саморегулируемой организации является наличие </a:t>
            </a:r>
            <a:r>
              <a:rPr lang="ru-RU" sz="2000" dirty="0" smtClean="0">
                <a:solidFill>
                  <a:srgbClr val="FF0000"/>
                </a:solidFill>
              </a:rPr>
              <a:t>сведений </a:t>
            </a:r>
            <a:r>
              <a:rPr lang="ru-RU" sz="2000" dirty="0">
                <a:solidFill>
                  <a:srgbClr val="FF0000"/>
                </a:solidFill>
              </a:rPr>
              <a:t>в едином реестре </a:t>
            </a:r>
            <a:r>
              <a:rPr lang="ru-RU" sz="2000" dirty="0" smtClean="0">
                <a:solidFill>
                  <a:srgbClr val="FF0000"/>
                </a:solidFill>
              </a:rPr>
              <a:t>СРО.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97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718B-AD14-462F-9D63-A28059E1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640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370"/>
            <a:ext cx="12192000" cy="981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indent="452438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983" y="247366"/>
            <a:ext cx="11353274" cy="4862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Н</a:t>
            </a:r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е требуют выписку из реестра членов СРО!</a:t>
            </a:r>
            <a:endParaRPr lang="ru-RU" sz="3200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33" y="1225689"/>
            <a:ext cx="117533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Минфин </a:t>
            </a:r>
            <a:r>
              <a:rPr lang="ru-RU" sz="2000" dirty="0"/>
              <a:t>и Минстрой </a:t>
            </a:r>
            <a:r>
              <a:rPr lang="ru-RU" sz="2000" dirty="0" smtClean="0"/>
              <a:t>России указали </a:t>
            </a: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</a:rPr>
              <a:t>Письмо </a:t>
            </a:r>
            <a:r>
              <a:rPr lang="ru-RU" sz="2000" i="1" dirty="0">
                <a:solidFill>
                  <a:srgbClr val="FF0000"/>
                </a:solidFill>
              </a:rPr>
              <a:t>Минфина России от 03.10.2022 № 24-01-07/95279 и Минстроя России от 03.10.2022 </a:t>
            </a:r>
            <a:r>
              <a:rPr lang="ru-RU" sz="2000" i="1" dirty="0" smtClean="0">
                <a:solidFill>
                  <a:srgbClr val="FF0000"/>
                </a:solidFill>
              </a:rPr>
              <a:t>№ Б0737-СИ/02)</a:t>
            </a:r>
            <a:r>
              <a:rPr lang="ru-RU" sz="2000" dirty="0" smtClean="0"/>
              <a:t>: </a:t>
            </a:r>
          </a:p>
          <a:p>
            <a:pPr algn="just"/>
            <a:r>
              <a:rPr lang="ru-RU" sz="2000" dirty="0" smtClean="0"/>
              <a:t>с </a:t>
            </a:r>
            <a:r>
              <a:rPr lang="ru-RU" sz="2000" dirty="0"/>
              <a:t>учетом </a:t>
            </a:r>
            <a:r>
              <a:rPr lang="ru-RU" sz="2000" dirty="0" smtClean="0"/>
              <a:t>поправок </a:t>
            </a:r>
            <a:r>
              <a:rPr lang="ru-RU" sz="2000" dirty="0"/>
              <a:t>к </a:t>
            </a:r>
            <a:r>
              <a:rPr lang="ru-RU" sz="2000" dirty="0" err="1"/>
              <a:t>ГрК</a:t>
            </a:r>
            <a:r>
              <a:rPr lang="ru-RU" sz="2000" dirty="0"/>
              <a:t> РФ заказчики </a:t>
            </a:r>
            <a:r>
              <a:rPr lang="ru-RU" sz="2000" dirty="0" smtClean="0"/>
              <a:t>НЕ ВПРАВЕ требовать от </a:t>
            </a:r>
            <a:r>
              <a:rPr lang="ru-RU" sz="2000" dirty="0"/>
              <a:t>участников подтверждать членство в СРО документами при закупке работ:</a:t>
            </a:r>
          </a:p>
          <a:p>
            <a:pPr algn="just"/>
            <a:r>
              <a:rPr lang="ru-RU" sz="2000" dirty="0" smtClean="0"/>
              <a:t>        -   по изысканиям и проектированию;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-    строительству, реконструкции, капитальному ремонту, сносу ОКС.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       Информации из единого реестра сведений о членах СРО и их обязательствах достаточно, чтобы подтвердить, отвечает ли участник условиям закупки. Если данных о нем нет в реестре, заявку отклоняют за несоответствие требованиям извещения.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       Напомним</a:t>
            </a:r>
            <a:r>
              <a:rPr lang="ru-RU" sz="2000" dirty="0"/>
              <a:t>: с </a:t>
            </a:r>
            <a:r>
              <a:rPr lang="ru-RU" sz="2000" dirty="0" smtClean="0"/>
              <a:t>01.09.2022 саморегулируемые </a:t>
            </a:r>
            <a:r>
              <a:rPr lang="ru-RU" sz="2000" dirty="0"/>
              <a:t>организации не выдают выписки из реестра членов СРО. Сведения </a:t>
            </a:r>
            <a:r>
              <a:rPr lang="ru-RU" sz="2000" dirty="0" smtClean="0"/>
              <a:t>размещают </a:t>
            </a:r>
            <a:r>
              <a:rPr lang="ru-RU" sz="2000" dirty="0"/>
              <a:t>в </a:t>
            </a:r>
            <a:r>
              <a:rPr lang="ru-RU" sz="2000" dirty="0" smtClean="0"/>
              <a:t>сети «Интернет».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        В </a:t>
            </a:r>
            <a:r>
              <a:rPr lang="ru-RU" sz="2000" dirty="0"/>
              <a:t>практике </a:t>
            </a:r>
            <a:r>
              <a:rPr lang="ru-RU" sz="2000" dirty="0" smtClean="0"/>
              <a:t>есть примеры, </a:t>
            </a:r>
            <a:r>
              <a:rPr lang="ru-RU" sz="2000" dirty="0"/>
              <a:t>когда требование приложить такую выписку к заявке признали </a:t>
            </a:r>
            <a:r>
              <a:rPr lang="ru-RU" sz="2000" dirty="0" smtClean="0"/>
              <a:t>нарушением.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Например: Решение </a:t>
            </a:r>
            <a:r>
              <a:rPr lang="ru-RU" sz="2000" i="1" dirty="0">
                <a:solidFill>
                  <a:srgbClr val="FF0000"/>
                </a:solidFill>
              </a:rPr>
              <a:t>Брянского УФАС России от 16.09.2022 по делу </a:t>
            </a:r>
            <a:r>
              <a:rPr lang="ru-RU" sz="2000" i="1" dirty="0" smtClean="0">
                <a:solidFill>
                  <a:srgbClr val="FF0000"/>
                </a:solidFill>
              </a:rPr>
              <a:t>№ </a:t>
            </a:r>
            <a:r>
              <a:rPr lang="ru-RU" sz="2000" i="1" dirty="0">
                <a:solidFill>
                  <a:srgbClr val="FF0000"/>
                </a:solidFill>
              </a:rPr>
              <a:t>032/06/106-852/2022</a:t>
            </a:r>
          </a:p>
          <a:p>
            <a:pPr algn="just"/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83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ЦСР">
      <a:dk1>
        <a:srgbClr val="231F20"/>
      </a:dk1>
      <a:lt1>
        <a:srgbClr val="FFFFFF"/>
      </a:lt1>
      <a:dk2>
        <a:srgbClr val="206CB6"/>
      </a:dk2>
      <a:lt2>
        <a:srgbClr val="FFFFFF"/>
      </a:lt2>
      <a:accent1>
        <a:srgbClr val="DBDCDC"/>
      </a:accent1>
      <a:accent2>
        <a:srgbClr val="0FACBD"/>
      </a:accent2>
      <a:accent3>
        <a:srgbClr val="189E6C"/>
      </a:accent3>
      <a:accent4>
        <a:srgbClr val="1F4174"/>
      </a:accent4>
      <a:accent5>
        <a:srgbClr val="F68B1F"/>
      </a:accent5>
      <a:accent6>
        <a:srgbClr val="2D2D8A"/>
      </a:accent6>
      <a:hlink>
        <a:srgbClr val="939598"/>
      </a:hlink>
      <a:folHlink>
        <a:srgbClr val="D4E4D8"/>
      </a:folHlink>
    </a:clrScheme>
    <a:fontScheme name="PT AStra">
      <a:majorFont>
        <a:latin typeface="PT Astra Sans"/>
        <a:ea typeface=""/>
        <a:cs typeface=""/>
      </a:majorFont>
      <a:minorFont>
        <a:latin typeface="PT Astra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FFCC00"/>
      </a:hlink>
      <a:folHlink>
        <a:srgbClr val="99CC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FFCC00"/>
      </a:hlink>
      <a:folHlink>
        <a:srgbClr val="99CCF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2D8A"/>
        </a:accent6>
        <a:hlink>
          <a:srgbClr val="FF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AA90BD7FD1434F8D29CF104C6AE234" ma:contentTypeVersion="0" ma:contentTypeDescription="Создание документа." ma:contentTypeScope="" ma:versionID="7d916a2c87c57718f373f79e2bf6ad36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6A6EA1-99A2-41BF-9F33-0775CD32CCD7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62F153-9095-4A37-9833-DAAE56C9E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20774</TotalTime>
  <Words>2055</Words>
  <Application>Microsoft Office PowerPoint</Application>
  <PresentationFormat>Произвольный</PresentationFormat>
  <Paragraphs>203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PT Astra Serif</vt:lpstr>
      <vt:lpstr>Times New Roman</vt:lpstr>
      <vt:lpstr>Calibri</vt:lpstr>
      <vt:lpstr>PT Astra Sans</vt:lpstr>
      <vt:lpstr>Wingdings 3</vt:lpstr>
      <vt:lpstr>Wingdings</vt:lpstr>
      <vt:lpstr>Webdings</vt:lpstr>
      <vt:lpstr>Custom Design</vt:lpstr>
      <vt:lpstr>1_Custom Design</vt:lpstr>
      <vt:lpstr>2_Custom Design</vt:lpstr>
      <vt:lpstr>Презентация PowerPoint</vt:lpstr>
      <vt:lpstr>Требования к участникам закупки (статья 31 Закона № 44-ФЗ)</vt:lpstr>
      <vt:lpstr>Презентация PowerPoint</vt:lpstr>
      <vt:lpstr>Презентация PowerPoint</vt:lpstr>
      <vt:lpstr>Дополнительные требования к участникам закупок</vt:lpstr>
      <vt:lpstr> Требования к членству СРО в отношении генподрядчиков*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Licensing Skills</dc:title>
  <dc:subject>Licensing Essentials - Sales Track</dc:subject>
  <dc:creator>Hilde Sibick</dc:creator>
  <cp:lastModifiedBy>filonenko</cp:lastModifiedBy>
  <cp:revision>2514</cp:revision>
  <cp:lastPrinted>2017-09-09T03:44:26Z</cp:lastPrinted>
  <dcterms:created xsi:type="dcterms:W3CDTF">2002-08-19T15:59:59Z</dcterms:created>
  <dcterms:modified xsi:type="dcterms:W3CDTF">2023-04-26T13:05:35Z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signed To">
    <vt:lpwstr>Hilde Sibick</vt:lpwstr>
  </property>
  <property fmtid="{D5CDD505-2E9C-101B-9397-08002B2CF9AE}" pid="3" name="Approval Level">
    <vt:lpwstr>Approved</vt:lpwstr>
  </property>
  <property fmtid="{D5CDD505-2E9C-101B-9397-08002B2CF9AE}" pid="4" name="Audience">
    <vt:lpwstr>IT Executive</vt:lpwstr>
  </property>
  <property fmtid="{D5CDD505-2E9C-101B-9397-08002B2CF9AE}" pid="5" name="Language">
    <vt:lpwstr>Russian</vt:lpwstr>
  </property>
  <property fmtid="{D5CDD505-2E9C-101B-9397-08002B2CF9AE}" pid="6" name="Solution Type">
    <vt:lpwstr>Licensing\Compliance\Legalization</vt:lpwstr>
  </property>
  <property fmtid="{D5CDD505-2E9C-101B-9397-08002B2CF9AE}" pid="7" name="Document Type">
    <vt:lpwstr>Customer Ready</vt:lpwstr>
  </property>
  <property fmtid="{D5CDD505-2E9C-101B-9397-08002B2CF9AE}" pid="8" name="Vertical Industry">
    <vt:lpwstr>Other</vt:lpwstr>
  </property>
  <property fmtid="{D5CDD505-2E9C-101B-9397-08002B2CF9AE}" pid="9" name="ContentTypeId">
    <vt:lpwstr>0x010100E43C6739F5E5EC49BD8BC069B1491414</vt:lpwstr>
  </property>
</Properties>
</file>