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charts/chart2.xml" ContentType="application/vnd.openxmlformats-officedocument.drawingml.char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256" r:id="rId2"/>
    <p:sldId id="263" r:id="rId3"/>
    <p:sldId id="403" r:id="rId4"/>
    <p:sldId id="265" r:id="rId5"/>
    <p:sldId id="404" r:id="rId6"/>
    <p:sldId id="262" r:id="rId7"/>
    <p:sldId id="409" r:id="rId8"/>
    <p:sldId id="408" r:id="rId9"/>
    <p:sldId id="410" r:id="rId10"/>
    <p:sldId id="411" r:id="rId11"/>
    <p:sldId id="407" r:id="rId12"/>
    <p:sldId id="412" r:id="rId13"/>
    <p:sldId id="405" r:id="rId14"/>
    <p:sldId id="413" r:id="rId15"/>
    <p:sldId id="386" r:id="rId16"/>
  </p:sldIdLst>
  <p:sldSz cx="9144000" cy="6858000" type="screen4x3"/>
  <p:notesSz cx="6669088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071" autoAdjust="0"/>
    <p:restoredTop sz="94660"/>
  </p:normalViewPr>
  <p:slideViewPr>
    <p:cSldViewPr>
      <p:cViewPr>
        <p:scale>
          <a:sx n="110" d="100"/>
          <a:sy n="110" d="100"/>
        </p:scale>
        <p:origin x="-1644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000"/>
            </a:pPr>
            <a:r>
              <a:rPr lang="ru-RU" sz="2000" dirty="0"/>
              <a:t>Финансирование, </a:t>
            </a:r>
            <a:endParaRPr lang="ru-RU" sz="2000" dirty="0" smtClean="0"/>
          </a:p>
          <a:p>
            <a:pPr>
              <a:defRPr sz="2000"/>
            </a:pPr>
            <a:r>
              <a:rPr lang="ru-RU" sz="2000" dirty="0" smtClean="0"/>
              <a:t>млрд</a:t>
            </a:r>
            <a:r>
              <a:rPr lang="ru-RU" sz="2000" dirty="0"/>
              <a:t>. руб.</a:t>
            </a:r>
          </a:p>
        </c:rich>
      </c:tx>
      <c:layout>
        <c:manualLayout>
          <c:xMode val="edge"/>
          <c:yMode val="edge"/>
          <c:x val="0.29365027325520071"/>
          <c:y val="3.9872641967535927E-2"/>
        </c:manualLayout>
      </c:layout>
      <c:overlay val="0"/>
      <c:spPr>
        <a:noFill/>
        <a:ln>
          <a:solidFill>
            <a:srgbClr val="0070C0"/>
          </a:solidFill>
        </a:ln>
      </c:spPr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22023746736949937"/>
          <c:y val="0"/>
          <c:w val="0.73917313574953458"/>
          <c:h val="1"/>
        </c:manualLayout>
      </c:layout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3.6205957733107925E-2"/>
          <c:y val="0.71749427340953165"/>
          <c:w val="0.93029402848772191"/>
          <c:h val="0.22229092084244509"/>
        </c:manualLayout>
      </c:layout>
      <c:overlay val="0"/>
      <c:spPr>
        <a:ln>
          <a:solidFill>
            <a:srgbClr val="0070C0"/>
          </a:solidFill>
        </a:ln>
      </c:spPr>
    </c:legend>
    <c:plotVisOnly val="1"/>
    <c:dispBlanksAs val="gap"/>
    <c:showDLblsOverMax val="0"/>
  </c:chart>
  <c:txPr>
    <a:bodyPr/>
    <a:lstStyle/>
    <a:p>
      <a:pPr>
        <a:defRPr sz="1600">
          <a:solidFill>
            <a:srgbClr val="0070C0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ru-RU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2.1229637036214083E-2"/>
          <c:y val="2.450177817665028E-2"/>
          <c:w val="0.59126570813119528"/>
          <c:h val="0.91090262481218076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24"/>
          <c:cat>
            <c:strRef>
              <c:f>Лист1!$A$2:$A$7</c:f>
              <c:strCache>
                <c:ptCount val="6"/>
                <c:pt idx="0">
                  <c:v>выплаты ЕМП</c:v>
                </c:pt>
                <c:pt idx="1">
                  <c:v>посылки</c:v>
                </c:pt>
                <c:pt idx="2">
                  <c:v>отсрочка по кредитам</c:v>
                </c:pt>
                <c:pt idx="3">
                  <c:v>юридическая помощь</c:v>
                </c:pt>
                <c:pt idx="4">
                  <c:v>помощь родственникам</c:v>
                </c:pt>
                <c:pt idx="5">
                  <c:v>соц.поддержка для н/летних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111</c:v>
                </c:pt>
                <c:pt idx="1">
                  <c:v>13</c:v>
                </c:pt>
                <c:pt idx="2">
                  <c:v>14</c:v>
                </c:pt>
                <c:pt idx="3">
                  <c:v>17</c:v>
                </c:pt>
                <c:pt idx="4">
                  <c:v>23</c:v>
                </c:pt>
                <c:pt idx="5">
                  <c:v>17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62998761454488594"/>
          <c:y val="0.17597064837808574"/>
          <c:w val="0.37001238545511406"/>
          <c:h val="0.41551464466143978"/>
        </c:manualLayout>
      </c:layout>
      <c:overlay val="0"/>
      <c:txPr>
        <a:bodyPr/>
        <a:lstStyle/>
        <a:p>
          <a:pPr>
            <a:defRPr>
              <a:latin typeface="Arial" panose="020B0604020202020204" pitchFamily="34" charset="0"/>
              <a:cs typeface="Arial" panose="020B0604020202020204" pitchFamily="34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AF17EC3-2950-43B5-92FE-4B28D805B935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265C6BA-2C09-4CD1-8382-B2ECA5749B06}">
      <dgm:prSet custT="1"/>
      <dgm:spPr/>
      <dgm:t>
        <a:bodyPr/>
        <a:lstStyle/>
        <a:p>
          <a:pPr algn="ctr" rtl="0"/>
          <a:r>
            <a:rPr lang="ru-RU" sz="6000" b="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722 </a:t>
          </a:r>
          <a:r>
            <a:rPr lang="ru-RU" sz="2000" b="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anose="020B0604020202020204" pitchFamily="34" charset="0"/>
              <a:ea typeface="Calibri"/>
              <a:cs typeface="Arial" panose="020B0604020202020204" pitchFamily="34" charset="0"/>
            </a:rPr>
            <a:t>социальных паспорта </a:t>
          </a:r>
          <a:r>
            <a:rPr lang="ru-RU" sz="2000" b="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 </a:t>
          </a:r>
          <a:endParaRPr lang="ru-RU" sz="2000" b="0" cap="none" spc="0" dirty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DFE8FA7-ED70-4C59-8C60-91A3F4A6AC27}" type="parTrans" cxnId="{DF622749-0FBA-4D68-AD35-5B1528B53D11}">
      <dgm:prSet/>
      <dgm:spPr/>
      <dgm:t>
        <a:bodyPr/>
        <a:lstStyle/>
        <a:p>
          <a:endParaRPr lang="ru-RU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9BC2CFB-3C28-43CF-AE57-053662785F4D}" type="sibTrans" cxnId="{DF622749-0FBA-4D68-AD35-5B1528B53D11}">
      <dgm:prSet/>
      <dgm:spPr/>
      <dgm:t>
        <a:bodyPr/>
        <a:lstStyle/>
        <a:p>
          <a:endParaRPr lang="ru-RU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0F85383-3FF9-4BFA-9A2F-ECE1F4682609}" type="pres">
      <dgm:prSet presAssocID="{9AF17EC3-2950-43B5-92FE-4B28D805B935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F318BBB-6622-4818-9F8A-A39A0DD8F956}" type="pres">
      <dgm:prSet presAssocID="{8265C6BA-2C09-4CD1-8382-B2ECA5749B06}" presName="parentText" presStyleLbl="node1" presStyleIdx="0" presStyleCnt="1" custScaleX="102977" custScaleY="369994" custLinFactNeighborX="1123" custLinFactNeighborY="3671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574F968-2912-430B-B282-B90CE5330D3D}" type="presOf" srcId="{9AF17EC3-2950-43B5-92FE-4B28D805B935}" destId="{B0F85383-3FF9-4BFA-9A2F-ECE1F4682609}" srcOrd="0" destOrd="0" presId="urn:microsoft.com/office/officeart/2005/8/layout/vList2"/>
    <dgm:cxn modelId="{DF622749-0FBA-4D68-AD35-5B1528B53D11}" srcId="{9AF17EC3-2950-43B5-92FE-4B28D805B935}" destId="{8265C6BA-2C09-4CD1-8382-B2ECA5749B06}" srcOrd="0" destOrd="0" parTransId="{3DFE8FA7-ED70-4C59-8C60-91A3F4A6AC27}" sibTransId="{C9BC2CFB-3C28-43CF-AE57-053662785F4D}"/>
    <dgm:cxn modelId="{37035EB8-034C-47C5-A862-08241FBA404B}" type="presOf" srcId="{8265C6BA-2C09-4CD1-8382-B2ECA5749B06}" destId="{9F318BBB-6622-4818-9F8A-A39A0DD8F956}" srcOrd="0" destOrd="0" presId="urn:microsoft.com/office/officeart/2005/8/layout/vList2"/>
    <dgm:cxn modelId="{7622081D-DE9D-4380-AEFD-A215ADFBF042}" type="presParOf" srcId="{B0F85383-3FF9-4BFA-9A2F-ECE1F4682609}" destId="{9F318BBB-6622-4818-9F8A-A39A0DD8F956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318BBB-6622-4818-9F8A-A39A0DD8F956}">
      <dsp:nvSpPr>
        <dsp:cNvPr id="0" name=""/>
        <dsp:cNvSpPr/>
      </dsp:nvSpPr>
      <dsp:spPr>
        <a:xfrm>
          <a:off x="0" y="3936"/>
          <a:ext cx="3182144" cy="2012287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0" tIns="228600" rIns="228600" bIns="228600" numCol="1" spcCol="1270" anchor="ctr" anchorCtr="0">
          <a:noAutofit/>
        </a:bodyPr>
        <a:lstStyle/>
        <a:p>
          <a:pPr lvl="0" algn="ctr" defTabSz="2667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000" b="0" kern="120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722 </a:t>
          </a:r>
          <a:r>
            <a:rPr lang="ru-RU" sz="2000" b="0" kern="120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anose="020B0604020202020204" pitchFamily="34" charset="0"/>
              <a:ea typeface="Calibri"/>
              <a:cs typeface="Arial" panose="020B0604020202020204" pitchFamily="34" charset="0"/>
            </a:rPr>
            <a:t>социальных паспорта </a:t>
          </a:r>
          <a:r>
            <a:rPr lang="ru-RU" sz="2000" b="0" kern="120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 </a:t>
          </a:r>
          <a:endParaRPr lang="ru-RU" sz="2000" b="0" kern="1200" cap="none" spc="0" dirty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98232" y="102168"/>
        <a:ext cx="2985680" cy="181582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0.05132</cdr:x>
      <cdr:y>0.45215</cdr:y>
    </cdr:from>
    <cdr:to>
      <cdr:x>0.80637</cdr:x>
      <cdr:y>0.80382</cdr:y>
    </cdr:to>
    <cdr:grpSp>
      <cdr:nvGrpSpPr>
        <cdr:cNvPr id="2" name="Группа 1"/>
        <cdr:cNvGrpSpPr/>
      </cdr:nvGrpSpPr>
      <cdr:grpSpPr>
        <a:xfrm xmlns:a="http://schemas.openxmlformats.org/drawingml/2006/main">
          <a:off x="216019" y="2592291"/>
          <a:ext cx="3178196" cy="2016214"/>
          <a:chOff x="-12443890" y="363285"/>
          <a:chExt cx="8690926" cy="1798441"/>
        </a:xfrm>
        <a:scene3d xmlns:a="http://schemas.openxmlformats.org/drawingml/2006/main">
          <a:camera prst="orthographicFront"/>
          <a:lightRig rig="threePt" dir="t">
            <a:rot lat="0" lon="0" rev="7500000"/>
          </a:lightRig>
        </a:scene3d>
      </cdr:grpSpPr>
      <cdr:sp macro="" textlink="">
        <cdr:nvSpPr>
          <cdr:cNvPr id="3" name="Скругленный прямоугольник 2"/>
          <cdr:cNvSpPr/>
        </cdr:nvSpPr>
        <cdr:spPr>
          <a:xfrm xmlns:a="http://schemas.openxmlformats.org/drawingml/2006/main">
            <a:off x="-12443890" y="363285"/>
            <a:ext cx="8690926" cy="1798441"/>
          </a:xfrm>
          <a:prstGeom xmlns:a="http://schemas.openxmlformats.org/drawingml/2006/main" prst="roundRect">
            <a:avLst/>
          </a:prstGeom>
          <a:sp3d xmlns:a="http://schemas.openxmlformats.org/drawingml/2006/main" prstMaterial="plastic">
            <a:bevelT w="127000" h="25400" prst="relaxedInset"/>
          </a:sp3d>
        </cdr:spPr>
        <cdr:style>
          <a:lnRef xmlns:a="http://schemas.openxmlformats.org/drawingml/2006/main" idx="0">
            <a:schemeClr val="lt1">
              <a:hueOff val="0"/>
              <a:satOff val="0"/>
              <a:lumOff val="0"/>
              <a:alphaOff val="0"/>
            </a:schemeClr>
          </a:lnRef>
          <a:fillRef xmlns:a="http://schemas.openxmlformats.org/drawingml/2006/main" idx="3">
            <a:schemeClr val="accent1">
              <a:hueOff val="0"/>
              <a:satOff val="0"/>
              <a:lumOff val="0"/>
              <a:alphaOff val="0"/>
            </a:schemeClr>
          </a:fillRef>
          <a:effectRef xmlns:a="http://schemas.openxmlformats.org/drawingml/2006/main" idx="2">
            <a:schemeClr val="accent1">
              <a:hueOff val="0"/>
              <a:satOff val="0"/>
              <a:lumOff val="0"/>
              <a:alphaOff val="0"/>
            </a:schemeClr>
          </a:effectRef>
          <a:fontRef xmlns:a="http://schemas.openxmlformats.org/drawingml/2006/main" idx="minor">
            <a:schemeClr val="lt1"/>
          </a:fontRef>
        </cdr:style>
      </cdr:sp>
      <cdr:sp macro="" textlink="">
        <cdr:nvSpPr>
          <cdr:cNvPr id="4" name="Скругленный прямоугольник 4"/>
          <cdr:cNvSpPr/>
        </cdr:nvSpPr>
        <cdr:spPr>
          <a:xfrm xmlns:a="http://schemas.openxmlformats.org/drawingml/2006/main">
            <a:off x="-12246982" y="423234"/>
            <a:ext cx="8270150" cy="1604016"/>
          </a:xfrm>
          <a:prstGeom xmlns:a="http://schemas.openxmlformats.org/drawingml/2006/main" prst="rect">
            <a:avLst/>
          </a:prstGeom>
          <a:sp3d xmlns:a="http://schemas.openxmlformats.org/drawingml/2006/main"/>
        </cdr:spPr>
        <cdr:style>
          <a:lnRef xmlns:a="http://schemas.openxmlformats.org/drawingml/2006/main" idx="0">
            <a:scrgbClr r="0" g="0" b="0"/>
          </a:lnRef>
          <a:fillRef xmlns:a="http://schemas.openxmlformats.org/drawingml/2006/main" idx="0">
            <a:scrgbClr r="0" g="0" b="0"/>
          </a:fillRef>
          <a:effectRef xmlns:a="http://schemas.openxmlformats.org/drawingml/2006/main" idx="0">
            <a:scrgbClr r="0" g="0" b="0"/>
          </a:effectRef>
          <a:fontRef xmlns:a="http://schemas.openxmlformats.org/drawingml/2006/main" idx="minor">
            <a:schemeClr val="lt1"/>
          </a:fontRef>
        </cdr:style>
        <cdr:txBody>
          <a:bodyPr xmlns:a="http://schemas.openxmlformats.org/drawingml/2006/main" spcFirstLastPara="0" vert="horz" wrap="square" lIns="228600" tIns="228600" rIns="228600" bIns="228600" numCol="1" spcCol="1270" anchor="ctr" anchorCtr="0">
            <a:noAutofit/>
          </a:bodyPr>
          <a:lstStyle xmlns:a="http://schemas.openxmlformats.org/drawingml/2006/main"/>
          <a:p xmlns:a="http://schemas.openxmlformats.org/drawingml/2006/main">
            <a:pPr lvl="0" algn="ctr" defTabSz="26670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6000" kern="1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1011 </a:t>
            </a:r>
            <a:r>
              <a:rPr lang="ru-RU" sz="2000" kern="1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вопросов </a:t>
            </a:r>
            <a:endParaRPr lang="ru-RU" sz="2000" kern="1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cdr:txBody>
      </cdr:sp>
    </cdr:grp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2" y="3"/>
            <a:ext cx="2890665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776867" y="3"/>
            <a:ext cx="2890665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1D43F5-5DC9-4EEC-ADBD-815FAE43BCA1}" type="datetimeFigureOut">
              <a:rPr lang="ru-RU" smtClean="0"/>
              <a:t>27.09.2023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2" y="9428632"/>
            <a:ext cx="2890665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776867" y="9428632"/>
            <a:ext cx="2890665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1B1900-BE2D-4221-9C39-22D5969FE8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07436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2" y="3"/>
            <a:ext cx="2890665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776867" y="3"/>
            <a:ext cx="2890665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86EE66-949C-4C9B-B502-9FD2CC374527}" type="datetimeFigureOut">
              <a:rPr lang="ru-RU" smtClean="0"/>
              <a:t>27.09.2023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852488" y="744538"/>
            <a:ext cx="4964112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66601" y="4715114"/>
            <a:ext cx="5335893" cy="4467706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2" y="9428632"/>
            <a:ext cx="2890665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776867" y="9428632"/>
            <a:ext cx="2890665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5D0AF5-046B-421E-8F5B-8E5D917C54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84457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852488" y="744538"/>
            <a:ext cx="4964112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5D0AF5-046B-421E-8F5B-8E5D917C54E1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75632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852488" y="744538"/>
            <a:ext cx="4964112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5D0AF5-046B-421E-8F5B-8E5D917C54E1}" type="slidenum">
              <a:rPr lang="ru-RU" smtClean="0">
                <a:solidFill>
                  <a:prstClr val="black"/>
                </a:solidFill>
              </a:rPr>
              <a:pPr/>
              <a:t>10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42907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852488" y="744538"/>
            <a:ext cx="4964112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5D0AF5-046B-421E-8F5B-8E5D917C54E1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42907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852488" y="744538"/>
            <a:ext cx="4964112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5D0AF5-046B-421E-8F5B-8E5D917C54E1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42907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852488" y="744538"/>
            <a:ext cx="4964112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5D0AF5-046B-421E-8F5B-8E5D917C54E1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42907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852488" y="744538"/>
            <a:ext cx="4964112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5D0AF5-046B-421E-8F5B-8E5D917C54E1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429074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852488" y="744538"/>
            <a:ext cx="4964112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5D0AF5-046B-421E-8F5B-8E5D917C54E1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75632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852488" y="744538"/>
            <a:ext cx="4964112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5D0AF5-046B-421E-8F5B-8E5D917C54E1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11425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852488" y="744538"/>
            <a:ext cx="4964112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5D0AF5-046B-421E-8F5B-8E5D917C54E1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42907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852488" y="744538"/>
            <a:ext cx="4964112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5D0AF5-046B-421E-8F5B-8E5D917C54E1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70112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852488" y="744538"/>
            <a:ext cx="4964112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5D0AF5-046B-421E-8F5B-8E5D917C54E1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70112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852488" y="744538"/>
            <a:ext cx="4964112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5D0AF5-046B-421E-8F5B-8E5D917C54E1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42907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852488" y="744538"/>
            <a:ext cx="4964112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5D0AF5-046B-421E-8F5B-8E5D917C54E1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42907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852488" y="744538"/>
            <a:ext cx="4964112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5D0AF5-046B-421E-8F5B-8E5D917C54E1}" type="slidenum">
              <a:rPr lang="ru-RU" smtClean="0">
                <a:solidFill>
                  <a:prstClr val="black"/>
                </a:solidFill>
              </a:rPr>
              <a:pPr/>
              <a:t>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42907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852488" y="744538"/>
            <a:ext cx="4964112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5D0AF5-046B-421E-8F5B-8E5D917C54E1}" type="slidenum">
              <a:rPr lang="ru-RU" smtClean="0">
                <a:solidFill>
                  <a:prstClr val="black"/>
                </a:solidFill>
              </a:rPr>
              <a:pPr/>
              <a:t>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42907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47810-3CFE-4C87-91CE-48155CEE19CD}" type="datetimeFigureOut">
              <a:rPr lang="ru-RU" smtClean="0"/>
              <a:t>27.09.2023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EEB83-CA35-4256-9CE5-46BE0BD1FD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94514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47810-3CFE-4C87-91CE-48155CEE19CD}" type="datetimeFigureOut">
              <a:rPr lang="ru-RU" smtClean="0"/>
              <a:t>27.09.2023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EEB83-CA35-4256-9CE5-46BE0BD1FD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99413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47810-3CFE-4C87-91CE-48155CEE19CD}" type="datetimeFigureOut">
              <a:rPr lang="ru-RU" smtClean="0"/>
              <a:t>27.09.2023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EEB83-CA35-4256-9CE5-46BE0BD1FD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83446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47810-3CFE-4C87-91CE-48155CEE19CD}" type="datetimeFigureOut">
              <a:rPr lang="ru-RU" smtClean="0"/>
              <a:t>27.09.2023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EEB83-CA35-4256-9CE5-46BE0BD1FD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18737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47810-3CFE-4C87-91CE-48155CEE19CD}" type="datetimeFigureOut">
              <a:rPr lang="ru-RU" smtClean="0"/>
              <a:t>27.09.2023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EEB83-CA35-4256-9CE5-46BE0BD1FD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8941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47810-3CFE-4C87-91CE-48155CEE19CD}" type="datetimeFigureOut">
              <a:rPr lang="ru-RU" smtClean="0"/>
              <a:t>27.09.2023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EEB83-CA35-4256-9CE5-46BE0BD1FD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75282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1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3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47810-3CFE-4C87-91CE-48155CEE19CD}" type="datetimeFigureOut">
              <a:rPr lang="ru-RU" smtClean="0"/>
              <a:t>27.09.2023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EEB83-CA35-4256-9CE5-46BE0BD1FD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80405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47810-3CFE-4C87-91CE-48155CEE19CD}" type="datetimeFigureOut">
              <a:rPr lang="ru-RU" smtClean="0"/>
              <a:t>27.09.2023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EEB83-CA35-4256-9CE5-46BE0BD1FD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61364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47810-3CFE-4C87-91CE-48155CEE19CD}" type="datetimeFigureOut">
              <a:rPr lang="ru-RU" smtClean="0"/>
              <a:t>27.09.2023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EEB83-CA35-4256-9CE5-46BE0BD1FD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70682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6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6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47810-3CFE-4C87-91CE-48155CEE19CD}" type="datetimeFigureOut">
              <a:rPr lang="ru-RU" smtClean="0"/>
              <a:t>27.09.2023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EEB83-CA35-4256-9CE5-46BE0BD1FD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71600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41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47810-3CFE-4C87-91CE-48155CEE19CD}" type="datetimeFigureOut">
              <a:rPr lang="ru-RU" smtClean="0"/>
              <a:t>27.09.2023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EEB83-CA35-4256-9CE5-46BE0BD1FD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55383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847810-3CFE-4C87-91CE-48155CEE19CD}" type="datetimeFigureOut">
              <a:rPr lang="ru-RU" smtClean="0"/>
              <a:t>27.09.2023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AEEB83-CA35-4256-9CE5-46BE0BD1FD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47534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microsoft.com/office/2007/relationships/hdphoto" Target="../media/hdphoto1.wdp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2.pn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chart" Target="../charts/chart1.xml"/><Relationship Id="rId9" Type="http://schemas.microsoft.com/office/2007/relationships/diagramDrawing" Target="../diagrams/drawing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1844823"/>
            <a:ext cx="9144001" cy="3117401"/>
          </a:xfrm>
          <a:prstGeom prst="rect">
            <a:avLst/>
          </a:prstGeom>
          <a:solidFill>
            <a:srgbClr val="1162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-7565" y="2492896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«О практике работы органов местного самоуправления по поддержке участников СВО и их семей»</a:t>
            </a:r>
          </a:p>
        </p:txBody>
      </p:sp>
      <p:pic>
        <p:nvPicPr>
          <p:cNvPr id="6" name="Picture 2" descr="C:\Documents and Settings\i.permyakov\Рабочий стол\logo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226" y="164638"/>
            <a:ext cx="3178646" cy="1189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3237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3"/>
            <a:ext cx="9144000" cy="1124744"/>
          </a:xfrm>
          <a:prstGeom prst="rect">
            <a:avLst/>
          </a:prstGeom>
          <a:solidFill>
            <a:srgbClr val="1162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      </a:t>
            </a:r>
            <a:r>
              <a:rPr lang="ru-RU" sz="20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   </a:t>
            </a:r>
            <a:r>
              <a:rPr lang="ru-RU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 </a:t>
            </a:r>
            <a:r>
              <a:rPr lang="ru-RU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школах города ведется работа по патриотическому воспитанию и сохранению исторической памяти</a:t>
            </a:r>
          </a:p>
        </p:txBody>
      </p:sp>
      <p:pic>
        <p:nvPicPr>
          <p:cNvPr id="5" name="Picture 2" descr="C:\Documents and Settings\i.permyakov\Рабочий стол\logo_blu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112" y="104014"/>
            <a:ext cx="817488" cy="890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Скругленный прямоугольник 12"/>
          <p:cNvSpPr/>
          <p:nvPr/>
        </p:nvSpPr>
        <p:spPr>
          <a:xfrm>
            <a:off x="612775" y="1268760"/>
            <a:ext cx="8135689" cy="1656184"/>
          </a:xfrm>
          <a:prstGeom prst="roundRect">
            <a:avLst/>
          </a:prstGeom>
          <a:noFill/>
          <a:ln w="22225">
            <a:solidFill>
              <a:schemeClr val="accent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12775" y="1268760"/>
            <a:ext cx="8063682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1F497D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постоянной основе ведется работа по участию школ в проекте «Письмо солдату», «Посылка солдату», «Своих не бросаем!». Школьники, даже в каникулярное время, собирают посылки, железные банки для изготовления блиндажных свечей, плетут маскировочные сети, изготавливают противоминные саперные кошки совместно с фондами «Помогаем. Хабаровский край», партией «Единая Россия», КПРФ, волонтерами. </a:t>
            </a:r>
            <a:endParaRPr lang="ru-RU" sz="1400" dirty="0" smtClean="0">
              <a:solidFill>
                <a:srgbClr val="1F497D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400" dirty="0" smtClean="0">
                <a:solidFill>
                  <a:srgbClr val="1F497D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Школами </a:t>
            </a:r>
            <a:r>
              <a:rPr lang="ru-RU" sz="1400" dirty="0">
                <a:solidFill>
                  <a:srgbClr val="1F497D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собрано и перечислено в фонд СВО денежной помощи на сумму 195 тысяч рублей. Работа продолжается.</a:t>
            </a:r>
            <a:endParaRPr lang="ru-RU" sz="1600" dirty="0" smtClean="0">
              <a:solidFill>
                <a:srgbClr val="1F497D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AutoShape 4" descr="Педагогический университет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2" name="AutoShape 2" descr="blob:https://web.whatsapp.com/1f57706d-052b-4f02-afce-d448c0f8b725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5" descr="Вечная память: в Комсомольске простились с офицером ОМОН, погибшим в ходе  СВО - KP.RU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3314" name="Picture 2" descr="C:\Users\DF49D~1.KOT\AppData\Local\Temp\7zO878D422D\plrG1aSKRD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3127665"/>
            <a:ext cx="5543473" cy="34386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1647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3"/>
            <a:ext cx="9144000" cy="1124744"/>
          </a:xfrm>
          <a:prstGeom prst="rect">
            <a:avLst/>
          </a:prstGeom>
          <a:solidFill>
            <a:srgbClr val="1162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      </a:t>
            </a:r>
            <a:r>
              <a:rPr lang="ru-RU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Мероприятия для детей из семей мобилизованных граждан</a:t>
            </a:r>
            <a:endParaRPr lang="ru-RU" sz="2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2" descr="C:\Documents and Settings\i.permyakov\Рабочий стол\logo_blu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112" y="104014"/>
            <a:ext cx="817488" cy="890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Скругленный прямоугольник 12"/>
          <p:cNvSpPr/>
          <p:nvPr/>
        </p:nvSpPr>
        <p:spPr>
          <a:xfrm>
            <a:off x="154112" y="1268760"/>
            <a:ext cx="8882384" cy="1581174"/>
          </a:xfrm>
          <a:prstGeom prst="roundRect">
            <a:avLst/>
          </a:prstGeom>
          <a:noFill/>
          <a:ln w="22225">
            <a:solidFill>
              <a:schemeClr val="accent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07975" y="1280274"/>
            <a:ext cx="848462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rgbClr val="1F497D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декабре 2022 года для детей из семей мобилизованных граждан были проведены торжественные новогодние мероприятия в Физкультурно-оздоровительном комплексе им. Ивана Трегубова МБУ «СШОР № 4», МУК «Драматический театр», МУК «ДК Алмаз». Была разработана программа с конкурсами и новогодним представлением, по окончании все дети получили сладкий подарок. Такое же мероприятие планируется провести в новогодние каникулы 2023 года.</a:t>
            </a:r>
          </a:p>
        </p:txBody>
      </p:sp>
      <p:sp>
        <p:nvSpPr>
          <p:cNvPr id="6" name="AutoShape 4" descr="Педагогический университет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42" name="Picture 2" descr="C:\Users\DF49D~1.KOT\AppData\Local\Temp\7zO02CBAE33\YuUXfvqI1o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90" y="3140968"/>
            <a:ext cx="2553836" cy="23762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DF49D~1.KOT\AppData\Local\Temp\7zO02C420D3\S7Oy_Cu_rHc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6176" y="3124503"/>
            <a:ext cx="2837105" cy="18928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:\Users\DF49D~1.KOT\AppData\Local\Temp\7zO02C794F3\oh1FuwBacVA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9956" y="4070944"/>
            <a:ext cx="3795838" cy="25325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7029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3"/>
            <a:ext cx="9144000" cy="1124744"/>
          </a:xfrm>
          <a:prstGeom prst="rect">
            <a:avLst/>
          </a:prstGeom>
          <a:solidFill>
            <a:srgbClr val="1162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      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  </a:t>
            </a:r>
            <a:r>
              <a:rPr lang="ru-RU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Летняя занятость для детей из семей мобилизованных граждан</a:t>
            </a:r>
            <a:endParaRPr lang="ru-RU" sz="2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2" descr="C:\Documents and Settings\i.permyakov\Рабочий стол\logo_blu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112" y="104014"/>
            <a:ext cx="817488" cy="890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Скругленный прямоугольник 12"/>
          <p:cNvSpPr/>
          <p:nvPr/>
        </p:nvSpPr>
        <p:spPr>
          <a:xfrm>
            <a:off x="107504" y="1168556"/>
            <a:ext cx="8949789" cy="2585161"/>
          </a:xfrm>
          <a:prstGeom prst="roundRect">
            <a:avLst/>
          </a:prstGeom>
          <a:noFill/>
          <a:ln w="22225">
            <a:solidFill>
              <a:schemeClr val="accent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33499" y="1267397"/>
            <a:ext cx="8952365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 smtClean="0">
                <a:solidFill>
                  <a:srgbClr val="1F497D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1400" dirty="0">
                <a:solidFill>
                  <a:srgbClr val="1F497D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школах города </a:t>
            </a:r>
            <a:r>
              <a:rPr lang="ru-RU" sz="1400" dirty="0" smtClean="0">
                <a:solidFill>
                  <a:srgbClr val="1F497D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обучалось на 2022-2023 гг. - 486 </a:t>
            </a:r>
            <a:r>
              <a:rPr lang="ru-RU" sz="1400" dirty="0">
                <a:solidFill>
                  <a:srgbClr val="1F497D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детей из семей мобилизованных и добровольцев. </a:t>
            </a:r>
            <a:endParaRPr lang="ru-RU" sz="1400" dirty="0" smtClean="0">
              <a:solidFill>
                <a:srgbClr val="1F497D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400" dirty="0" smtClean="0">
                <a:solidFill>
                  <a:srgbClr val="1F497D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1400" dirty="0">
                <a:solidFill>
                  <a:srgbClr val="1F497D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период проведения летней оздоровительной кампании 2023 года всеми формами отдыха и занятости были охвачены 100% детей данной категории из них:</a:t>
            </a:r>
          </a:p>
          <a:p>
            <a:pPr algn="just"/>
            <a:r>
              <a:rPr lang="ru-RU" sz="1400" dirty="0">
                <a:solidFill>
                  <a:srgbClr val="1F497D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в лагерях дневного пребывания оздоровлено 54 ребенка;</a:t>
            </a:r>
          </a:p>
          <a:p>
            <a:pPr algn="just"/>
            <a:r>
              <a:rPr lang="ru-RU" sz="1400" dirty="0">
                <a:solidFill>
                  <a:srgbClr val="1F497D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несли службу в профильном отряде «Мемориал» на Посту № 1 – 14 детей;</a:t>
            </a:r>
          </a:p>
          <a:p>
            <a:pPr algn="just"/>
            <a:r>
              <a:rPr lang="ru-RU" sz="1400" dirty="0">
                <a:solidFill>
                  <a:srgbClr val="1F497D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в профильных и трудовых формированиях – 163 ребенка;</a:t>
            </a:r>
          </a:p>
          <a:p>
            <a:pPr algn="just"/>
            <a:r>
              <a:rPr lang="ru-RU" sz="1400" dirty="0">
                <a:solidFill>
                  <a:srgbClr val="1F497D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в загородных стационарных лагерях с круглосуточным пребыванием – 23 ребенка;</a:t>
            </a:r>
          </a:p>
          <a:p>
            <a:pPr algn="just"/>
            <a:r>
              <a:rPr lang="ru-RU" sz="1400" dirty="0">
                <a:solidFill>
                  <a:srgbClr val="1F497D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заняты Днем классного руководителя, спортивными и иными мероприятиями – 132 ребенка;</a:t>
            </a:r>
          </a:p>
          <a:p>
            <a:pPr algn="just"/>
            <a:r>
              <a:rPr lang="ru-RU" sz="1400" dirty="0">
                <a:solidFill>
                  <a:srgbClr val="1F497D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оздоровились в санаториях – 41 ребенок;</a:t>
            </a:r>
          </a:p>
          <a:p>
            <a:pPr algn="just"/>
            <a:r>
              <a:rPr lang="ru-RU" sz="1400" dirty="0">
                <a:solidFill>
                  <a:srgbClr val="1F497D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трудоустроены в летний период – 21 ребенок;</a:t>
            </a:r>
          </a:p>
          <a:p>
            <a:pPr algn="just"/>
            <a:r>
              <a:rPr lang="ru-RU" sz="1400" dirty="0">
                <a:solidFill>
                  <a:srgbClr val="1F497D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выезд с родителями за пределы города – 38 детей.</a:t>
            </a:r>
          </a:p>
        </p:txBody>
      </p:sp>
      <p:sp>
        <p:nvSpPr>
          <p:cNvPr id="6" name="AutoShape 4" descr="Педагогический университет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4338" name="Picture 2" descr="\\cofs.kmscity.local\ShareDoc\Отдел по работе с населением\СВО на Украине\фото\ФОТО\Лагеря\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9441" y="4365104"/>
            <a:ext cx="3227851" cy="24208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\\cofs.kmscity.local\ShareDoc\Отдел по работе с населением\СВО на Украине\фото\ФОТО\Лагеря\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36" y="4382407"/>
            <a:ext cx="3102823" cy="23271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\\cofs.kmscity.local\ShareDoc\Отдел по работе с населением\СВО на Украине\фото\ФОТО\Лагеря\1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9170" y="4005064"/>
            <a:ext cx="4272806" cy="19254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8206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3"/>
            <a:ext cx="9144000" cy="1124744"/>
          </a:xfrm>
          <a:prstGeom prst="rect">
            <a:avLst/>
          </a:prstGeom>
          <a:solidFill>
            <a:srgbClr val="1162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      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   </a:t>
            </a:r>
            <a:r>
              <a:rPr lang="ru-RU" sz="16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Пункты </a:t>
            </a:r>
            <a:r>
              <a:rPr lang="ru-RU" sz="16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сбора гуманитарной помощи для граждан, прибывающих с территорий </a:t>
            </a:r>
            <a:r>
              <a:rPr lang="ru-RU" sz="16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   Донецкой </a:t>
            </a:r>
            <a:r>
              <a:rPr lang="ru-RU" sz="16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и  </a:t>
            </a:r>
            <a:r>
              <a:rPr lang="ru-RU" sz="16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Луганской </a:t>
            </a:r>
            <a:r>
              <a:rPr lang="ru-RU" sz="16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н</a:t>
            </a:r>
            <a:r>
              <a:rPr lang="ru-RU" sz="16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ародных республик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2" descr="C:\Documents and Settings\i.permyakov\Рабочий стол\logo_blu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868" y="104014"/>
            <a:ext cx="889496" cy="890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Скругленный прямоугольник 12"/>
          <p:cNvSpPr/>
          <p:nvPr/>
        </p:nvSpPr>
        <p:spPr>
          <a:xfrm>
            <a:off x="339998" y="1317227"/>
            <a:ext cx="3966790" cy="1872208"/>
          </a:xfrm>
          <a:prstGeom prst="roundRect">
            <a:avLst/>
          </a:prstGeom>
          <a:noFill/>
          <a:ln w="22225">
            <a:solidFill>
              <a:schemeClr val="accent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23528" y="1468501"/>
            <a:ext cx="396679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rgbClr val="1F497D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МОУ </a:t>
            </a:r>
            <a:r>
              <a:rPr lang="ru-RU" sz="1600" dirty="0">
                <a:solidFill>
                  <a:srgbClr val="1F497D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Центр дополнительного образования «</a:t>
            </a:r>
            <a:r>
              <a:rPr lang="ru-RU" sz="1600" dirty="0" err="1">
                <a:solidFill>
                  <a:srgbClr val="1F497D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Дземги</a:t>
            </a:r>
            <a:r>
              <a:rPr lang="ru-RU" sz="1600" dirty="0">
                <a:solidFill>
                  <a:srgbClr val="1F497D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». </a:t>
            </a:r>
            <a:r>
              <a:rPr lang="ru-RU" sz="1600" dirty="0" smtClean="0">
                <a:solidFill>
                  <a:srgbClr val="1F497D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Режим </a:t>
            </a:r>
            <a:r>
              <a:rPr lang="ru-RU" sz="1600" dirty="0">
                <a:solidFill>
                  <a:srgbClr val="1F497D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работы пункта - с понедельника по пятницу с 09.00 до 20.00, суббота - воскресенье </a:t>
            </a:r>
            <a:endParaRPr lang="ru-RU" sz="1600" dirty="0" smtClean="0">
              <a:solidFill>
                <a:srgbClr val="1F497D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600" dirty="0" smtClean="0">
                <a:solidFill>
                  <a:srgbClr val="1F497D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</a:t>
            </a:r>
            <a:r>
              <a:rPr lang="ru-RU" sz="1600" dirty="0">
                <a:solidFill>
                  <a:srgbClr val="1F497D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10.00 до </a:t>
            </a:r>
            <a:r>
              <a:rPr lang="ru-RU" sz="1600" dirty="0" smtClean="0">
                <a:solidFill>
                  <a:srgbClr val="1F497D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20.00</a:t>
            </a:r>
          </a:p>
          <a:p>
            <a:pPr algn="ctr"/>
            <a:r>
              <a:rPr lang="ru-RU" sz="1600" dirty="0" smtClean="0">
                <a:solidFill>
                  <a:srgbClr val="1F497D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(ул</a:t>
            </a:r>
            <a:r>
              <a:rPr lang="ru-RU" sz="1600" dirty="0">
                <a:solidFill>
                  <a:srgbClr val="1F497D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Амурская, </a:t>
            </a:r>
            <a:r>
              <a:rPr lang="ru-RU" sz="1600" dirty="0" smtClean="0">
                <a:solidFill>
                  <a:srgbClr val="1F497D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4)</a:t>
            </a:r>
            <a:endParaRPr lang="ru-RU" sz="1600" dirty="0">
              <a:solidFill>
                <a:srgbClr val="1F497D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745707" y="1459788"/>
            <a:ext cx="398031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rgbClr val="1F497D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МОУ ДО «Центр внешкольной работы «Юность». Режим работы пункта - с понедельника по пятницу с 09.00 до 20.00, суббота - воскресенье </a:t>
            </a:r>
            <a:endParaRPr lang="ru-RU" sz="1600" dirty="0" smtClean="0">
              <a:solidFill>
                <a:srgbClr val="1F497D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600" dirty="0" smtClean="0">
                <a:solidFill>
                  <a:srgbClr val="1F497D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</a:t>
            </a:r>
            <a:r>
              <a:rPr lang="ru-RU" sz="1600" dirty="0">
                <a:solidFill>
                  <a:srgbClr val="1F497D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10.00 до </a:t>
            </a:r>
            <a:r>
              <a:rPr lang="ru-RU" sz="1600" dirty="0" smtClean="0">
                <a:solidFill>
                  <a:srgbClr val="1F497D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20.00</a:t>
            </a:r>
          </a:p>
          <a:p>
            <a:pPr algn="ctr"/>
            <a:r>
              <a:rPr lang="ru-RU" sz="1600" dirty="0" smtClean="0">
                <a:solidFill>
                  <a:srgbClr val="1F497D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(ул</a:t>
            </a:r>
            <a:r>
              <a:rPr lang="ru-RU" sz="1600" dirty="0">
                <a:solidFill>
                  <a:srgbClr val="1F497D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Вокзальная, </a:t>
            </a:r>
            <a:r>
              <a:rPr lang="ru-RU" sz="1600" dirty="0" smtClean="0">
                <a:solidFill>
                  <a:srgbClr val="1F497D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80/3)</a:t>
            </a:r>
            <a:endParaRPr lang="ru-RU" sz="1600" dirty="0">
              <a:solidFill>
                <a:srgbClr val="1F497D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4704288" y="1317227"/>
            <a:ext cx="4038798" cy="1872208"/>
          </a:xfrm>
          <a:prstGeom prst="roundRect">
            <a:avLst/>
          </a:prstGeom>
          <a:noFill/>
          <a:ln w="22225">
            <a:solidFill>
              <a:schemeClr val="accent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AutoShape 4" descr="Педагогический университет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80"/>
          <a:stretch/>
        </p:blipFill>
        <p:spPr bwMode="auto">
          <a:xfrm>
            <a:off x="494680" y="3284984"/>
            <a:ext cx="3679577" cy="33187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77" b="36260"/>
          <a:stretch/>
        </p:blipFill>
        <p:spPr bwMode="auto">
          <a:xfrm>
            <a:off x="4713337" y="3298048"/>
            <a:ext cx="4020700" cy="32926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97247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3"/>
            <a:ext cx="9144000" cy="1124744"/>
          </a:xfrm>
          <a:prstGeom prst="rect">
            <a:avLst/>
          </a:prstGeom>
          <a:solidFill>
            <a:srgbClr val="1162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      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  </a:t>
            </a:r>
            <a:r>
              <a:rPr lang="ru-RU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Гуманитарная помощь для мобилизованных </a:t>
            </a:r>
            <a:r>
              <a:rPr lang="ru-RU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граждан</a:t>
            </a:r>
            <a:endParaRPr lang="ru-RU" sz="2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2" descr="C:\Documents and Settings\i.permyakov\Рабочий стол\logo_blu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112" y="104014"/>
            <a:ext cx="817488" cy="890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Скругленный прямоугольник 12"/>
          <p:cNvSpPr/>
          <p:nvPr/>
        </p:nvSpPr>
        <p:spPr>
          <a:xfrm>
            <a:off x="293320" y="1275523"/>
            <a:ext cx="8584506" cy="1108316"/>
          </a:xfrm>
          <a:prstGeom prst="roundRect">
            <a:avLst/>
          </a:prstGeom>
          <a:noFill/>
          <a:ln w="22225">
            <a:solidFill>
              <a:schemeClr val="accent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93320" y="1412776"/>
            <a:ext cx="858450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>
                <a:solidFill>
                  <a:srgbClr val="1F497D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 время работы пунктов было собрано и отправлено в региональный пункт сбора в г. Хабаровск несколько машин с гуманитарной помощью, общий вес отправленных товаров около 17 тонн. На сегодняшний день сбор гуманитарной помощи продолжается. </a:t>
            </a:r>
          </a:p>
        </p:txBody>
      </p:sp>
      <p:sp>
        <p:nvSpPr>
          <p:cNvPr id="6" name="AutoShape 4" descr="Педагогический университет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5362" name="Picture 2" descr="C:\Users\DF49D~1.KOT\AppData\Local\Temp\7zO878D422D\plrG1aSKRD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2974" y="4365104"/>
            <a:ext cx="3771026" cy="23392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5" name="Picture 5" descr="C:\Users\DF49D~1.KOT\AppData\Local\Temp\7zO4FD1C9EA\JhkAk6KWzpc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7767" y="2617759"/>
            <a:ext cx="2957410" cy="19708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7" name="Picture 7" descr="C:\Users\DF49D~1.KOT\AppData\Local\Temp\7zO4FD870CB\JTErpPDVNbA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2647494"/>
            <a:ext cx="2949792" cy="39330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8184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13270" y="1984603"/>
            <a:ext cx="9184282" cy="3117401"/>
          </a:xfrm>
          <a:prstGeom prst="rect">
            <a:avLst/>
          </a:prstGeom>
          <a:solidFill>
            <a:srgbClr val="1162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27012" y="306896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Спасибо за внимание!</a:t>
            </a:r>
            <a:endParaRPr lang="ru-RU" sz="4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2" descr="C:\Documents and Settings\i.permyakov\Рабочий стол\logo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226" y="164638"/>
            <a:ext cx="3106638" cy="1189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145336" y="4677139"/>
            <a:ext cx="53952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000" dirty="0">
              <a:solidFill>
                <a:srgbClr val="1162AF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2601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3"/>
            <a:ext cx="9144000" cy="1124744"/>
          </a:xfrm>
          <a:prstGeom prst="rect">
            <a:avLst/>
          </a:prstGeom>
          <a:solidFill>
            <a:srgbClr val="1162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Arial" pitchFamily="34" charset="0"/>
                <a:cs typeface="Arial" pitchFamily="34" charset="0"/>
              </a:rPr>
              <a:t>      </a:t>
            </a:r>
            <a:r>
              <a:rPr lang="ru-RU" dirty="0">
                <a:latin typeface="Arial" pitchFamily="34" charset="0"/>
                <a:cs typeface="Arial" pitchFamily="34" charset="0"/>
              </a:rPr>
              <a:t>   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Социальные </a:t>
            </a:r>
            <a:r>
              <a:rPr lang="ru-RU" dirty="0">
                <a:latin typeface="Arial" pitchFamily="34" charset="0"/>
                <a:cs typeface="Arial" pitchFamily="34" charset="0"/>
              </a:rPr>
              <a:t>паспорта в отношении мобилизованных граждан</a:t>
            </a:r>
          </a:p>
        </p:txBody>
      </p:sp>
      <p:pic>
        <p:nvPicPr>
          <p:cNvPr id="5" name="Picture 2" descr="C:\Documents and Settings\i.permyakov\Рабочий стол\logo_blu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6947"/>
            <a:ext cx="889496" cy="890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441448738"/>
              </p:ext>
            </p:extLst>
          </p:nvPr>
        </p:nvGraphicFramePr>
        <p:xfrm>
          <a:off x="5004048" y="1484784"/>
          <a:ext cx="4209252" cy="57332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4" name="Схема 13"/>
          <p:cNvGraphicFramePr/>
          <p:nvPr>
            <p:extLst>
              <p:ext uri="{D42A27DB-BD31-4B8C-83A1-F6EECF244321}">
                <p14:modId xmlns:p14="http://schemas.microsoft.com/office/powerpoint/2010/main" val="3783121894"/>
              </p:ext>
            </p:extLst>
          </p:nvPr>
        </p:nvGraphicFramePr>
        <p:xfrm>
          <a:off x="813792" y="4077072"/>
          <a:ext cx="3182144" cy="20162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8" name="Скругленный прямоугольник 7"/>
          <p:cNvSpPr/>
          <p:nvPr/>
        </p:nvSpPr>
        <p:spPr>
          <a:xfrm>
            <a:off x="154112" y="1268759"/>
            <a:ext cx="8882384" cy="2622485"/>
          </a:xfrm>
          <a:prstGeom prst="roundRect">
            <a:avLst/>
          </a:prstGeom>
          <a:noFill/>
          <a:ln w="22225">
            <a:solidFill>
              <a:schemeClr val="accent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ru-RU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1520" y="1336700"/>
            <a:ext cx="872566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период 2022-2023 годов администрацией города Комсомольска-на-Амуре </a:t>
            </a:r>
            <a:r>
              <a:rPr lang="ru-RU" sz="16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сформированы социальные </a:t>
            </a:r>
            <a:r>
              <a:rPr lang="ru-RU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паспорта в отношении мобилизованных граждан, призванных на военную службу в рамках Указа Президента Российской Федерации от 21 сентября 2022 года  № 647 «Об объявлении частичной мобилизации в Российской Федерации</a:t>
            </a:r>
            <a:r>
              <a:rPr lang="ru-RU" sz="16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». В паспорта со </a:t>
            </a:r>
            <a:r>
              <a:rPr lang="ru-RU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слов членов семей мобилизованных </a:t>
            </a:r>
            <a:r>
              <a:rPr lang="ru-RU" sz="16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граждан заносилась информация, в том числе указывались проблемные вопросы. По итогам выявлено 1011 вопросов. </a:t>
            </a:r>
            <a:r>
              <a:rPr lang="ru-RU" sz="1600" b="1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</a:t>
            </a:r>
            <a:r>
              <a:rPr lang="ru-RU" sz="16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всем вопросам проведена работа, родственникам мобилизованных граждан оказаны подробные консультации по озвученным проблемам, в том числе по юридическим вопросам, в социальной, жилищной и других сферах жизнедеятельности. </a:t>
            </a:r>
          </a:p>
        </p:txBody>
      </p:sp>
    </p:spTree>
    <p:extLst>
      <p:ext uri="{BB962C8B-B14F-4D97-AF65-F5344CB8AC3E}">
        <p14:creationId xmlns:p14="http://schemas.microsoft.com/office/powerpoint/2010/main" val="2565784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3"/>
            <a:ext cx="9144000" cy="1124744"/>
          </a:xfrm>
          <a:prstGeom prst="rect">
            <a:avLst/>
          </a:prstGeom>
          <a:solidFill>
            <a:srgbClr val="1162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      </a:t>
            </a:r>
            <a:r>
              <a:rPr lang="ru-RU" sz="16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Категории вопросов, поступивших на г</a:t>
            </a:r>
            <a:r>
              <a:rPr lang="ru-RU" sz="16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орячую линию </a:t>
            </a:r>
            <a:r>
              <a:rPr lang="ru-RU" sz="16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администрации города Комсомольска-на-Амуре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2" descr="C:\Documents and Settings\i.permyakov\Рабочий стол\logo_blu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51" y="104014"/>
            <a:ext cx="817488" cy="890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2803214103"/>
              </p:ext>
            </p:extLst>
          </p:nvPr>
        </p:nvGraphicFramePr>
        <p:xfrm>
          <a:off x="725922" y="1988840"/>
          <a:ext cx="7776864" cy="57016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3" name="Скругленный прямоугольник 12"/>
          <p:cNvSpPr/>
          <p:nvPr/>
        </p:nvSpPr>
        <p:spPr>
          <a:xfrm>
            <a:off x="173162" y="1336700"/>
            <a:ext cx="8812652" cy="1008112"/>
          </a:xfrm>
          <a:prstGeom prst="roundRect">
            <a:avLst/>
          </a:prstGeom>
          <a:noFill/>
          <a:ln w="22225">
            <a:solidFill>
              <a:schemeClr val="accent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60146" y="1425257"/>
            <a:ext cx="86323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1F497D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10 октября 2022 года в администрации города работает горячая линия «Помощь семьям военнослужащих и мобилизованным граждан «Мы вместе</a:t>
            </a:r>
            <a:r>
              <a:rPr lang="ru-RU" sz="1600" dirty="0" smtClean="0">
                <a:solidFill>
                  <a:srgbClr val="1F497D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». </a:t>
            </a:r>
            <a:r>
              <a:rPr lang="ru-RU" sz="1600" b="1" dirty="0" smtClean="0">
                <a:solidFill>
                  <a:srgbClr val="1F497D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Поступило 195 вопросов.</a:t>
            </a:r>
            <a:endParaRPr lang="ru-RU" sz="1600" b="1" dirty="0">
              <a:solidFill>
                <a:srgbClr val="1F497D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8256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3"/>
            <a:ext cx="9144000" cy="1124744"/>
          </a:xfrm>
          <a:prstGeom prst="rect">
            <a:avLst/>
          </a:prstGeom>
          <a:solidFill>
            <a:srgbClr val="1162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Times New Roman"/>
                <a:ea typeface="Calibri"/>
              </a:rPr>
              <a:t>    Оказание адресной помощи </a:t>
            </a:r>
            <a:r>
              <a:rPr lang="ru-RU" sz="2000" dirty="0">
                <a:latin typeface="Times New Roman"/>
                <a:ea typeface="Calibri"/>
              </a:rPr>
              <a:t>семьям мобилизованных граждан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2" descr="C:\Documents and Settings\i.permyakov\Рабочий стол\logo_blu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109" y="116948"/>
            <a:ext cx="864096" cy="890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DF49D~1.KOT\AppData\Local\Temp\7zO4A31A227\6Moylhs5WY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1279" y="1396840"/>
            <a:ext cx="2808312" cy="37444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DF49D~1.KOT\AppData\Local\Temp\7zO4A3E3008\_H66O-BUB4I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0220" y="4409597"/>
            <a:ext cx="3103948" cy="2327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DF49D~1.KOT\AppData\Local\Temp\7zO8B988269\ybf-qoJYmQ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109" y="1396840"/>
            <a:ext cx="2731488" cy="36419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C:\Users\DF49D~1.KOT\AppData\Local\Temp\7zOCB08B78A\EYGFIuBBkM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1860" y="1335517"/>
            <a:ext cx="2412268" cy="30990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5784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3"/>
            <a:ext cx="9144000" cy="1124744"/>
          </a:xfrm>
          <a:prstGeom prst="rect">
            <a:avLst/>
          </a:prstGeom>
          <a:solidFill>
            <a:srgbClr val="1162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Times New Roman"/>
                <a:ea typeface="Calibri"/>
              </a:rPr>
              <a:t>   Оказание адресной помощи </a:t>
            </a:r>
            <a:r>
              <a:rPr lang="ru-RU" sz="2000" dirty="0">
                <a:latin typeface="Times New Roman"/>
                <a:ea typeface="Calibri"/>
              </a:rPr>
              <a:t>семьям мобилизованных граждан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2" descr="C:\Documents and Settings\i.permyakov\Рабочий стол\logo_blu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948"/>
            <a:ext cx="864096" cy="890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Users\DF49D~1.KOT\AppData\Local\Temp\7zO4B97BB4C\q3vTSJTGw6c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132" y="1252564"/>
            <a:ext cx="3075806" cy="41010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DF49D~1.KOT\AppData\Local\Temp\7zO4B9B408C\e_fLc7QUnLg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1925" y="1320031"/>
            <a:ext cx="2859782" cy="38130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DF49D~1.KOT\AppData\Local\Temp\7zOC75AC09C\BFLDJG01ipg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66" b="20168"/>
          <a:stretch/>
        </p:blipFill>
        <p:spPr bwMode="auto">
          <a:xfrm>
            <a:off x="3399334" y="1274494"/>
            <a:ext cx="2508390" cy="30020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DF49D~1.KOT\AppData\Local\Temp\7zO071BD90E\wbgRczD3Npk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59" b="4218"/>
          <a:stretch/>
        </p:blipFill>
        <p:spPr bwMode="auto">
          <a:xfrm>
            <a:off x="3414317" y="4376896"/>
            <a:ext cx="2532179" cy="23911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2698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3"/>
            <a:ext cx="9144000" cy="1124744"/>
          </a:xfrm>
          <a:prstGeom prst="rect">
            <a:avLst/>
          </a:prstGeom>
          <a:solidFill>
            <a:srgbClr val="1162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      </a:t>
            </a:r>
            <a:r>
              <a:rPr lang="ru-RU" sz="20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Центры поддержки семей мобилизованных граждан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2" descr="C:\Documents and Settings\i.permyakov\Рабочий стол\logo_blu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112" y="104014"/>
            <a:ext cx="817488" cy="890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Скругленный прямоугольник 12"/>
          <p:cNvSpPr/>
          <p:nvPr/>
        </p:nvSpPr>
        <p:spPr>
          <a:xfrm>
            <a:off x="307975" y="1292225"/>
            <a:ext cx="3966790" cy="1872208"/>
          </a:xfrm>
          <a:prstGeom prst="roundRect">
            <a:avLst/>
          </a:prstGeom>
          <a:noFill/>
          <a:ln w="22225">
            <a:solidFill>
              <a:schemeClr val="accent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5845" y="1443499"/>
            <a:ext cx="396679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rgbClr val="1F497D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Психолого-педагогический центр </a:t>
            </a:r>
            <a:r>
              <a:rPr lang="ru-RU" sz="1600" dirty="0">
                <a:solidFill>
                  <a:srgbClr val="1F497D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поддержки семей военнослужащих, мобилизованных на СВО, при Амурском гуманитарно-педагогическом государственном университете </a:t>
            </a:r>
            <a:endParaRPr lang="ru-RU" sz="1600" dirty="0" smtClean="0">
              <a:solidFill>
                <a:srgbClr val="1F497D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600" dirty="0" smtClean="0">
                <a:solidFill>
                  <a:srgbClr val="1F497D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1600" dirty="0">
                <a:solidFill>
                  <a:srgbClr val="1F497D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ул. Кирова, 17 корп.2</a:t>
            </a:r>
            <a:r>
              <a:rPr lang="ru-RU" sz="1600" dirty="0" smtClean="0">
                <a:solidFill>
                  <a:srgbClr val="1F497D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ru-RU" sz="1600" dirty="0">
              <a:solidFill>
                <a:srgbClr val="1F497D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774494" y="1443499"/>
            <a:ext cx="398031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rgbClr val="1F497D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</a:t>
            </a:r>
            <a:r>
              <a:rPr lang="ru-RU" sz="1600" dirty="0" smtClean="0">
                <a:solidFill>
                  <a:srgbClr val="1F497D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ентр </a:t>
            </a:r>
            <a:r>
              <a:rPr lang="ru-RU" sz="1600" dirty="0">
                <a:solidFill>
                  <a:srgbClr val="1F497D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поддержки семей мобилизованных граждан при КГБУ «Комсомольский-на-Амуре комплексный центр социального облуживания населения» </a:t>
            </a:r>
            <a:endParaRPr lang="ru-RU" sz="1600" dirty="0" smtClean="0">
              <a:solidFill>
                <a:srgbClr val="1F497D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600" dirty="0" smtClean="0">
                <a:solidFill>
                  <a:srgbClr val="1F497D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1600" dirty="0">
                <a:solidFill>
                  <a:srgbClr val="1F497D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ул. Васянина, 20</a:t>
            </a:r>
            <a:r>
              <a:rPr lang="ru-RU" sz="1600" dirty="0" smtClean="0">
                <a:solidFill>
                  <a:srgbClr val="1F497D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ru-RU" sz="1600" dirty="0">
              <a:solidFill>
                <a:srgbClr val="1F497D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4716016" y="1292225"/>
            <a:ext cx="4038798" cy="1872208"/>
          </a:xfrm>
          <a:prstGeom prst="roundRect">
            <a:avLst/>
          </a:prstGeom>
          <a:noFill/>
          <a:ln w="22225">
            <a:solidFill>
              <a:schemeClr val="accent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AutoShape 4" descr="Педагогический университет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5" name="Picture 7" descr="Педагогический университет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917" y="3518120"/>
            <a:ext cx="4280646" cy="28537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КГБУ Комсомольский-на-Амуре центр социального обслуживания населения,  социальная служба, ул. Васянина, 20, Комсомольск-на-Амуре — Яндекс Карты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5824" y="3518120"/>
            <a:ext cx="3844665" cy="28834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2312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3"/>
            <a:ext cx="9144000" cy="1124744"/>
          </a:xfrm>
          <a:prstGeom prst="rect">
            <a:avLst/>
          </a:prstGeom>
          <a:solidFill>
            <a:srgbClr val="1162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      </a:t>
            </a:r>
            <a:r>
              <a:rPr lang="ru-RU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Подготовка </a:t>
            </a:r>
            <a:r>
              <a:rPr lang="ru-RU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 участию в Специальной военной операции</a:t>
            </a:r>
            <a:endParaRPr lang="ru-RU" sz="2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2" descr="C:\Documents and Settings\i.permyakov\Рабочий стол\logo_blu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112" y="104014"/>
            <a:ext cx="817488" cy="890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Скругленный прямоугольник 12"/>
          <p:cNvSpPr/>
          <p:nvPr/>
        </p:nvSpPr>
        <p:spPr>
          <a:xfrm>
            <a:off x="73120" y="1196752"/>
            <a:ext cx="8963376" cy="1283268"/>
          </a:xfrm>
          <a:prstGeom prst="roundRect">
            <a:avLst/>
          </a:prstGeom>
          <a:noFill/>
          <a:ln w="22225">
            <a:solidFill>
              <a:schemeClr val="accent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2817" y="1156581"/>
            <a:ext cx="900367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rgbClr val="1F497D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Уникальным опытом является работа по помощи гражданам в подготовке к участию в Специальной военной </a:t>
            </a:r>
            <a:r>
              <a:rPr lang="ru-RU" sz="1600" dirty="0" smtClean="0">
                <a:solidFill>
                  <a:srgbClr val="1F497D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операции. </a:t>
            </a:r>
            <a:r>
              <a:rPr lang="ru-RU" sz="1600" dirty="0">
                <a:solidFill>
                  <a:srgbClr val="1F497D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lang="ru-RU" sz="1600" dirty="0" smtClean="0">
                <a:solidFill>
                  <a:srgbClr val="1F497D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>
                <a:solidFill>
                  <a:srgbClr val="1F497D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октябре 2022 года для 20 представителей рабочей и служащей молодежи были проведены учебные занятия по тактической, огневой, военно-медицинской и инженерной подготовке. Занятия </a:t>
            </a:r>
            <a:r>
              <a:rPr lang="ru-RU" sz="1600" dirty="0" smtClean="0">
                <a:solidFill>
                  <a:srgbClr val="1F497D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проводили </a:t>
            </a:r>
            <a:r>
              <a:rPr lang="ru-RU" sz="1600" dirty="0">
                <a:solidFill>
                  <a:srgbClr val="1F497D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руководители военно-патриотических объединений города и действующие военнослужащие.</a:t>
            </a:r>
          </a:p>
        </p:txBody>
      </p:sp>
      <p:sp>
        <p:nvSpPr>
          <p:cNvPr id="6" name="AutoShape 4" descr="Педагогический университет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218" name="Picture 2" descr="C:\Users\DF49D~1.KOT\AppData\Local\Temp\7zOC274BA70\weO3HWTVQ4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6466" y="2623401"/>
            <a:ext cx="2756292" cy="20672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DF49D~1.KOT\AppData\Local\Temp\7zOC2715C60\7hKWSnOEnV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05" y="2652866"/>
            <a:ext cx="2967293" cy="21304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DF49D~1.KOT\AppData\Local\Temp\7zO850BFA41\5xlTgMDU0qU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1866" y="2631941"/>
            <a:ext cx="2744904" cy="20586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C:\Users\DF49D~1.KOT\AppData\Local\Temp\7zO850D6D21\1FzhmtJKS-E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87"/>
          <a:stretch/>
        </p:blipFill>
        <p:spPr bwMode="auto">
          <a:xfrm>
            <a:off x="1933663" y="4711181"/>
            <a:ext cx="5158618" cy="211535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5356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3"/>
            <a:ext cx="9144000" cy="1124744"/>
          </a:xfrm>
          <a:prstGeom prst="rect">
            <a:avLst/>
          </a:prstGeom>
          <a:solidFill>
            <a:srgbClr val="1162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      </a:t>
            </a:r>
            <a:r>
              <a:rPr lang="ru-RU" sz="20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   </a:t>
            </a:r>
            <a:r>
              <a:rPr lang="ru-RU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 </a:t>
            </a:r>
            <a:r>
              <a:rPr lang="ru-RU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школах города ведется работа по патриотическому воспитанию и сохранению исторической памяти</a:t>
            </a:r>
          </a:p>
        </p:txBody>
      </p:sp>
      <p:pic>
        <p:nvPicPr>
          <p:cNvPr id="5" name="Picture 2" descr="C:\Documents and Settings\i.permyakov\Рабочий стол\logo_blu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112" y="104014"/>
            <a:ext cx="817488" cy="890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Скругленный прямоугольник 12"/>
          <p:cNvSpPr/>
          <p:nvPr/>
        </p:nvSpPr>
        <p:spPr>
          <a:xfrm>
            <a:off x="135729" y="1202068"/>
            <a:ext cx="8928992" cy="1236243"/>
          </a:xfrm>
          <a:prstGeom prst="roundRect">
            <a:avLst/>
          </a:prstGeom>
          <a:noFill/>
          <a:ln w="22225">
            <a:solidFill>
              <a:schemeClr val="accent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7504" y="1268760"/>
            <a:ext cx="892899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1F497D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 всех школьных музеях организованы уголки памяти, информационные выставки «Герои нашего времени», «Вы – защитники Родины», «Комсомольск-на-Амуре. Город героев», в которых размещена официальная информация о начале и ходе СВО. Памятные мемориальные доски открыты в лицее 1, школах № 3, № 4, № 14, № 23, № 32, № 34, № 42, № 50, Центре образования Открытие. В школе № 35 открыта Парта Героя. </a:t>
            </a:r>
            <a:r>
              <a:rPr lang="ru-RU" sz="1400" dirty="0" smtClean="0">
                <a:solidFill>
                  <a:srgbClr val="1F497D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600" dirty="0" smtClean="0">
              <a:solidFill>
                <a:srgbClr val="1F497D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AutoShape 4" descr="Педагогический университет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2" name="AutoShape 2" descr="blob:https://web.whatsapp.com/1f57706d-052b-4f02-afce-d448c0f8b725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7379" y="2564904"/>
            <a:ext cx="4176464" cy="24434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AutoShape 5" descr="Вечная память: в Комсомольске простились с офицером ОМОН, погибшим в ходе  СВО - KP.RU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2541027"/>
            <a:ext cx="3748450" cy="24911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1" name="Picture 7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86" b="16415"/>
          <a:stretch/>
        </p:blipFill>
        <p:spPr bwMode="auto">
          <a:xfrm>
            <a:off x="3158589" y="4848274"/>
            <a:ext cx="2883273" cy="19088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7956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3"/>
            <a:ext cx="9144000" cy="1124744"/>
          </a:xfrm>
          <a:prstGeom prst="rect">
            <a:avLst/>
          </a:prstGeom>
          <a:solidFill>
            <a:srgbClr val="1162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      </a:t>
            </a:r>
            <a:r>
              <a:rPr lang="ru-RU" sz="20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   </a:t>
            </a:r>
            <a:r>
              <a:rPr lang="ru-RU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 </a:t>
            </a:r>
            <a:r>
              <a:rPr lang="ru-RU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школах города ведется работа по патриотическому воспитанию и сохранению исторической памяти</a:t>
            </a:r>
          </a:p>
        </p:txBody>
      </p:sp>
      <p:pic>
        <p:nvPicPr>
          <p:cNvPr id="5" name="Picture 2" descr="C:\Documents and Settings\i.permyakov\Рабочий стол\logo_blu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112" y="104014"/>
            <a:ext cx="817488" cy="890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Скругленный прямоугольник 12"/>
          <p:cNvSpPr/>
          <p:nvPr/>
        </p:nvSpPr>
        <p:spPr>
          <a:xfrm>
            <a:off x="135729" y="1268760"/>
            <a:ext cx="8928992" cy="1236243"/>
          </a:xfrm>
          <a:prstGeom prst="roundRect">
            <a:avLst/>
          </a:prstGeom>
          <a:noFill/>
          <a:ln w="22225">
            <a:solidFill>
              <a:schemeClr val="accent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7504" y="1268760"/>
            <a:ext cx="892899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1F497D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Более 19 тысяч школьников были охвачены тематическими мероприятиями, посвященными Дню города, Дню России, Днями Единых действий в рамках Российского Движения Детей и молодежи «Время Первых», мероприятиями проекта «Орлята России». Для обучающихся лагерей с дневным пребыванием детей 1, 2 смены разработан единый календарь событий и Дней Единых действий, которые проводились в лагерях. </a:t>
            </a:r>
            <a:endParaRPr lang="ru-RU" sz="1600" dirty="0" smtClean="0">
              <a:solidFill>
                <a:srgbClr val="1F497D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AutoShape 4" descr="Педагогический университет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2" name="AutoShape 2" descr="blob:https://web.whatsapp.com/1f57706d-052b-4f02-afce-d448c0f8b725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5" descr="Вечная память: в Комсомольске простились с офицером ОМОН, погибшим в ходе  СВО - KP.RU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2291" name="Picture 3" descr="C:\Users\DF49D~1.KOT\AppData\Local\Temp\7zO8787253B\jj7rRjcR6zw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037" y="2996952"/>
            <a:ext cx="4646331" cy="30963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5429" y="2924944"/>
            <a:ext cx="4131066" cy="30983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83965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4480</TotalTime>
  <Words>920</Words>
  <Application>Microsoft Office PowerPoint</Application>
  <PresentationFormat>Экран (4:3)</PresentationFormat>
  <Paragraphs>63</Paragraphs>
  <Slides>15</Slides>
  <Notes>15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work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Пермяков Игорь Игоревич</dc:creator>
  <cp:lastModifiedBy>Котова Дарья Александровна</cp:lastModifiedBy>
  <cp:revision>317</cp:revision>
  <cp:lastPrinted>2018-01-29T00:44:56Z</cp:lastPrinted>
  <dcterms:created xsi:type="dcterms:W3CDTF">2017-08-28T06:59:13Z</dcterms:created>
  <dcterms:modified xsi:type="dcterms:W3CDTF">2023-09-27T00:21:45Z</dcterms:modified>
</cp:coreProperties>
</file>