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7" r:id="rId3"/>
    <p:sldId id="351" r:id="rId4"/>
    <p:sldId id="342" r:id="rId5"/>
    <p:sldId id="343" r:id="rId6"/>
    <p:sldId id="345" r:id="rId7"/>
    <p:sldId id="353" r:id="rId8"/>
    <p:sldId id="354" r:id="rId9"/>
    <p:sldId id="349" r:id="rId10"/>
    <p:sldId id="350" r:id="rId11"/>
    <p:sldId id="355" r:id="rId12"/>
    <p:sldId id="356" r:id="rId13"/>
    <p:sldId id="296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00823B"/>
    <a:srgbClr val="4D4D4D"/>
    <a:srgbClr val="6D43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71" autoAdjust="0"/>
  </p:normalViewPr>
  <p:slideViewPr>
    <p:cSldViewPr>
      <p:cViewPr varScale="1">
        <p:scale>
          <a:sx n="82" d="100"/>
          <a:sy n="82" d="100"/>
        </p:scale>
        <p:origin x="34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DF553-65A9-4FD6-9E83-2D0EAD4B6EF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F7829-94FE-448C-94B9-0B00D8CE4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53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4A371-E2F3-402E-90E1-30DA1A5E6DC6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EBCE2-C3A0-49AA-AA75-B46D542F2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BCE2-C3A0-49AA-AA75-B46D542F271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81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BCE2-C3A0-49AA-AA75-B46D542F271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7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9DF6-F075-481E-821A-F823661FEE6C}" type="datetime1">
              <a:rPr lang="ru-RU" smtClean="0"/>
              <a:t>12.01.2024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7A68-9787-4C37-A470-7538CD0674A2}" type="datetime1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2437-B617-403C-A70A-914C25CD4AFD}" type="datetime1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3BDC-9148-40D5-94DE-587BC8335D66}" type="datetime1">
              <a:rPr lang="ru-RU" smtClean="0"/>
              <a:t>12.01.2024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D52-02FF-4C39-B6F8-F2AB30173439}" type="datetime1">
              <a:rPr lang="ru-RU" smtClean="0"/>
              <a:t>12.01.2024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0A91-1507-4A57-B650-C5D24C8F72D0}" type="datetime1">
              <a:rPr lang="ru-RU" smtClean="0"/>
              <a:t>12.01.2024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0CA6-11CB-4CB5-9499-D24FC636B16C}" type="datetime1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B983-515C-4057-9000-910FAD6C0283}" type="datetime1">
              <a:rPr lang="ru-RU" smtClean="0"/>
              <a:t>12.01.2024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B52-0B6A-4543-8421-D4CEEEA9D94F}" type="datetime1">
              <a:rPr lang="ru-RU" smtClean="0"/>
              <a:t>12.01.2024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DA8F-6504-40D9-ADA2-FE1655B3ED57}" type="datetime1">
              <a:rPr lang="ru-RU" smtClean="0"/>
              <a:t>12.01.2024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3A08-DB6A-409A-BCC1-0AE2A3EC94EC}" type="datetime1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ECAB26-3DBA-4505-BA1B-32FF6F868AC5}" type="datetime1">
              <a:rPr lang="ru-RU" smtClean="0"/>
              <a:t>12.01.2024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992888" cy="648072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2000" b="1" cap="non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2000" b="1" cap="non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2000" b="1" cap="non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2000" b="1" cap="non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343" y="1725919"/>
            <a:ext cx="8585316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  <a:cs typeface="IrisUPC" panose="020B0604020202020204" pitchFamily="34" charset="-34"/>
            </a:endParaRPr>
          </a:p>
          <a:p>
            <a:pPr algn="ctr">
              <a:lnSpc>
                <a:spcPts val="2800"/>
              </a:lnSpc>
            </a:pP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  <a:cs typeface="IrisUPC" panose="020B0604020202020204" pitchFamily="34" charset="-34"/>
            </a:endParaRPr>
          </a:p>
          <a:p>
            <a:pPr algn="r"/>
            <a:r>
              <a:rPr lang="ru-RU" sz="32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Ассоциация </a:t>
            </a:r>
            <a:endParaRPr lang="ru-RU" sz="3200" dirty="0">
              <a:solidFill>
                <a:srgbClr val="00206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3200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«Совет Муниципальных Образований  Хабаровского края»</a:t>
            </a:r>
          </a:p>
          <a:p>
            <a:pPr>
              <a:lnSpc>
                <a:spcPct val="200000"/>
              </a:lnSpc>
            </a:pP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26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324544" y="2060849"/>
            <a:ext cx="9577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i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629" y="0"/>
            <a:ext cx="1552024" cy="15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436" y="307784"/>
            <a:ext cx="7704856" cy="1064291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Форма конкурсной заявки муниципального образования</a:t>
            </a:r>
            <a:r>
              <a:rPr lang="ru-RU" sz="1600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ru-RU" sz="1600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Раздел 3</a:t>
            </a:r>
            <a:b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Участие населения в региональных проектах:</a:t>
            </a:r>
            <a:br>
              <a:rPr lang="ru-RU" sz="1800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endParaRPr lang="ru-RU" sz="1800" b="1" dirty="0">
              <a:solidFill>
                <a:srgbClr val="002060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" y="-55829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08278" cy="16430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352" y="2612980"/>
            <a:ext cx="88404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4617" y="1945355"/>
            <a:ext cx="885799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Информирование граждан (</a:t>
            </a:r>
            <a:r>
              <a:rPr lang="ru-RU" i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практики, примеры - описание практик делать с примерами и прямыми ссылками на газеты, сайты, социальные сети</a:t>
            </a:r>
            <a:r>
              <a:rPr lang="ru-RU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i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Система учета мнения и потребностей населения при реализации     регионального проекта (</a:t>
            </a:r>
            <a:r>
              <a:rPr lang="ru-RU" i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практики, примеры-показать результаты опроса населения, мониторинга, анкетирования, приложить фотографии участия населения в мероприятиях</a:t>
            </a:r>
            <a:r>
              <a:rPr lang="ru-RU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dirty="0" smtClean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 Мониторинг востребованности и удовлетворенности жителей результатами регионального проекта (</a:t>
            </a:r>
            <a:r>
              <a:rPr lang="ru-RU" i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результаты опроса населения</a:t>
            </a:r>
            <a:r>
              <a:rPr lang="ru-RU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 Участие населения, общественных организаций в общественном контроле за ходом реализации регионального проекта (</a:t>
            </a:r>
            <a:r>
              <a:rPr lang="ru-RU" i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практики, примеры</a:t>
            </a:r>
            <a:r>
              <a:rPr lang="ru-RU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населением ведется по всем региональным проектам, которые реализованы на территории муниципального образования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разделе необходимо всесторонне охарактеризовать участие населения в реализации проектов. Для более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полного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раздела можно привлечь общественников, депутатов, общественные советы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3919" y="-20203"/>
            <a:ext cx="8640960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rgbClr val="002060"/>
                </a:solidFill>
              </a:rPr>
              <a:t>  </a:t>
            </a: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Ассоциация </a:t>
            </a:r>
          </a:p>
          <a:p>
            <a:pPr algn="ctr">
              <a:lnSpc>
                <a:spcPts val="2800"/>
              </a:lnSpc>
            </a:pP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«Совет Муниципальных Образований  Хабаровского края»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Награждение </a:t>
            </a: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победителей краевого конкурса Совета </a:t>
            </a: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«Участие органов местного самоуправления и населения в реализации национальных проектов</a:t>
            </a: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», </a:t>
            </a: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январь 2022г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 2021г – в конкурсе приняло участие </a:t>
            </a:r>
            <a:r>
              <a:rPr lang="ru-RU" sz="16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17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муниципальных образований,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 2022г – </a:t>
            </a:r>
            <a:r>
              <a:rPr lang="ru-RU" sz="16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22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муниципальных образования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конкурса – вовлечение населения в реализацию национальных проектов и пропаганда значения майских Указов Президента РФ в повышение качества жизни людей</a:t>
            </a:r>
            <a:endParaRPr lang="ru-RU" b="1" dirty="0">
              <a:solidFill>
                <a:srgbClr val="00206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777987"/>
            <a:ext cx="4064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 flipV="1">
            <a:off x="1007216" y="467340"/>
            <a:ext cx="97924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05" y="4627343"/>
            <a:ext cx="3052880" cy="2112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" y="2497183"/>
            <a:ext cx="3011636" cy="1961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40" y="2576165"/>
            <a:ext cx="3059832" cy="1927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" y="4638343"/>
            <a:ext cx="2783324" cy="2101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64" y="2514636"/>
            <a:ext cx="291856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57" y="4607871"/>
            <a:ext cx="3106197" cy="2155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87" y="-40701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6680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3919" y="-20203"/>
            <a:ext cx="8640960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rgbClr val="002060"/>
                </a:solidFill>
              </a:rPr>
              <a:t>  </a:t>
            </a: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Ассоциация </a:t>
            </a:r>
          </a:p>
          <a:p>
            <a:pPr algn="ctr">
              <a:lnSpc>
                <a:spcPts val="2800"/>
              </a:lnSpc>
            </a:pP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«Совет Муниципальных Образований  Хабаровского края»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Награждение </a:t>
            </a: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победителей краевого конкурса Совета </a:t>
            </a: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«Участие органов местного самоуправления и населения в реализации национальных проектов</a:t>
            </a: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», </a:t>
            </a: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июнь 2023г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777987"/>
            <a:ext cx="4064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 flipV="1">
            <a:off x="1007216" y="467340"/>
            <a:ext cx="97924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87" y="-40701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1489715"/>
            <a:ext cx="3164592" cy="2386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016" y="1504503"/>
            <a:ext cx="3041624" cy="2356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2" y="4023477"/>
            <a:ext cx="3102621" cy="2573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505396"/>
            <a:ext cx="3024336" cy="2356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4008691"/>
            <a:ext cx="3240360" cy="2572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4023477"/>
            <a:ext cx="3096344" cy="2573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10177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4442" y="1239052"/>
            <a:ext cx="8127083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  </a:t>
            </a: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Ассоциация </a:t>
            </a:r>
          </a:p>
          <a:p>
            <a:pPr algn="ctr">
              <a:lnSpc>
                <a:spcPts val="2800"/>
              </a:lnSpc>
            </a:pP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«Совет Муниципальных Образований  Хабаровского края</a:t>
            </a:r>
            <a:r>
              <a:rPr lang="ru-RU" sz="2000" b="1" i="1" dirty="0" smtClean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»</a:t>
            </a:r>
            <a:endParaRPr lang="ru-RU" sz="28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049530"/>
            <a:ext cx="8884096" cy="340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002060"/>
                </a:solidFill>
              </a:rPr>
              <a:t>   </a:t>
            </a:r>
            <a:endParaRPr lang="ru-RU" altLang="ru-RU" sz="3600" b="1" dirty="0">
              <a:solidFill>
                <a:srgbClr val="002060"/>
              </a:solidFill>
            </a:endParaRPr>
          </a:p>
          <a:p>
            <a:pPr lvl="2" algn="ctr">
              <a:lnSpc>
                <a:spcPct val="150000"/>
              </a:lnSpc>
              <a:buClr>
                <a:srgbClr val="000000"/>
              </a:buClr>
            </a:pPr>
            <a:r>
              <a:rPr lang="en-US" altLang="ru-RU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e-mail</a:t>
            </a:r>
            <a:r>
              <a:rPr lang="en-US" alt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:</a:t>
            </a:r>
            <a:r>
              <a:rPr lang="ru-RU" alt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altLang="ru-RU" sz="24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ispdirekt</a:t>
            </a:r>
            <a:r>
              <a:rPr lang="ru-RU" altLang="ru-RU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@</a:t>
            </a:r>
            <a:r>
              <a:rPr lang="en-US" altLang="ru-RU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mail</a:t>
            </a:r>
            <a:r>
              <a:rPr lang="ru-RU" altLang="ru-RU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  <a:r>
              <a:rPr lang="en-US" altLang="ru-RU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ru</a:t>
            </a:r>
            <a:r>
              <a:rPr lang="ru-RU" altLang="ru-RU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  </a:t>
            </a:r>
          </a:p>
          <a:p>
            <a:pPr lvl="2" algn="ctr">
              <a:lnSpc>
                <a:spcPct val="150000"/>
              </a:lnSpc>
              <a:buClr>
                <a:srgbClr val="000000"/>
              </a:buClr>
            </a:pP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Смоленцев Сергей Константинович – 84212-32-85-37</a:t>
            </a:r>
          </a:p>
          <a:p>
            <a:pPr lvl="2" algn="ctr">
              <a:lnSpc>
                <a:spcPct val="150000"/>
              </a:lnSpc>
              <a:buClr>
                <a:srgbClr val="000000"/>
              </a:buClr>
            </a:pPr>
            <a:r>
              <a:rPr lang="ru-RU" alt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Изотова Александра Александровна – 84212-31-63-34</a:t>
            </a:r>
            <a:endParaRPr lang="ru-RU" altLang="ru-RU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  <a:defRPr/>
            </a:pPr>
            <a:endParaRPr lang="ru-RU" altLang="ru-RU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  <a:defRPr/>
            </a:pPr>
            <a:endParaRPr lang="ru-RU" altLang="ru-RU" sz="1600" b="1" i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  <a:defRPr/>
            </a:pPr>
            <a:endParaRPr lang="ru-RU" altLang="ru-RU" sz="1600" b="1" i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26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10886"/>
            <a:ext cx="1460331" cy="14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900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420888"/>
            <a:ext cx="8496944" cy="2318963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2000" b="1" cap="none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ОБРАЗЕЦ ЗАПОЛНЕНИЯ ЗАЯВКИ НА КОНКУРС</a:t>
            </a:r>
            <a:br>
              <a:rPr lang="ru-RU" sz="2000" b="1" cap="none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ru-RU" sz="2000" b="1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/>
            </a:r>
            <a:br>
              <a:rPr lang="ru-RU" sz="2000" b="1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ru-RU" sz="2000" b="1" cap="none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/>
            </a:r>
            <a:br>
              <a:rPr lang="ru-RU" sz="2000" b="1" cap="none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«Участие </a:t>
            </a:r>
            <a:r>
              <a:rPr lang="ru-RU" sz="2000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органов местного самоуправления и населения в реализации национальных проектов»</a:t>
            </a:r>
            <a:r>
              <a:rPr lang="ru-RU" sz="2000" b="1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/>
            </a:r>
            <a:br>
              <a:rPr lang="ru-RU" sz="2000" b="1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ru-RU" sz="2000" b="1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/>
            </a:r>
            <a:br>
              <a:rPr lang="ru-RU" sz="2000" b="1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</a:br>
            <a:endParaRPr lang="ru-RU" sz="20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16632"/>
            <a:ext cx="64087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Ассоциация </a:t>
            </a:r>
          </a:p>
          <a:p>
            <a:pPr algn="ctr">
              <a:lnSpc>
                <a:spcPts val="2800"/>
              </a:lnSpc>
            </a:pP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«Совет Муниципальных Образований  Хабаровского края»</a:t>
            </a: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26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0438"/>
            <a:ext cx="1659837" cy="169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004" y="1629065"/>
            <a:ext cx="7359722" cy="607598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СОДЕРЖАНИЕ КОНКУРСНОЙ ЗАЯВКИ:</a:t>
            </a:r>
            <a:endParaRPr lang="ru-RU" sz="1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489" y="204848"/>
            <a:ext cx="6768752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Ассоциация </a:t>
            </a:r>
          </a:p>
          <a:p>
            <a:pPr algn="ctr">
              <a:lnSpc>
                <a:spcPts val="2800"/>
              </a:lnSpc>
            </a:pP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«Совет Муниципальных Образований  Хабаровского края</a:t>
            </a:r>
            <a:r>
              <a:rPr lang="ru-RU" sz="2000" b="1" i="1" dirty="0" smtClean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»</a:t>
            </a:r>
          </a:p>
          <a:p>
            <a:pPr algn="ctr">
              <a:lnSpc>
                <a:spcPts val="2800"/>
              </a:lnSpc>
            </a:pPr>
            <a:endParaRPr lang="ru-RU" sz="2000" b="1" i="1" dirty="0">
              <a:solidFill>
                <a:srgbClr val="C00000"/>
              </a:solidFill>
              <a:latin typeface="Trebuchet MS" panose="020B0603020202020204" pitchFamily="34" charset="0"/>
              <a:cs typeface="IrisUPC" panose="020B0604020202020204" pitchFamily="34" charset="-34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26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08278" cy="16430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995" y="2047391"/>
            <a:ext cx="9105696" cy="306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773" y="2237339"/>
            <a:ext cx="8921132" cy="391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Титульный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главы администрации с подписью и печатью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1. Общие сведения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2. Информация о реализации на территории муниципального образования (наименование МО) регионального проекта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3. Участие населения в региональных проектах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Приложения: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 Прикладываются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документы, на которые в разделах 1,2,3 даются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ссылки.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Прикладываются документы в соответствии с потребностью изложения материала – они должны дополнять и подтверждать проведенную муниципальным образованием работу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Конкурсная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заявка должна быть прошита, страницы пронумерованы.</a:t>
            </a:r>
            <a:endParaRPr lang="ru-RU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61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9" y="1818697"/>
            <a:ext cx="7992888" cy="648072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1800" b="1" cap="none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ТИТУЛЬНЫЙ ЛИСТ:</a:t>
            </a:r>
            <a:r>
              <a:rPr lang="ru-RU" sz="1800" b="1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/>
            </a:r>
            <a:br>
              <a:rPr lang="ru-RU" sz="1800" b="1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</a:br>
            <a:endParaRPr lang="ru-RU" sz="18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7" y="262183"/>
            <a:ext cx="6768752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Ассоциация </a:t>
            </a:r>
          </a:p>
          <a:p>
            <a:pPr algn="ctr">
              <a:lnSpc>
                <a:spcPts val="2800"/>
              </a:lnSpc>
            </a:pP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«Совет Муниципальных Образований  Хабаровского края</a:t>
            </a:r>
            <a:r>
              <a:rPr lang="ru-RU" sz="2000" b="1" i="1" dirty="0" smtClean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»</a:t>
            </a:r>
          </a:p>
          <a:p>
            <a:pPr algn="ctr">
              <a:lnSpc>
                <a:spcPts val="2800"/>
              </a:lnSpc>
            </a:pPr>
            <a:endParaRPr lang="ru-RU" sz="2000" b="1" i="1" dirty="0">
              <a:solidFill>
                <a:srgbClr val="C00000"/>
              </a:solidFill>
              <a:latin typeface="Trebuchet MS" panose="020B0603020202020204" pitchFamily="34" charset="0"/>
              <a:cs typeface="IrisUPC" panose="020B0604020202020204" pitchFamily="34" charset="-34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91" y="2636912"/>
            <a:ext cx="864096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70000"/>
              </a:lnSpc>
              <a:buClr>
                <a:srgbClr val="002060"/>
              </a:buClr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Полное название муниципального образования: </a:t>
            </a:r>
            <a:r>
              <a:rPr lang="ru-RU" sz="2000" b="1" i="1" dirty="0" err="1" smtClean="0">
                <a:solidFill>
                  <a:srgbClr val="00602B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Уктурское</a:t>
            </a:r>
            <a:r>
              <a:rPr lang="ru-RU" sz="2000" b="1" i="1" dirty="0" smtClean="0">
                <a:solidFill>
                  <a:srgbClr val="00602B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сельское поселение Комсомольского района Хабаровского края</a:t>
            </a:r>
          </a:p>
          <a:p>
            <a:pPr marL="342900" indent="-342900" algn="just">
              <a:lnSpc>
                <a:spcPct val="170000"/>
              </a:lnSpc>
              <a:buClr>
                <a:srgbClr val="002060"/>
              </a:buClr>
              <a:buAutoNum type="arabicPeriod"/>
            </a:pPr>
            <a:endParaRPr lang="ru-RU" sz="2000" b="1" i="1" dirty="0">
              <a:solidFill>
                <a:srgbClr val="00206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70000"/>
              </a:lnSpc>
              <a:buClr>
                <a:srgbClr val="002060"/>
              </a:buClr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Полное название краевого конкурса Совета:</a:t>
            </a:r>
            <a:r>
              <a:rPr lang="ru-RU" sz="2000" b="1" i="1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602B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«Участие органов местного самоуправления и населения в реализации национальных проектов в 2023г»</a:t>
            </a:r>
            <a:endParaRPr lang="en-US" sz="2000" b="1" i="1" dirty="0">
              <a:solidFill>
                <a:srgbClr val="00602B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26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08278" cy="164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00474"/>
            <a:ext cx="7992888" cy="648072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1800" b="1" cap="none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ВТОРОЙ ЛИСТ:  </a:t>
            </a:r>
            <a:r>
              <a:rPr lang="ru-RU" sz="1800" b="1" cap="none" dirty="0" smtClean="0">
                <a:solidFill>
                  <a:srgbClr val="C0000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ОБРАЗЕЦ ПИСЬМА</a:t>
            </a:r>
            <a:r>
              <a:rPr lang="ru-RU" sz="1800" b="1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/>
            </a:r>
            <a:br>
              <a:rPr lang="ru-RU" sz="1800" b="1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ru-RU" sz="1500" b="1" cap="none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(официальный бланк администрации муниципального образования)</a:t>
            </a:r>
            <a:endParaRPr lang="ru-RU" sz="15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26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08278" cy="16430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162175"/>
            <a:ext cx="5481194" cy="1127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602B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Сопроводительное письмо к заявке </a:t>
            </a:r>
            <a:r>
              <a:rPr lang="ru-RU" sz="1600" b="1" dirty="0" smtClean="0">
                <a:solidFill>
                  <a:srgbClr val="00602B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rgbClr val="00602B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краевом конкурсе </a:t>
            </a:r>
            <a:r>
              <a:rPr lang="ru-RU" sz="1600" b="1" dirty="0" smtClean="0">
                <a:solidFill>
                  <a:srgbClr val="00602B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00602B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органов местного самоуправления и населения в реализации национальных проектов»</a:t>
            </a:r>
            <a:endParaRPr lang="ru-RU" sz="1600" b="1" dirty="0">
              <a:solidFill>
                <a:srgbClr val="00602B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460" y="2293922"/>
            <a:ext cx="9105696" cy="4859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 муниципального </a:t>
            </a: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Уктурского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сельского поселения Комсомольского района Хабаровского края</a:t>
            </a: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Направляет сведения о результатах работы за 2023 год и материалы, описывающие опыт практической деятельности по приоритетному направлению конкурса, совокупно составляющие заявку муниципального образования на участие в конкурсе. </a:t>
            </a:r>
            <a:endParaRPr lang="ru-RU" sz="1600" b="1" dirty="0">
              <a:solidFill>
                <a:srgbClr val="00602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Заявка составлена на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листах.</a:t>
            </a:r>
            <a:endParaRPr lang="ru-RU" sz="1600" b="1" dirty="0">
              <a:solidFill>
                <a:srgbClr val="00602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Достоверность представленных сведений гарантируем. Выражаем согласие на проверку представленной информации и готовы оказать содействие в работе организационного комитета по ее оценке. </a:t>
            </a:r>
            <a:endParaRPr lang="ru-RU" sz="1600" b="1" dirty="0">
              <a:solidFill>
                <a:srgbClr val="00602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b="1" dirty="0">
              <a:solidFill>
                <a:srgbClr val="00602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Глава муниципального образования</a:t>
            </a:r>
            <a:endParaRPr lang="ru-RU" sz="1600" b="1" dirty="0">
              <a:solidFill>
                <a:srgbClr val="00602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Ф.И.О</a:t>
            </a: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_________________________________ Дата</a:t>
            </a: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   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ПЕЧАТЬ</a:t>
            </a: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подпись </a:t>
            </a:r>
            <a:endParaRPr lang="ru-RU" sz="1600" b="1" dirty="0">
              <a:solidFill>
                <a:srgbClr val="00602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245" y="1512863"/>
            <a:ext cx="7294108" cy="482657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ОБЩИЕ СВЕДЕНИЯ</a:t>
            </a:r>
            <a:endParaRPr lang="ru-RU" sz="1600" b="1" dirty="0">
              <a:solidFill>
                <a:srgbClr val="002060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053" y="74543"/>
            <a:ext cx="6768752" cy="18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Форма </a:t>
            </a:r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конкурсной заявки муниципального образования</a:t>
            </a:r>
            <a: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endParaRPr lang="ru-RU" sz="20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ctr">
              <a:lnSpc>
                <a:spcPts val="28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Раздел </a:t>
            </a:r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1</a:t>
            </a:r>
            <a:r>
              <a:rPr lang="ru-RU" sz="2000" b="1" i="1" dirty="0" smtClean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 </a:t>
            </a:r>
          </a:p>
          <a:p>
            <a:pPr algn="ctr">
              <a:lnSpc>
                <a:spcPts val="2800"/>
              </a:lnSpc>
            </a:pPr>
            <a:endParaRPr lang="ru-RU" sz="2000" b="1" i="1" dirty="0">
              <a:solidFill>
                <a:srgbClr val="C00000"/>
              </a:solidFill>
              <a:latin typeface="Trebuchet MS" panose="020B0603020202020204" pitchFamily="34" charset="0"/>
              <a:cs typeface="IrisUPC" panose="020B0604020202020204" pitchFamily="34" charset="-34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13" y="-111657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08278" cy="16430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995" y="2047391"/>
            <a:ext cx="9105696" cy="306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137509"/>
              </p:ext>
            </p:extLst>
          </p:nvPr>
        </p:nvGraphicFramePr>
        <p:xfrm>
          <a:off x="409538" y="4304275"/>
          <a:ext cx="8302219" cy="913131"/>
        </p:xfrm>
        <a:graphic>
          <a:graphicData uri="http://schemas.openxmlformats.org/drawingml/2006/table">
            <a:tbl>
              <a:tblPr firstRow="1" firstCol="1" bandRow="1"/>
              <a:tblGrid>
                <a:gridCol w="436247">
                  <a:extLst>
                    <a:ext uri="{9D8B030D-6E8A-4147-A177-3AD203B41FA5}">
                      <a16:colId xmlns:a16="http://schemas.microsoft.com/office/drawing/2014/main" val="559933369"/>
                    </a:ext>
                  </a:extLst>
                </a:gridCol>
                <a:gridCol w="2375023">
                  <a:extLst>
                    <a:ext uri="{9D8B030D-6E8A-4147-A177-3AD203B41FA5}">
                      <a16:colId xmlns:a16="http://schemas.microsoft.com/office/drawing/2014/main" val="3703074058"/>
                    </a:ext>
                  </a:extLst>
                </a:gridCol>
                <a:gridCol w="3069055">
                  <a:extLst>
                    <a:ext uri="{9D8B030D-6E8A-4147-A177-3AD203B41FA5}">
                      <a16:colId xmlns:a16="http://schemas.microsoft.com/office/drawing/2014/main" val="3054397980"/>
                    </a:ext>
                  </a:extLst>
                </a:gridCol>
                <a:gridCol w="2421894">
                  <a:extLst>
                    <a:ext uri="{9D8B030D-6E8A-4147-A177-3AD203B41FA5}">
                      <a16:colId xmlns:a16="http://schemas.microsoft.com/office/drawing/2014/main" val="18107088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муниципального проектного офиса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создания (наименование, дата принятия документа)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ФИО, должность руководителя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710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347063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424706"/>
              </p:ext>
            </p:extLst>
          </p:nvPr>
        </p:nvGraphicFramePr>
        <p:xfrm>
          <a:off x="426213" y="5419157"/>
          <a:ext cx="8268871" cy="1369696"/>
        </p:xfrm>
        <a:graphic>
          <a:graphicData uri="http://schemas.openxmlformats.org/drawingml/2006/table">
            <a:tbl>
              <a:tblPr firstRow="1" firstCol="1" bandRow="1"/>
              <a:tblGrid>
                <a:gridCol w="434354">
                  <a:extLst>
                    <a:ext uri="{9D8B030D-6E8A-4147-A177-3AD203B41FA5}">
                      <a16:colId xmlns:a16="http://schemas.microsoft.com/office/drawing/2014/main" val="2512715454"/>
                    </a:ext>
                  </a:extLst>
                </a:gridCol>
                <a:gridCol w="2366509">
                  <a:extLst>
                    <a:ext uri="{9D8B030D-6E8A-4147-A177-3AD203B41FA5}">
                      <a16:colId xmlns:a16="http://schemas.microsoft.com/office/drawing/2014/main" val="960725855"/>
                    </a:ext>
                  </a:extLst>
                </a:gridCol>
                <a:gridCol w="3051243">
                  <a:extLst>
                    <a:ext uri="{9D8B030D-6E8A-4147-A177-3AD203B41FA5}">
                      <a16:colId xmlns:a16="http://schemas.microsoft.com/office/drawing/2014/main" val="3405061554"/>
                    </a:ext>
                  </a:extLst>
                </a:gridCol>
                <a:gridCol w="2416765">
                  <a:extLst>
                    <a:ext uri="{9D8B030D-6E8A-4147-A177-3AD203B41FA5}">
                      <a16:colId xmlns:a16="http://schemas.microsoft.com/office/drawing/2014/main" val="2374472379"/>
                    </a:ext>
                  </a:extLst>
                </a:gridCol>
              </a:tblGrid>
              <a:tr h="96143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Структурное подразделение, ответственное за функционал проектного офиса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Наименование, дата документа возлагающего функционал проектного офиса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ФИО, должность руководителя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86497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436677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27632" y="1512863"/>
            <a:ext cx="859068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lang="ru-RU" alt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Наименование муниципального образования______________________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602B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Численность населения (Росстат на 01.01.2023г)___________________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602B"/>
              </a:solidFill>
              <a:effectLst/>
              <a:latin typeface="Trebuchet MS" panose="020B0603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71450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расходы за 2023 г _____________________(тыс.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602B"/>
              </a:solidFill>
              <a:effectLst/>
              <a:latin typeface="Trebuchet MS" panose="020B0603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71450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региональных проектов, реализуемых на территории муниципального образования: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602B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1.4.1. Формирование комфортной городской среды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602B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1.5.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муниципального проектного офиса,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какое структурное подразделение возложен этот функционал (наименование подразделения, должность, ФИО руководителя):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346" y="80887"/>
            <a:ext cx="8277165" cy="1401109"/>
          </a:xfrm>
          <a:noFill/>
          <a:effectLst/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Форма конкурсной заявки муниципального образования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Раздел 2</a:t>
            </a:r>
            <a:b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r>
              <a:rPr lang="ru-RU" sz="1600" b="1" cap="none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ИНФОРМАЦИЯ О РЕАЛИЗАЦИИ НА ТЕРРИТОРИИ МУНИЦИПАЛЬНОГО ОБРАЗОВАНИЯ (НАИМЕНОВАНИЕ МО) РЕГИОНАЛЬНОГО ПРОЕКТА: </a:t>
            </a:r>
            <a:br>
              <a:rPr lang="ru-RU" sz="1600" b="1" cap="none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600" b="1" cap="none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/>
            </a:r>
            <a:br>
              <a:rPr lang="ru-RU" sz="1600" b="1" cap="none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600" b="1" cap="none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НАЗВАНИЕ ПРОЕКТА:</a:t>
            </a:r>
            <a:br>
              <a:rPr lang="ru-RU" sz="1600" b="1" cap="none" dirty="0" smtClean="0">
                <a:solidFill>
                  <a:srgbClr val="C00000"/>
                </a:solidFill>
                <a:latin typeface="Trebuchet MS" panose="020B0603020202020204" pitchFamily="34" charset="0"/>
              </a:rPr>
            </a:br>
            <a:endParaRPr lang="ru-RU" sz="16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9" y="-45562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4855" y="1519524"/>
            <a:ext cx="837557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lang="ru-RU" alt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066623"/>
              </p:ext>
            </p:extLst>
          </p:nvPr>
        </p:nvGraphicFramePr>
        <p:xfrm>
          <a:off x="517341" y="2546858"/>
          <a:ext cx="8325342" cy="2282826"/>
        </p:xfrm>
        <a:graphic>
          <a:graphicData uri="http://schemas.openxmlformats.org/drawingml/2006/table">
            <a:tbl>
              <a:tblPr firstRow="1" firstCol="1" bandRow="1"/>
              <a:tblGrid>
                <a:gridCol w="574302">
                  <a:extLst>
                    <a:ext uri="{9D8B030D-6E8A-4147-A177-3AD203B41FA5}">
                      <a16:colId xmlns:a16="http://schemas.microsoft.com/office/drawing/2014/main" val="967006219"/>
                    </a:ext>
                  </a:extLst>
                </a:gridCol>
                <a:gridCol w="2353629">
                  <a:extLst>
                    <a:ext uri="{9D8B030D-6E8A-4147-A177-3AD203B41FA5}">
                      <a16:colId xmlns:a16="http://schemas.microsoft.com/office/drawing/2014/main" val="3356952669"/>
                    </a:ext>
                  </a:extLst>
                </a:gridCol>
                <a:gridCol w="3985367">
                  <a:extLst>
                    <a:ext uri="{9D8B030D-6E8A-4147-A177-3AD203B41FA5}">
                      <a16:colId xmlns:a16="http://schemas.microsoft.com/office/drawing/2014/main" val="1709265677"/>
                    </a:ext>
                  </a:extLst>
                </a:gridCol>
                <a:gridCol w="1412044">
                  <a:extLst>
                    <a:ext uri="{9D8B030D-6E8A-4147-A177-3AD203B41FA5}">
                      <a16:colId xmlns:a16="http://schemas.microsoft.com/office/drawing/2014/main" val="2938002636"/>
                    </a:ext>
                  </a:extLst>
                </a:gridCol>
              </a:tblGrid>
              <a:tr h="846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проекта (указать вопрос местного значения, если относится к таковым)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 регионального проекта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регионального проекта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193656"/>
                  </a:ext>
                </a:extLst>
              </a:tr>
              <a:tr h="667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2.1.1.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Например: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благоустройства территории поселений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Реализация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мероприятий по благоустройству общественных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территорий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475579"/>
                  </a:ext>
                </a:extLst>
              </a:tr>
              <a:tr h="667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2.1.2.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Например: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благоустройства территории поселений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Реализация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мероприятий по благоустройству дворовых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пространств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32280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300545"/>
              </p:ext>
            </p:extLst>
          </p:nvPr>
        </p:nvGraphicFramePr>
        <p:xfrm>
          <a:off x="805136" y="5424174"/>
          <a:ext cx="7821286" cy="1203572"/>
        </p:xfrm>
        <a:graphic>
          <a:graphicData uri="http://schemas.openxmlformats.org/drawingml/2006/table">
            <a:tbl>
              <a:tblPr firstRow="1" firstCol="1" bandRow="1"/>
              <a:tblGrid>
                <a:gridCol w="3524637">
                  <a:extLst>
                    <a:ext uri="{9D8B030D-6E8A-4147-A177-3AD203B41FA5}">
                      <a16:colId xmlns:a16="http://schemas.microsoft.com/office/drawing/2014/main" val="527662445"/>
                    </a:ext>
                  </a:extLst>
                </a:gridCol>
                <a:gridCol w="1034315">
                  <a:extLst>
                    <a:ext uri="{9D8B030D-6E8A-4147-A177-3AD203B41FA5}">
                      <a16:colId xmlns:a16="http://schemas.microsoft.com/office/drawing/2014/main" val="4099800925"/>
                    </a:ext>
                  </a:extLst>
                </a:gridCol>
                <a:gridCol w="3262334">
                  <a:extLst>
                    <a:ext uri="{9D8B030D-6E8A-4147-A177-3AD203B41FA5}">
                      <a16:colId xmlns:a16="http://schemas.microsoft.com/office/drawing/2014/main" val="1470753959"/>
                    </a:ext>
                  </a:extLst>
                </a:gridCol>
              </a:tblGrid>
              <a:tr h="17652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2023 г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018817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 пространства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1000м</a:t>
                      </a:r>
                      <a:r>
                        <a:rPr lang="ru-RU" sz="14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005716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Дворовые территории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3000м</a:t>
                      </a:r>
                      <a:r>
                        <a:rPr lang="ru-RU" sz="14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3713"/>
                  </a:ext>
                </a:extLst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17719" y="1784238"/>
            <a:ext cx="85307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/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Показатели и результаты регионального проекта, в том числе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относящегося к вопросам местного значения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(указать вопрос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Например: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874" y="4965682"/>
            <a:ext cx="8428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</a:pPr>
            <a:r>
              <a:rPr lang="ru-RU" alt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2.1.3. Достижения установленных показателей</a:t>
            </a:r>
            <a:r>
              <a:rPr lang="ru-RU" alt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Например: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802" y="1470673"/>
            <a:ext cx="7438124" cy="682607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Форма конкурсной заявки муниципального образования</a:t>
            </a:r>
            <a:r>
              <a:rPr lang="ru-RU" sz="1600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ru-RU" sz="1600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Раздел 2</a:t>
            </a:r>
            <a:endParaRPr lang="ru-RU" sz="1600" b="1" dirty="0">
              <a:solidFill>
                <a:srgbClr val="C00000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488" y="236767"/>
            <a:ext cx="6768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Ассоциация </a:t>
            </a:r>
          </a:p>
          <a:p>
            <a:pPr algn="ctr">
              <a:lnSpc>
                <a:spcPts val="2800"/>
              </a:lnSpc>
            </a:pP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«Совет Муниципальных Образований  Хабаровского края</a:t>
            </a:r>
            <a:r>
              <a:rPr lang="ru-RU" sz="2000" b="1" i="1" dirty="0" smtClean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»</a:t>
            </a:r>
            <a:endParaRPr lang="ru-RU" sz="2000" b="1" i="1" dirty="0">
              <a:solidFill>
                <a:srgbClr val="C00000"/>
              </a:solidFill>
              <a:latin typeface="Trebuchet MS" panose="020B0603020202020204" pitchFamily="34" charset="0"/>
              <a:cs typeface="IrisUPC" panose="020B0604020202020204" pitchFamily="34" charset="-34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" y="-55829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08278" cy="1643089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4854" y="2027895"/>
            <a:ext cx="855245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lang="ru-RU" alt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8827" y="2217635"/>
            <a:ext cx="818450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Глоссарий:</a:t>
            </a:r>
          </a:p>
          <a:p>
            <a:pPr indent="450215" algn="just">
              <a:spcAft>
                <a:spcPts val="600"/>
              </a:spcAft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Показатель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регионального проекта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количественно измеримый показатель, характеризующий достижение общественно значимого результата или задачи проекта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 регионального проекта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количественно измеримый итог деятельности, направленный на достижение показателей, включенных в паспорт регионального проекта, сформулированный в виде завершенного действия по созданию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(строительству, приобретению, оснащению, реконструкции и т.п.)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определенного количества материальных и нематериальных объектов, созданию (изменению) объема услуг с заданными характеристиками.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0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802" y="1155472"/>
            <a:ext cx="7438124" cy="682607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Форма конкурсной заявки муниципального образования</a:t>
            </a:r>
            <a:r>
              <a:rPr lang="ru-RU" sz="1600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ru-RU" sz="1600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Раздел 2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Trebuchet MS" panose="020B0603020202020204" pitchFamily="34" charset="0"/>
              </a:rPr>
              <a:t>  ОБРАЗЕЦ</a:t>
            </a:r>
            <a:endParaRPr lang="ru-RU" sz="1600" b="1" dirty="0">
              <a:solidFill>
                <a:srgbClr val="C00000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488" y="57232"/>
            <a:ext cx="6768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Ассоциация </a:t>
            </a:r>
          </a:p>
          <a:p>
            <a:pPr algn="ctr">
              <a:lnSpc>
                <a:spcPts val="2800"/>
              </a:lnSpc>
            </a:pP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«Совет Муниципальных Образований  Хабаровского края</a:t>
            </a:r>
            <a:r>
              <a:rPr lang="ru-RU" sz="2000" b="1" i="1" dirty="0" smtClean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»</a:t>
            </a:r>
            <a:endParaRPr lang="ru-RU" sz="2000" b="1" i="1" dirty="0">
              <a:solidFill>
                <a:srgbClr val="C00000"/>
              </a:solidFill>
              <a:latin typeface="Trebuchet MS" panose="020B0603020202020204" pitchFamily="34" charset="0"/>
              <a:cs typeface="IrisUPC" panose="020B0604020202020204" pitchFamily="34" charset="-34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" y="-55829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08278" cy="1643089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4854" y="2027895"/>
            <a:ext cx="855245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lang="ru-RU" alt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689614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Коллеги! Далее Раздел 2  смотрите в обновленной заявке</a:t>
            </a:r>
          </a:p>
          <a:p>
            <a:endParaRPr 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88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6789</TotalTime>
  <Words>850</Words>
  <Application>Microsoft Office PowerPoint</Application>
  <PresentationFormat>Экран (4:3)</PresentationFormat>
  <Paragraphs>151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Calibri</vt:lpstr>
      <vt:lpstr>IrisUPC</vt:lpstr>
      <vt:lpstr>Monotype Corsiva</vt:lpstr>
      <vt:lpstr>Times New Roman</vt:lpstr>
      <vt:lpstr>Trebuchet MS</vt:lpstr>
      <vt:lpstr>Wingdings</vt:lpstr>
      <vt:lpstr>Wingdings 2</vt:lpstr>
      <vt:lpstr>Трек</vt:lpstr>
      <vt:lpstr>  </vt:lpstr>
      <vt:lpstr>ОБРАЗЕЦ ЗАПОЛНЕНИЯ ЗАЯВКИ НА КОНКУРС   «Участие органов местного самоуправления и населения в реализации национальных проектов»  </vt:lpstr>
      <vt:lpstr>СОДЕРЖАНИЕ КОНКУРСНОЙ ЗАЯВКИ:</vt:lpstr>
      <vt:lpstr>ТИТУЛЬНЫЙ ЛИСТ: </vt:lpstr>
      <vt:lpstr>ВТОРОЙ ЛИСТ:  ОБРАЗЕЦ ПИСЬМА (официальный бланк администрации муниципального образования)</vt:lpstr>
      <vt:lpstr>ОБЩИЕ СВЕДЕНИЯ</vt:lpstr>
      <vt:lpstr>Форма конкурсной заявки муниципального образования Раздел 2  ИНФОРМАЦИЯ О РЕАЛИЗАЦИИ НА ТЕРРИТОРИИ МУНИЦИПАЛЬНОГО ОБРАЗОВАНИЯ (НАИМЕНОВАНИЕ МО) РЕГИОНАЛЬНОГО ПРОЕКТА:   НАЗВАНИЕ ПРОЕКТА: </vt:lpstr>
      <vt:lpstr>Форма конкурсной заявки муниципального образования Раздел 2</vt:lpstr>
      <vt:lpstr>Форма конкурсной заявки муниципального образования Раздел 2  ОБРАЗЕЦ</vt:lpstr>
      <vt:lpstr>Форма конкурсной заявки муниципального образования Раздел 3  Участие населения в региональных проектах: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Александра</cp:lastModifiedBy>
  <cp:revision>424</cp:revision>
  <cp:lastPrinted>2024-01-10T22:30:26Z</cp:lastPrinted>
  <dcterms:created xsi:type="dcterms:W3CDTF">2016-11-11T00:01:37Z</dcterms:created>
  <dcterms:modified xsi:type="dcterms:W3CDTF">2024-01-11T22:42:48Z</dcterms:modified>
</cp:coreProperties>
</file>