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5A536-6753-41A9-B172-81160E578F3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9089A-0E84-480E-AE3E-4221E435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38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9089A-0E84-480E-AE3E-4221E435D0B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828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69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46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44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23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54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55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83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77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77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8B454-643F-4BD4-BA0B-736E4956D852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1B18-939B-4D63-87F5-31519AD751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80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4348&amp;dst=100062&amp;field=134&amp;date=06.11.202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ogin.consultant.ru/link/?req=doc&amp;base=LAW&amp;n=464348&amp;dst=100076&amp;field=134&amp;date=06.11.202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335879" y="1006651"/>
            <a:ext cx="9203737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ненадлежащего исполнения</a:t>
            </a:r>
          </a:p>
          <a:p>
            <a:pPr algn="ctr"/>
            <a:r>
              <a:rPr lang="ru-RU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словий договора на оказание услуг</a:t>
            </a:r>
          </a:p>
          <a:p>
            <a:pPr algn="ctr"/>
            <a:r>
              <a:rPr lang="ru-RU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обращению с ТКО</a:t>
            </a:r>
          </a:p>
          <a:p>
            <a:pPr algn="ctr"/>
            <a:endParaRPr lang="ru-RU" sz="4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(история одного дела)</a:t>
            </a:r>
            <a:endParaRPr lang="ru-RU" sz="4400" b="1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9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9862" y="1583157"/>
            <a:ext cx="4466094" cy="38164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иска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Взыскать с муниципального </a:t>
            </a:r>
          </a:p>
          <a:p>
            <a:pPr algn="ctr">
              <a:lnSpc>
                <a:spcPct val="150000"/>
              </a:lnSpc>
            </a:pP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бразования задолженность по оплате 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услуг по обращению </a:t>
            </a: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твердыми </a:t>
            </a:r>
          </a:p>
          <a:p>
            <a:pPr algn="ctr">
              <a:lnSpc>
                <a:spcPct val="150000"/>
              </a:lnSpc>
            </a:pP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оммунальными отходами </a:t>
            </a:r>
          </a:p>
          <a:p>
            <a:pPr algn="ctr">
              <a:lnSpc>
                <a:spcPct val="150000"/>
              </a:lnSpc>
            </a:pP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2023 года в размере 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219 729, 45 руб. 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долга и</a:t>
            </a:r>
          </a:p>
          <a:p>
            <a:pPr algn="ctr">
              <a:lnSpc>
                <a:spcPct val="150000"/>
              </a:lnSpc>
            </a:pP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неустойки в размере 41876, 56 руб.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1529" y="1439154"/>
            <a:ext cx="6659259" cy="47397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</a:t>
            </a:r>
            <a:r>
              <a:rPr lang="ru-RU" sz="32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иска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2023 года между региональным 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 (истец) и муниципальным образованием 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(ответчик) был заключен договор на оказание</a:t>
            </a:r>
          </a:p>
          <a:p>
            <a:pPr algn="ctr">
              <a:lnSpc>
                <a:spcPct val="150000"/>
              </a:lnSpc>
            </a:pP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слуг по обращению с ТКО. Региональный оператор</a:t>
            </a:r>
          </a:p>
          <a:p>
            <a:pPr algn="ctr">
              <a:lnSpc>
                <a:spcPct val="150000"/>
              </a:lnSpc>
            </a:pP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с 01.01.2023 по 31.12. 2023 надлежащим</a:t>
            </a:r>
          </a:p>
          <a:p>
            <a:pPr algn="ctr">
              <a:lnSpc>
                <a:spcPct val="150000"/>
              </a:lnSpc>
            </a:pP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бразом оказывал услуги по договору, а именно </a:t>
            </a:r>
          </a:p>
          <a:p>
            <a:pPr algn="ctr">
              <a:lnSpc>
                <a:spcPct val="150000"/>
              </a:lnSpc>
            </a:pPr>
            <a:r>
              <a:rPr lang="ru-RU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существлял сбор и вывоз мусора с мест накопления ТКО.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муниципальное образование за указанный период 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произвела оплату за оказанные услуг.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19249" y="306022"/>
            <a:ext cx="637931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Истец:</a:t>
            </a:r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Региональный 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ператор</a:t>
            </a:r>
          </a:p>
          <a:p>
            <a:pPr algn="ctr"/>
            <a:r>
              <a:rPr lang="ru-RU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Ответчик:</a:t>
            </a:r>
            <a:r>
              <a:rPr lang="ru-RU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муниципальное образование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58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0560" y="327660"/>
            <a:ext cx="7421880" cy="65151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24.06.1998 N 89-ФЗ "Об отходах производства и потребления"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5800" y="1272540"/>
            <a:ext cx="7406640" cy="6400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Гражданский кодекс 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5800" y="2087880"/>
            <a:ext cx="7406640" cy="86296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2.1.3684-21 Постановлением Главного государственного санитарного врача РФ от 28.01.2021 N 3 в редакции от 14.02.2022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5800" y="4294821"/>
            <a:ext cx="7406640" cy="100774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Хабаровского края от 20.12.2016 N 477-пр «Об утверждении территориальной схемы обращения с отходами Хабаровского края" в ред. от 01.10.2024 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5800" y="5624512"/>
            <a:ext cx="7406640" cy="100774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судебной практики по делам, связанным с обращением с твердыми коммунальными отходами", утвержденный Президиумом Верховного Суда РФ 13.12.2023 </a:t>
            </a: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35440" y="327660"/>
            <a:ext cx="2133600" cy="617220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5.1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235440" y="1207770"/>
            <a:ext cx="2133600" cy="704850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39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35440" y="2367915"/>
            <a:ext cx="2133600" cy="704850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11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50680" y="4446268"/>
            <a:ext cx="2133600" cy="704850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№4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35440" y="5775959"/>
            <a:ext cx="2133600" cy="704850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№1, №2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8092440" y="681990"/>
            <a:ext cx="97536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8092440" y="1573530"/>
            <a:ext cx="97536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8092440" y="2689860"/>
            <a:ext cx="97536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092440" y="4827266"/>
            <a:ext cx="97536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8092440" y="6128384"/>
            <a:ext cx="97536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685800" y="3191350"/>
            <a:ext cx="7406640" cy="875824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 с твердыми коммунальными отходами, утвержденными Постановлением Правительства РФ от 12.11.2016 № 1156 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8092440" y="3604260"/>
            <a:ext cx="97536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9250680" y="3251835"/>
            <a:ext cx="2133600" cy="704850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полном объеме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22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596767" y="308008"/>
            <a:ext cx="2281188" cy="856649"/>
          </a:xfrm>
          <a:prstGeom prst="verticalScroll">
            <a:avLst/>
          </a:prstGeom>
          <a:solidFill>
            <a:schemeClr val="bg2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78980" y="161220"/>
            <a:ext cx="3965609" cy="413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 на условиях типового договора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78980" y="666550"/>
            <a:ext cx="3965609" cy="255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подписан главой МО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78980" y="1015466"/>
            <a:ext cx="3965610" cy="2983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>
            <a:endCxn id="3" idx="1"/>
          </p:cNvCxnSpPr>
          <p:nvPr/>
        </p:nvCxnSpPr>
        <p:spPr>
          <a:xfrm flipV="1">
            <a:off x="2770872" y="368164"/>
            <a:ext cx="1108108" cy="2767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4" idx="1"/>
          </p:cNvCxnSpPr>
          <p:nvPr/>
        </p:nvCxnSpPr>
        <p:spPr>
          <a:xfrm>
            <a:off x="2770873" y="678580"/>
            <a:ext cx="1108107" cy="1155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3"/>
            <a:endCxn id="5" idx="1"/>
          </p:cNvCxnSpPr>
          <p:nvPr/>
        </p:nvCxnSpPr>
        <p:spPr>
          <a:xfrm>
            <a:off x="2770874" y="736333"/>
            <a:ext cx="1108106" cy="42832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8085222" y="75797"/>
            <a:ext cx="3782728" cy="30427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считается заключенным между региональным оператором и всеми потребителями, находящимися в зоне его действия, даже если нет подписанного сторонами договора в виде единого документа. Если между вами и региональным оператором не подписан договор, услуги по обращению с ТКО оказываются и подлежат оплате в соответствии с условиями типового договора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п. п. 1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2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Обзора судебной практики по делам, связанным с обращением с твердыми коммунальными отходами (утв. Президиумом Верховного Суда РФ 13.12.2023</a:t>
            </a:r>
            <a:endParaRPr lang="ru-RU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37617" y="2466821"/>
            <a:ext cx="842230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поселение не направляло региональному оператору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мотивированный отказ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подписания договора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предложениями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в него изменений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поселение не предпринимало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урегулированию разногласий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 договора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направляло региональному оператору на заключение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 с необходимыми документами.</a:t>
            </a:r>
          </a:p>
        </p:txBody>
      </p:sp>
      <p:sp>
        <p:nvSpPr>
          <p:cNvPr id="30" name="Правая фигурная скобка 29"/>
          <p:cNvSpPr/>
          <p:nvPr/>
        </p:nvSpPr>
        <p:spPr>
          <a:xfrm rot="5400000">
            <a:off x="3598697" y="-427174"/>
            <a:ext cx="926627" cy="4668553"/>
          </a:xfrm>
          <a:prstGeom prst="rightBrace">
            <a:avLst>
              <a:gd name="adj1" fmla="val 8333"/>
              <a:gd name="adj2" fmla="val 4958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13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81" y="226646"/>
            <a:ext cx="4658777" cy="29593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322" y="115503"/>
            <a:ext cx="4848531" cy="35613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2" y="3289885"/>
            <a:ext cx="7066547" cy="34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42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0694" y="243385"/>
            <a:ext cx="114458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Обзора судебной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делам, связанным с обращением с твердыми коммунальными отходами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Президиумом Верховного Суда РФ 13.12.2023 </a:t>
            </a:r>
            <a:endParaRPr lang="ru-RU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0695" y="1051908"/>
            <a:ext cx="11196506" cy="47705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недобросовестном уклонении регионального оператора от урегулирования разногласий по Договору потребитель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в суд с иском об изменении договора и осуществления перерасчета платы за оказанные услуги (п.3 Обзора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если место накопления ТКО и (или) источник образования отходов не включены в территориальную схему обращения с отходами, региональный оператор должен доказать факт реального оказания услуг собственнику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п.14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 ТКО докажет, что региональный оператор фактически вывоз отходов не осуществлял, в иске последнего о взыскании платы за оказание услуг должно быть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п.15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Обзора);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осуществляет прием ТКО от потребителей в месте (площадке) накопления ТКО, определенном договором на оказание услуг по обращению с ТКО, в соответствии со схемой обращения с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отходами (п.14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оператора, согласно которой услуга по обращению с ТКО оказана вне зависимости от места их складирования, противоречит действующему законодательству 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п.15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егиональный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обязан соблюдать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касающиеся периодичности вывоза ТКО независимо от того, осуществляется вывоз с площадок накопления ТКО или бестарным способом, а также самостоятельно или с привлечением третьих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п.16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Услуга по обращению с ТКО не может считаться оказанной только ввиду образования отходов как неизменного фактора, сопутствующего жизнедеятельности человека, если при этом не соблюдаются требования к организации исполнения данной услуги, предусмотренные действующим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п.14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4478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639</Words>
  <Application>Microsoft Office PowerPoint</Application>
  <PresentationFormat>Широкоэкранный</PresentationFormat>
  <Paragraphs>64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Bdfy Bdfyjd</dc:creator>
  <cp:lastModifiedBy>Bdfy Bdfyjd</cp:lastModifiedBy>
  <cp:revision>22</cp:revision>
  <dcterms:created xsi:type="dcterms:W3CDTF">2024-11-02T01:53:57Z</dcterms:created>
  <dcterms:modified xsi:type="dcterms:W3CDTF">2024-11-06T05:00:52Z</dcterms:modified>
</cp:coreProperties>
</file>