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00" r:id="rId2"/>
    <p:sldId id="338" r:id="rId3"/>
    <p:sldId id="345" r:id="rId4"/>
    <p:sldId id="341" r:id="rId5"/>
    <p:sldId id="342" r:id="rId6"/>
    <p:sldId id="347" r:id="rId7"/>
    <p:sldId id="326" r:id="rId8"/>
    <p:sldId id="348" r:id="rId9"/>
    <p:sldId id="349" r:id="rId10"/>
    <p:sldId id="350" r:id="rId11"/>
    <p:sldId id="355" r:id="rId12"/>
    <p:sldId id="353" r:id="rId13"/>
    <p:sldId id="354" r:id="rId14"/>
    <p:sldId id="301" r:id="rId15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FE7"/>
    <a:srgbClr val="949FCC"/>
    <a:srgbClr val="0E3D33"/>
    <a:srgbClr val="9BBCFF"/>
    <a:srgbClr val="9CAAB1"/>
    <a:srgbClr val="B0C2CB"/>
    <a:srgbClr val="C4D8E1"/>
    <a:srgbClr val="D0E5EE"/>
    <a:srgbClr val="6675B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duma\&#1059;&#1087;&#1088;&#1072;&#1074;&#1083;&#1077;&#1085;&#1080;&#1077;%20&#1054;&#1047;&#1055;&#1080;&#1054;&#1057;\&#1054;&#1090;&#1076;&#1077;&#1083;%20&#1087;&#1086;%20&#1092;&#1080;&#1085;&#1072;&#1085;&#1089;&#1072;&#1084;%20&#1080;%20&#1101;&#1082;&#1086;&#1085;&#1086;&#1084;&#1080;&#1082;&#1077;\&#1050;&#1086;&#1084;&#1080;&#1090;&#1077;&#1090;%20&#1087;&#1086;%20&#1073;&#1102;&#1076;&#1078;&#1077;&#1090;&#1091;\&#1043;&#1083;&#1086;&#1090;&#1086;&#1074;\2024\&#1048;&#1053;&#1060;&#1054;&#1056;&#1052;&#1040;&#1062;&#1048;&#1048;\&#1055;&#1040;&#1056;&#1051;&#1040;&#1052;&#1045;&#1053;&#1058;&#1057;&#1050;&#1048;&#1049;%20&#1050;&#1054;&#1053;&#1058;&#1056;&#1054;&#1051;&#1068;\&#1057;&#1051;&#1040;&#1049;&#1044;&#1067;\&#1052;&#1077;&#1078;&#1073;&#1102;&#1076;&#1078;&#1077;&#1090;&#1085;&#1099;&#1077;%20&#1090;&#1088;&#1072;&#1085;&#1089;&#1092;&#1077;&#1088;&#1090;&#1099;%20&#1052;&#1054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duma\&#1059;&#1087;&#1088;&#1072;&#1074;&#1083;&#1077;&#1085;&#1080;&#1077;%20&#1054;&#1047;&#1055;&#1080;&#1054;&#1057;\&#1054;&#1090;&#1076;&#1077;&#1083;%20&#1087;&#1086;%20&#1092;&#1080;&#1085;&#1072;&#1085;&#1089;&#1072;&#1084;%20&#1080;%20&#1101;&#1082;&#1086;&#1085;&#1086;&#1084;&#1080;&#1082;&#1077;\&#1050;&#1086;&#1084;&#1080;&#1090;&#1077;&#1090;%20&#1087;&#1086;%20&#1073;&#1102;&#1076;&#1078;&#1077;&#1090;&#1091;\&#1043;&#1083;&#1086;&#1090;&#1086;&#1074;\2024\&#1048;&#1053;&#1060;&#1054;&#1056;&#1052;&#1040;&#1062;&#1048;&#1048;\&#1055;&#1040;&#1056;&#1051;&#1040;&#1052;&#1045;&#1053;&#1058;&#1057;&#1050;&#1048;&#1049;%20&#1050;&#1054;&#1053;&#1058;&#1056;&#1054;&#1051;&#1068;\&#1057;&#1051;&#1040;&#1049;&#1044;&#1067;\&#1052;&#1077;&#1078;&#1073;&#1102;&#1076;&#1078;&#1077;&#1090;&#1085;&#1099;&#1077;%20&#1090;&#1088;&#1072;&#1085;&#1089;&#1092;&#1077;&#1088;&#1090;&#1099;%20&#1052;&#1054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C7DFE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9BBCFF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7DFE7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26</c:v>
                </c:pt>
                <c:pt idx="1">
                  <c:v>24.3</c:v>
                </c:pt>
                <c:pt idx="2">
                  <c:v>25.3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9892904"/>
        <c:axId val="289891728"/>
      </c:barChart>
      <c:catAx>
        <c:axId val="289892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C7DFE7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ru-RU"/>
          </a:p>
        </c:txPr>
        <c:crossAx val="289891728"/>
        <c:crosses val="autoZero"/>
        <c:auto val="1"/>
        <c:lblAlgn val="ctr"/>
        <c:lblOffset val="100"/>
        <c:noMultiLvlLbl val="0"/>
      </c:catAx>
      <c:valAx>
        <c:axId val="2898917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C7DFE7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ru-RU"/>
          </a:p>
        </c:txPr>
        <c:crossAx val="289892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C7DFE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9BBCFF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7DFE7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134.80000000000001</c:v>
                </c:pt>
                <c:pt idx="1">
                  <c:v>157.1</c:v>
                </c:pt>
                <c:pt idx="2">
                  <c:v>159.69999999999999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9890944"/>
        <c:axId val="289890160"/>
      </c:barChart>
      <c:catAx>
        <c:axId val="28989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C7DFE7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ru-RU"/>
          </a:p>
        </c:txPr>
        <c:crossAx val="289890160"/>
        <c:crosses val="autoZero"/>
        <c:auto val="1"/>
        <c:lblAlgn val="ctr"/>
        <c:lblOffset val="100"/>
        <c:noMultiLvlLbl val="0"/>
      </c:catAx>
      <c:valAx>
        <c:axId val="289890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C7DFE7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ru-RU"/>
          </a:p>
        </c:txPr>
        <c:crossAx val="289890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C7DFE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0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1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2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3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4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5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6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7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8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9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20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21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22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23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24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25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26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27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28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29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30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31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32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33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34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35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36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37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38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39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40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41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42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43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44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45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46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47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48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49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50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51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52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53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54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55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56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57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58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59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60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61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62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63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64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65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66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67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68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69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70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71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72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73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74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75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76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77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78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79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80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81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82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83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84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85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86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87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88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89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90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91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92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93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94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95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96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97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98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99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00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01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02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03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04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05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06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07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08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09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10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11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12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13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14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15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16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17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18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19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dPt>
            <c:idx val="120"/>
            <c:invertIfNegative val="0"/>
            <c:bubble3D val="0"/>
            <c:spPr>
              <a:solidFill>
                <a:srgbClr val="C7DFE7"/>
              </a:solidFill>
              <a:ln>
                <a:noFill/>
              </a:ln>
              <a:effectLst/>
            </c:spPr>
          </c:dPt>
          <c:cat>
            <c:strRef>
              <c:f>Лист1!$A$2:$A$232</c:f>
              <c:strCache>
                <c:ptCount val="231"/>
                <c:pt idx="0">
                  <c:v>СП Верхнетамбовское</c:v>
                </c:pt>
                <c:pt idx="1">
                  <c:v>СП Село Орель-Чля</c:v>
                </c:pt>
                <c:pt idx="2">
                  <c:v>СП Село Тором</c:v>
                </c:pt>
                <c:pt idx="3">
                  <c:v>СП Село Даппы</c:v>
                </c:pt>
                <c:pt idx="4">
                  <c:v>СП Село Новоильиновка</c:v>
                </c:pt>
                <c:pt idx="5">
                  <c:v>СП Уктурское</c:v>
                </c:pt>
                <c:pt idx="6">
                  <c:v>СП Село Боктор</c:v>
                </c:pt>
                <c:pt idx="7">
                  <c:v>СП Село Омми</c:v>
                </c:pt>
                <c:pt idx="8">
                  <c:v>СП Село Алгазея</c:v>
                </c:pt>
                <c:pt idx="9">
                  <c:v>СП Село Верхняя Манома</c:v>
                </c:pt>
                <c:pt idx="10">
                  <c:v>СП Село Лончаково</c:v>
                </c:pt>
                <c:pt idx="11">
                  <c:v>СП Село Владимировка</c:v>
                </c:pt>
                <c:pt idx="12">
                  <c:v>СП Село Усть-Ургал</c:v>
                </c:pt>
                <c:pt idx="13">
                  <c:v>СП Дада</c:v>
                </c:pt>
                <c:pt idx="14">
                  <c:v>СП Аланапское</c:v>
                </c:pt>
                <c:pt idx="15">
                  <c:v>СП Поселок Медвежий</c:v>
                </c:pt>
                <c:pt idx="16">
                  <c:v>СП Село Видное</c:v>
                </c:pt>
                <c:pt idx="17">
                  <c:v>СП Село Джуен</c:v>
                </c:pt>
                <c:pt idx="18">
                  <c:v>СП Резидентское</c:v>
                </c:pt>
                <c:pt idx="19">
                  <c:v>СП Село Покровка</c:v>
                </c:pt>
                <c:pt idx="20">
                  <c:v>СП Озерпахское</c:v>
                </c:pt>
                <c:pt idx="21">
                  <c:v>СП Поселок Новое Устье</c:v>
                </c:pt>
                <c:pt idx="22">
                  <c:v>Администрация СП Село Ухта</c:v>
                </c:pt>
                <c:pt idx="23">
                  <c:v>СП Бельговское</c:v>
                </c:pt>
                <c:pt idx="24">
                  <c:v>СП Село Кедрово</c:v>
                </c:pt>
                <c:pt idx="25">
                  <c:v>СП Поселок Молодежный</c:v>
                </c:pt>
                <c:pt idx="26">
                  <c:v>СП Село Кондон</c:v>
                </c:pt>
                <c:pt idx="27">
                  <c:v>Администрация СП Село Калиновка</c:v>
                </c:pt>
                <c:pt idx="28">
                  <c:v>СП Село Удское</c:v>
                </c:pt>
                <c:pt idx="29">
                  <c:v>СП Село Пушкино</c:v>
                </c:pt>
                <c:pt idx="30">
                  <c:v>СП Гаткинское</c:v>
                </c:pt>
                <c:pt idx="31">
                  <c:v>СП Нижнетамбовское</c:v>
                </c:pt>
                <c:pt idx="32">
                  <c:v>СП Село Садовое</c:v>
                </c:pt>
                <c:pt idx="33">
                  <c:v>Вяземский</c:v>
                </c:pt>
                <c:pt idx="34">
                  <c:v>СП Бойцовское</c:v>
                </c:pt>
                <c:pt idx="35">
                  <c:v>СП Поселок Дурмин</c:v>
                </c:pt>
                <c:pt idx="36">
                  <c:v>Администрация СП Солонцовское</c:v>
                </c:pt>
                <c:pt idx="37">
                  <c:v>СП Херпучинского</c:v>
                </c:pt>
                <c:pt idx="38">
                  <c:v>СП Село Добролюбово</c:v>
                </c:pt>
                <c:pt idx="39">
                  <c:v>СП Джигдинское</c:v>
                </c:pt>
                <c:pt idx="40">
                  <c:v>Администрация СП Село Дуди</c:v>
                </c:pt>
                <c:pt idx="41">
                  <c:v>Бикинский</c:v>
                </c:pt>
                <c:pt idx="42">
                  <c:v>СП Село Лесопильное</c:v>
                </c:pt>
                <c:pt idx="43">
                  <c:v>СП Село Сикачи-Алян</c:v>
                </c:pt>
                <c:pt idx="44">
                  <c:v>СП Село Венюково</c:v>
                </c:pt>
                <c:pt idx="45">
                  <c:v>Имени Лазо</c:v>
                </c:pt>
                <c:pt idx="46">
                  <c:v>СП Полетненское</c:v>
                </c:pt>
                <c:pt idx="47">
                  <c:v>СП Село Ачан</c:v>
                </c:pt>
                <c:pt idx="48">
                  <c:v>СП Гайтерское</c:v>
                </c:pt>
                <c:pt idx="49">
                  <c:v>СП Поселок Золотой</c:v>
                </c:pt>
                <c:pt idx="50">
                  <c:v>СП Арсеньевское</c:v>
                </c:pt>
                <c:pt idx="51">
                  <c:v>Администрация СП Село Нижняя Гавань</c:v>
                </c:pt>
                <c:pt idx="52">
                  <c:v>СП Аимское</c:v>
                </c:pt>
                <c:pt idx="53">
                  <c:v>СП Ягодненское</c:v>
                </c:pt>
                <c:pt idx="54">
                  <c:v>Администрация СП Санниковское</c:v>
                </c:pt>
                <c:pt idx="55">
                  <c:v>ГП РП Майский</c:v>
                </c:pt>
                <c:pt idx="56">
                  <c:v>СП Поселок Шумный</c:v>
                </c:pt>
                <c:pt idx="57">
                  <c:v>Ульчский</c:v>
                </c:pt>
                <c:pt idx="58">
                  <c:v>Николаевский</c:v>
                </c:pt>
                <c:pt idx="59">
                  <c:v>СП Кенайское</c:v>
                </c:pt>
                <c:pt idx="60">
                  <c:v>СП Литовское</c:v>
                </c:pt>
                <c:pt idx="61">
                  <c:v>Нанайский</c:v>
                </c:pt>
                <c:pt idx="62">
                  <c:v>Советско-Гаванский</c:v>
                </c:pt>
                <c:pt idx="63">
                  <c:v>Амурский</c:v>
                </c:pt>
                <c:pt idx="64">
                  <c:v>СП Село Челны</c:v>
                </c:pt>
                <c:pt idx="65">
                  <c:v>СП Село Удинск</c:v>
                </c:pt>
                <c:pt idx="66">
                  <c:v>СП Село Эворон</c:v>
                </c:pt>
                <c:pt idx="67">
                  <c:v>СП Село Забайкальское</c:v>
                </c:pt>
                <c:pt idx="68">
                  <c:v>СП Нигирское</c:v>
                </c:pt>
                <c:pt idx="69">
                  <c:v>СП Константиновское</c:v>
                </c:pt>
                <c:pt idx="70">
                  <c:v>СП Поселок Амгунь</c:v>
                </c:pt>
                <c:pt idx="71">
                  <c:v>Администрация Быстринского СП</c:v>
                </c:pt>
                <c:pt idx="72">
                  <c:v>СП Марусинское</c:v>
                </c:pt>
                <c:pt idx="73">
                  <c:v>СП Синдинское</c:v>
                </c:pt>
                <c:pt idx="74">
                  <c:v>СП Село Петропавловка</c:v>
                </c:pt>
                <c:pt idx="75">
                  <c:v>СП Гурское</c:v>
                </c:pt>
                <c:pt idx="76">
                  <c:v>СП Падалинское</c:v>
                </c:pt>
                <c:pt idx="77">
                  <c:v>Верхнебуреинский</c:v>
                </c:pt>
                <c:pt idx="78">
                  <c:v>СП Малышевское</c:v>
                </c:pt>
                <c:pt idx="79">
                  <c:v>СП Нижнепронгенское</c:v>
                </c:pt>
                <c:pt idx="80">
                  <c:v>СП Оренбургское</c:v>
                </c:pt>
                <c:pt idx="81">
                  <c:v>СП Глебовское</c:v>
                </c:pt>
                <c:pt idx="82">
                  <c:v>СП Святогорское</c:v>
                </c:pt>
                <c:pt idx="83">
                  <c:v>СП Снежненское</c:v>
                </c:pt>
                <c:pt idx="84">
                  <c:v>СП Гвасюгинское</c:v>
                </c:pt>
                <c:pt idx="85">
                  <c:v>СП Село Джари</c:v>
                </c:pt>
                <c:pt idx="86">
                  <c:v>СП Найхинское</c:v>
                </c:pt>
                <c:pt idx="87">
                  <c:v>СП Черняевское</c:v>
                </c:pt>
                <c:pt idx="88">
                  <c:v>СП Село Дормидонтовка</c:v>
                </c:pt>
                <c:pt idx="89">
                  <c:v>СП Болоньское</c:v>
                </c:pt>
                <c:pt idx="90">
                  <c:v>СП Георгиевское</c:v>
                </c:pt>
                <c:pt idx="91">
                  <c:v>СП Галичное</c:v>
                </c:pt>
                <c:pt idx="92">
                  <c:v>СП Село Нижняя Манома</c:v>
                </c:pt>
                <c:pt idx="93">
                  <c:v>СП Могилевское</c:v>
                </c:pt>
                <c:pt idx="94">
                  <c:v>СП Санболинское</c:v>
                </c:pt>
                <c:pt idx="95">
                  <c:v>СП Нижнехалбинское</c:v>
                </c:pt>
                <c:pt idx="96">
                  <c:v>СП Аркинское</c:v>
                </c:pt>
                <c:pt idx="97">
                  <c:v>СП Среднеургальское</c:v>
                </c:pt>
                <c:pt idx="98">
                  <c:v>СП Село Кукелево</c:v>
                </c:pt>
                <c:pt idx="99">
                  <c:v>Охотский</c:v>
                </c:pt>
                <c:pt idx="100">
                  <c:v>СП Село Большая Картель</c:v>
                </c:pt>
                <c:pt idx="101">
                  <c:v>СП Бриаканского СП</c:v>
                </c:pt>
                <c:pt idx="102">
                  <c:v>СП Харпичанское</c:v>
                </c:pt>
                <c:pt idx="103">
                  <c:v>Комсомольский</c:v>
                </c:pt>
                <c:pt idx="104">
                  <c:v>СП Дубовомысское</c:v>
                </c:pt>
                <c:pt idx="105">
                  <c:v>СП Вознесенское</c:v>
                </c:pt>
                <c:pt idx="106">
                  <c:v>СП Тырминское</c:v>
                </c:pt>
                <c:pt idx="107">
                  <c:v>Администрация Тахтинского СП</c:v>
                </c:pt>
                <c:pt idx="108">
                  <c:v>СП Виноградовское</c:v>
                </c:pt>
                <c:pt idx="109">
                  <c:v>СП Село Иннокентьевка</c:v>
                </c:pt>
                <c:pt idx="110">
                  <c:v>СП Село Шереметьево</c:v>
                </c:pt>
                <c:pt idx="111">
                  <c:v>СП Побединское</c:v>
                </c:pt>
                <c:pt idx="112">
                  <c:v>СП Село Новый Мир</c:v>
                </c:pt>
                <c:pt idx="113">
                  <c:v>СП Магинское</c:v>
                </c:pt>
                <c:pt idx="114">
                  <c:v>СП Пуирское</c:v>
                </c:pt>
                <c:pt idx="115">
                  <c:v>СП Село имени Полины Осипенко</c:v>
                </c:pt>
                <c:pt idx="116">
                  <c:v>СП Котиковское</c:v>
                </c:pt>
                <c:pt idx="117">
                  <c:v>СП Мичуринское</c:v>
                </c:pt>
                <c:pt idx="118">
                  <c:v>Имени П.Осипенко</c:v>
                </c:pt>
                <c:pt idx="119">
                  <c:v>СП Село Верхняя Эконь</c:v>
                </c:pt>
                <c:pt idx="120">
                  <c:v>СП Поселок Дормидонтовка</c:v>
                </c:pt>
                <c:pt idx="121">
                  <c:v>СП Поселок Сидима</c:v>
                </c:pt>
                <c:pt idx="122">
                  <c:v>СП Члянское</c:v>
                </c:pt>
                <c:pt idx="123">
                  <c:v>СП Даттинское</c:v>
                </c:pt>
                <c:pt idx="124">
                  <c:v>Администрация СП Савинское</c:v>
                </c:pt>
                <c:pt idx="125">
                  <c:v>Ванинский</c:v>
                </c:pt>
                <c:pt idx="126">
                  <c:v>СП Анастасьевское</c:v>
                </c:pt>
                <c:pt idx="127">
                  <c:v>Аяно-Майский</c:v>
                </c:pt>
                <c:pt idx="128">
                  <c:v>СП Поселок Герби</c:v>
                </c:pt>
                <c:pt idx="129">
                  <c:v>Администрация СП Село Булава</c:v>
                </c:pt>
                <c:pt idx="130">
                  <c:v>СП Поселок Джамку</c:v>
                </c:pt>
                <c:pt idx="131">
                  <c:v>Солнечный</c:v>
                </c:pt>
                <c:pt idx="132">
                  <c:v>СП Чекундинское</c:v>
                </c:pt>
                <c:pt idx="133">
                  <c:v>Администрация СП Сусанинское</c:v>
                </c:pt>
                <c:pt idx="134">
                  <c:v>СП Нельканское</c:v>
                </c:pt>
                <c:pt idx="135">
                  <c:v>ГП Город Николаевск-на-Амуре</c:v>
                </c:pt>
                <c:pt idx="136">
                  <c:v>СП Посёлок Этыркэн</c:v>
                </c:pt>
                <c:pt idx="137">
                  <c:v>СП Село Пивань</c:v>
                </c:pt>
                <c:pt idx="138">
                  <c:v>Администрация СП Поселок Циммермановка</c:v>
                </c:pt>
                <c:pt idx="139">
                  <c:v>СП Село Новокуровка</c:v>
                </c:pt>
                <c:pt idx="140">
                  <c:v>СП Наумовское</c:v>
                </c:pt>
                <c:pt idx="141">
                  <c:v>СП Оборское</c:v>
                </c:pt>
                <c:pt idx="142">
                  <c:v>Администрация Тырского СП</c:v>
                </c:pt>
                <c:pt idx="143">
                  <c:v>СП Красносельское</c:v>
                </c:pt>
                <c:pt idx="144">
                  <c:v>Хабаровский</c:v>
                </c:pt>
                <c:pt idx="145">
                  <c:v>СП Бичевское</c:v>
                </c:pt>
                <c:pt idx="146">
                  <c:v>СП Инское</c:v>
                </c:pt>
                <c:pt idx="147">
                  <c:v>СП Село Отрадное</c:v>
                </c:pt>
                <c:pt idx="148">
                  <c:v>СП Село Капитоновка</c:v>
                </c:pt>
                <c:pt idx="149">
                  <c:v>СП Селихинское</c:v>
                </c:pt>
                <c:pt idx="150">
                  <c:v>СП Село Тугур</c:v>
                </c:pt>
                <c:pt idx="151">
                  <c:v>СП Село Аван</c:v>
                </c:pt>
                <c:pt idx="152">
                  <c:v>ГП РП Мухен</c:v>
                </c:pt>
                <c:pt idx="153">
                  <c:v>СП Поселок Джонка</c:v>
                </c:pt>
                <c:pt idx="154">
                  <c:v>СП Тулучинское</c:v>
                </c:pt>
                <c:pt idx="155">
                  <c:v>СП Кондратьевское</c:v>
                </c:pt>
                <c:pt idx="156">
                  <c:v>Администрация Мариинского СП</c:v>
                </c:pt>
                <c:pt idx="157">
                  <c:v>Тугуро-Чумиканский</c:v>
                </c:pt>
                <c:pt idx="158">
                  <c:v>СП Поселок Горин</c:v>
                </c:pt>
                <c:pt idx="159">
                  <c:v>СП Кругликовское</c:v>
                </c:pt>
                <c:pt idx="160">
                  <c:v>ГП Эльбанское</c:v>
                </c:pt>
                <c:pt idx="161">
                  <c:v>СП Елабужское</c:v>
                </c:pt>
                <c:pt idx="162">
                  <c:v>СП Село Чумикан</c:v>
                </c:pt>
                <c:pt idx="163">
                  <c:v>Администрация СП Село Софийск</c:v>
                </c:pt>
                <c:pt idx="164">
                  <c:v>СП Село Красицкое</c:v>
                </c:pt>
                <c:pt idx="165">
                  <c:v>СП Поселок Морской</c:v>
                </c:pt>
                <c:pt idx="166">
                  <c:v>СП Согдинское</c:v>
                </c:pt>
                <c:pt idx="167">
                  <c:v>Администрация СП Киселевское</c:v>
                </c:pt>
                <c:pt idx="168">
                  <c:v>СП Горненское</c:v>
                </c:pt>
                <c:pt idx="169">
                  <c:v>СП Лермонтовское</c:v>
                </c:pt>
                <c:pt idx="170">
                  <c:v>СП Сергеевское</c:v>
                </c:pt>
                <c:pt idx="171">
                  <c:v>СП Уська-Орочское</c:v>
                </c:pt>
                <c:pt idx="172">
                  <c:v>СП Лидогинское</c:v>
                </c:pt>
                <c:pt idx="173">
                  <c:v>СП Иннокентьевское</c:v>
                </c:pt>
                <c:pt idx="174">
                  <c:v>СП Поселок Сукпай</c:v>
                </c:pt>
                <c:pt idx="175">
                  <c:v>СП Ситинское</c:v>
                </c:pt>
                <c:pt idx="176">
                  <c:v>ГП Город Бикин</c:v>
                </c:pt>
                <c:pt idx="177">
                  <c:v>СП Дукинское</c:v>
                </c:pt>
                <c:pt idx="178">
                  <c:v>СП Поселок Алонка</c:v>
                </c:pt>
                <c:pt idx="179">
                  <c:v>СП Поселок Софийск</c:v>
                </c:pt>
                <c:pt idx="180">
                  <c:v>СП Булгинское</c:v>
                </c:pt>
                <c:pt idx="181">
                  <c:v>СП Куканское</c:v>
                </c:pt>
                <c:pt idx="182">
                  <c:v>Администрация Де-Кастринского СП</c:v>
                </c:pt>
                <c:pt idx="183">
                  <c:v>ГП Рабочий поселок Лазарев</c:v>
                </c:pt>
                <c:pt idx="184">
                  <c:v>СП Поселок Токи</c:v>
                </c:pt>
                <c:pt idx="185">
                  <c:v>СП Осиновореченское</c:v>
                </c:pt>
                <c:pt idx="186">
                  <c:v>ГП Высокогорненское</c:v>
                </c:pt>
                <c:pt idx="187">
                  <c:v>СП Село Хурба</c:v>
                </c:pt>
                <c:pt idx="188">
                  <c:v>СП Оремифское</c:v>
                </c:pt>
                <c:pt idx="189">
                  <c:v>СП Село Вострецово</c:v>
                </c:pt>
                <c:pt idx="190">
                  <c:v>СП Галкинское</c:v>
                </c:pt>
                <c:pt idx="191">
                  <c:v>СП Хурмулинское</c:v>
                </c:pt>
                <c:pt idx="192">
                  <c:v>СП Поселок Тумнин</c:v>
                </c:pt>
                <c:pt idx="193">
                  <c:v>СП Долминское</c:v>
                </c:pt>
                <c:pt idx="194">
                  <c:v>СП Село Маяк</c:v>
                </c:pt>
                <c:pt idx="195">
                  <c:v>ГП РП Переяславка</c:v>
                </c:pt>
                <c:pt idx="196">
                  <c:v>г.Комсомольск-на-Амуре</c:v>
                </c:pt>
                <c:pt idx="197">
                  <c:v>ГП РП Хор</c:v>
                </c:pt>
                <c:pt idx="198">
                  <c:v>СП Село Казакевичево</c:v>
                </c:pt>
                <c:pt idx="199">
                  <c:v>СП Кенадское</c:v>
                </c:pt>
                <c:pt idx="200">
                  <c:v>ГП Город Советская Гавань</c:v>
                </c:pt>
                <c:pt idx="201">
                  <c:v>СП Восточное</c:v>
                </c:pt>
                <c:pt idx="202">
                  <c:v>ГП Город Вяземский</c:v>
                </c:pt>
                <c:pt idx="203">
                  <c:v>СП Сулукское</c:v>
                </c:pt>
                <c:pt idx="204">
                  <c:v>СП Березовское</c:v>
                </c:pt>
                <c:pt idx="205">
                  <c:v>СП Князе-Волконское</c:v>
                </c:pt>
                <c:pt idx="206">
                  <c:v>ГП Город Амурск</c:v>
                </c:pt>
                <c:pt idx="207">
                  <c:v>СП Верхненергенское</c:v>
                </c:pt>
                <c:pt idx="208">
                  <c:v>СП Дружбинское</c:v>
                </c:pt>
                <c:pt idx="209">
                  <c:v>ГП РП Лососина</c:v>
                </c:pt>
                <c:pt idx="210">
                  <c:v>СП Село Троицкое</c:v>
                </c:pt>
                <c:pt idx="211">
                  <c:v>СП Село Некрасовка</c:v>
                </c:pt>
                <c:pt idx="212">
                  <c:v>ГП РП Охотск</c:v>
                </c:pt>
                <c:pt idx="213">
                  <c:v>СП Корсаковское</c:v>
                </c:pt>
                <c:pt idx="214">
                  <c:v>Администрация СП Село Богородское</c:v>
                </c:pt>
                <c:pt idx="215">
                  <c:v>ГП РП Чегдомын</c:v>
                </c:pt>
                <c:pt idx="216">
                  <c:v>СП Село Ильинка</c:v>
                </c:pt>
                <c:pt idx="217">
                  <c:v>ГП РП Заветы Ильича</c:v>
                </c:pt>
                <c:pt idx="218">
                  <c:v>СП Село Бычиха</c:v>
                </c:pt>
                <c:pt idx="219">
                  <c:v>СП Поселок Монгохто</c:v>
                </c:pt>
                <c:pt idx="220">
                  <c:v>СП Тополевское</c:v>
                </c:pt>
                <c:pt idx="221">
                  <c:v>г.Хабаровск</c:v>
                </c:pt>
                <c:pt idx="222">
                  <c:v>СП Мирненское</c:v>
                </c:pt>
                <c:pt idx="223">
                  <c:v>ГП Корфовское</c:v>
                </c:pt>
                <c:pt idx="224">
                  <c:v>СП Село Аян</c:v>
                </c:pt>
                <c:pt idx="225">
                  <c:v>ГП Новоургальское</c:v>
                </c:pt>
                <c:pt idx="226">
                  <c:v>ГП РП Ванино</c:v>
                </c:pt>
                <c:pt idx="227">
                  <c:v>ГП РП Солнечный</c:v>
                </c:pt>
                <c:pt idx="228">
                  <c:v>СП Ракитненское</c:v>
                </c:pt>
                <c:pt idx="229">
                  <c:v>ГП РП Октябрьский</c:v>
                </c:pt>
                <c:pt idx="230">
                  <c:v>ГП Рабочий поселок Многовершинный</c:v>
                </c:pt>
              </c:strCache>
            </c:strRef>
          </c:cat>
          <c:val>
            <c:numRef>
              <c:f>Лист1!$B$2:$B$232</c:f>
              <c:numCache>
                <c:formatCode>#,##0.00</c:formatCode>
                <c:ptCount val="231"/>
                <c:pt idx="0">
                  <c:v>2.2412648558963197</c:v>
                </c:pt>
                <c:pt idx="1">
                  <c:v>2.5708706125153773</c:v>
                </c:pt>
                <c:pt idx="2">
                  <c:v>2.7687310061208148</c:v>
                </c:pt>
                <c:pt idx="3">
                  <c:v>3.1600164020355295</c:v>
                </c:pt>
                <c:pt idx="4">
                  <c:v>3.4640250446351257</c:v>
                </c:pt>
                <c:pt idx="5">
                  <c:v>3.5823723841826953</c:v>
                </c:pt>
                <c:pt idx="6">
                  <c:v>3.949035336998866</c:v>
                </c:pt>
                <c:pt idx="7">
                  <c:v>4.3000576677840749</c:v>
                </c:pt>
                <c:pt idx="8">
                  <c:v>4.7086144718760892</c:v>
                </c:pt>
                <c:pt idx="9">
                  <c:v>5.1835720973633306</c:v>
                </c:pt>
                <c:pt idx="10">
                  <c:v>5.7135779352632374</c:v>
                </c:pt>
                <c:pt idx="11">
                  <c:v>5.9147510871781606</c:v>
                </c:pt>
                <c:pt idx="12">
                  <c:v>6.0043432416068647</c:v>
                </c:pt>
                <c:pt idx="13">
                  <c:v>6.0878714496647426</c:v>
                </c:pt>
                <c:pt idx="14">
                  <c:v>6.4361865121412816</c:v>
                </c:pt>
                <c:pt idx="15">
                  <c:v>6.8013084408060722</c:v>
                </c:pt>
                <c:pt idx="16">
                  <c:v>6.8168131808745409</c:v>
                </c:pt>
                <c:pt idx="17">
                  <c:v>7.0380133501689004</c:v>
                </c:pt>
                <c:pt idx="18">
                  <c:v>7.1437712290173128</c:v>
                </c:pt>
                <c:pt idx="19">
                  <c:v>7.6484016017603009</c:v>
                </c:pt>
                <c:pt idx="20">
                  <c:v>7.6840564684870127</c:v>
                </c:pt>
                <c:pt idx="21">
                  <c:v>7.7477183982489226</c:v>
                </c:pt>
                <c:pt idx="22">
                  <c:v>7.9276824833508543</c:v>
                </c:pt>
                <c:pt idx="23">
                  <c:v>8.2088344663808606</c:v>
                </c:pt>
                <c:pt idx="24">
                  <c:v>8.2158074896482294</c:v>
                </c:pt>
                <c:pt idx="25">
                  <c:v>8.312601773121763</c:v>
                </c:pt>
                <c:pt idx="26">
                  <c:v>8.8246672073811485</c:v>
                </c:pt>
                <c:pt idx="27">
                  <c:v>9.1313415887632008</c:v>
                </c:pt>
                <c:pt idx="28">
                  <c:v>9.4483140609296576</c:v>
                </c:pt>
                <c:pt idx="29">
                  <c:v>9.4836548796793405</c:v>
                </c:pt>
                <c:pt idx="30">
                  <c:v>10.137238937680031</c:v>
                </c:pt>
                <c:pt idx="31">
                  <c:v>10.292789089909867</c:v>
                </c:pt>
                <c:pt idx="32">
                  <c:v>10.345206284570548</c:v>
                </c:pt>
                <c:pt idx="33">
                  <c:v>10.441264079686995</c:v>
                </c:pt>
                <c:pt idx="34">
                  <c:v>11.286918105639501</c:v>
                </c:pt>
                <c:pt idx="35">
                  <c:v>11.367937388594886</c:v>
                </c:pt>
                <c:pt idx="36">
                  <c:v>11.71695661107163</c:v>
                </c:pt>
                <c:pt idx="37">
                  <c:v>11.837015219687876</c:v>
                </c:pt>
                <c:pt idx="38">
                  <c:v>11.850966778453706</c:v>
                </c:pt>
                <c:pt idx="39">
                  <c:v>12.321416265625944</c:v>
                </c:pt>
                <c:pt idx="40">
                  <c:v>12.699476584507956</c:v>
                </c:pt>
                <c:pt idx="41">
                  <c:v>12.782025567208812</c:v>
                </c:pt>
                <c:pt idx="42">
                  <c:v>13.186834021881575</c:v>
                </c:pt>
                <c:pt idx="43">
                  <c:v>13.316971823231924</c:v>
                </c:pt>
                <c:pt idx="44">
                  <c:v>13.571482985038546</c:v>
                </c:pt>
                <c:pt idx="45">
                  <c:v>13.817601925585672</c:v>
                </c:pt>
                <c:pt idx="46">
                  <c:v>13.904274029831329</c:v>
                </c:pt>
                <c:pt idx="47">
                  <c:v>13.993922528395862</c:v>
                </c:pt>
                <c:pt idx="48">
                  <c:v>14.054836851036926</c:v>
                </c:pt>
                <c:pt idx="49">
                  <c:v>14.08791662505447</c:v>
                </c:pt>
                <c:pt idx="50">
                  <c:v>14.188771951392994</c:v>
                </c:pt>
                <c:pt idx="51">
                  <c:v>14.203979428332142</c:v>
                </c:pt>
                <c:pt idx="52">
                  <c:v>14.317587670763309</c:v>
                </c:pt>
                <c:pt idx="53">
                  <c:v>14.463542801948968</c:v>
                </c:pt>
                <c:pt idx="54">
                  <c:v>14.51144773171089</c:v>
                </c:pt>
                <c:pt idx="55">
                  <c:v>14.672375534360686</c:v>
                </c:pt>
                <c:pt idx="56">
                  <c:v>14.750073497552586</c:v>
                </c:pt>
                <c:pt idx="57">
                  <c:v>14.813549915071546</c:v>
                </c:pt>
                <c:pt idx="58">
                  <c:v>15.157199611244273</c:v>
                </c:pt>
                <c:pt idx="59">
                  <c:v>15.210975603002293</c:v>
                </c:pt>
                <c:pt idx="60">
                  <c:v>15.634898278944291</c:v>
                </c:pt>
                <c:pt idx="61">
                  <c:v>15.708318857215795</c:v>
                </c:pt>
                <c:pt idx="62">
                  <c:v>15.725798227980032</c:v>
                </c:pt>
                <c:pt idx="63">
                  <c:v>15.857591477992479</c:v>
                </c:pt>
                <c:pt idx="64">
                  <c:v>16.089596327929701</c:v>
                </c:pt>
                <c:pt idx="65">
                  <c:v>16.21916911626133</c:v>
                </c:pt>
                <c:pt idx="66">
                  <c:v>16.345119734120164</c:v>
                </c:pt>
                <c:pt idx="67">
                  <c:v>16.436511881847213</c:v>
                </c:pt>
                <c:pt idx="68">
                  <c:v>16.798319733435047</c:v>
                </c:pt>
                <c:pt idx="69">
                  <c:v>16.952327534002379</c:v>
                </c:pt>
                <c:pt idx="70">
                  <c:v>17.019539040406563</c:v>
                </c:pt>
                <c:pt idx="71">
                  <c:v>17.415855228785144</c:v>
                </c:pt>
                <c:pt idx="72">
                  <c:v>17.481065230378533</c:v>
                </c:pt>
                <c:pt idx="73">
                  <c:v>17.853133659534386</c:v>
                </c:pt>
                <c:pt idx="74">
                  <c:v>18.049958366552374</c:v>
                </c:pt>
                <c:pt idx="75">
                  <c:v>18.464941945805069</c:v>
                </c:pt>
                <c:pt idx="76">
                  <c:v>18.722219223254346</c:v>
                </c:pt>
                <c:pt idx="77">
                  <c:v>19.117850159786578</c:v>
                </c:pt>
                <c:pt idx="78">
                  <c:v>19.141753615048518</c:v>
                </c:pt>
                <c:pt idx="79">
                  <c:v>19.199107702154997</c:v>
                </c:pt>
                <c:pt idx="80">
                  <c:v>19.432770566338409</c:v>
                </c:pt>
                <c:pt idx="81">
                  <c:v>19.451785758658708</c:v>
                </c:pt>
                <c:pt idx="82">
                  <c:v>19.471857411250586</c:v>
                </c:pt>
                <c:pt idx="83">
                  <c:v>19.54120911322881</c:v>
                </c:pt>
                <c:pt idx="84">
                  <c:v>19.553617583607828</c:v>
                </c:pt>
                <c:pt idx="85">
                  <c:v>19.810364478518128</c:v>
                </c:pt>
                <c:pt idx="86">
                  <c:v>19.929659907149126</c:v>
                </c:pt>
                <c:pt idx="87">
                  <c:v>20.071484379380113</c:v>
                </c:pt>
                <c:pt idx="88">
                  <c:v>20.209802960248584</c:v>
                </c:pt>
                <c:pt idx="89">
                  <c:v>20.435464379756262</c:v>
                </c:pt>
                <c:pt idx="90">
                  <c:v>20.531048679442016</c:v>
                </c:pt>
                <c:pt idx="91">
                  <c:v>20.537111796231244</c:v>
                </c:pt>
                <c:pt idx="92">
                  <c:v>20.707759630261478</c:v>
                </c:pt>
                <c:pt idx="93">
                  <c:v>20.892789430552956</c:v>
                </c:pt>
                <c:pt idx="94">
                  <c:v>20.893737343947162</c:v>
                </c:pt>
                <c:pt idx="95">
                  <c:v>21.523153323901504</c:v>
                </c:pt>
                <c:pt idx="96">
                  <c:v>21.671354162034842</c:v>
                </c:pt>
                <c:pt idx="97">
                  <c:v>21.725823942221098</c:v>
                </c:pt>
                <c:pt idx="98">
                  <c:v>21.866786398358471</c:v>
                </c:pt>
                <c:pt idx="99">
                  <c:v>22.018618504641335</c:v>
                </c:pt>
                <c:pt idx="100">
                  <c:v>22.354580161725316</c:v>
                </c:pt>
                <c:pt idx="101">
                  <c:v>22.507612304289989</c:v>
                </c:pt>
                <c:pt idx="102">
                  <c:v>22.522372099509589</c:v>
                </c:pt>
                <c:pt idx="103">
                  <c:v>22.836081103157927</c:v>
                </c:pt>
                <c:pt idx="104">
                  <c:v>22.929002186315088</c:v>
                </c:pt>
                <c:pt idx="105">
                  <c:v>22.981004336504352</c:v>
                </c:pt>
                <c:pt idx="106">
                  <c:v>23.613092398172249</c:v>
                </c:pt>
                <c:pt idx="107">
                  <c:v>23.669961021723488</c:v>
                </c:pt>
                <c:pt idx="108">
                  <c:v>23.962352890401686</c:v>
                </c:pt>
                <c:pt idx="109">
                  <c:v>24.399091653289684</c:v>
                </c:pt>
                <c:pt idx="110">
                  <c:v>24.804980257142006</c:v>
                </c:pt>
                <c:pt idx="111">
                  <c:v>25.006945819226509</c:v>
                </c:pt>
                <c:pt idx="112">
                  <c:v>25.088775752529571</c:v>
                </c:pt>
                <c:pt idx="113">
                  <c:v>25.372515413553931</c:v>
                </c:pt>
                <c:pt idx="114">
                  <c:v>25.50055120571658</c:v>
                </c:pt>
                <c:pt idx="115">
                  <c:v>25.570984863115015</c:v>
                </c:pt>
                <c:pt idx="116">
                  <c:v>25.796183860346762</c:v>
                </c:pt>
                <c:pt idx="117">
                  <c:v>26.586410583047975</c:v>
                </c:pt>
                <c:pt idx="118">
                  <c:v>26.702074773092821</c:v>
                </c:pt>
                <c:pt idx="119">
                  <c:v>26.900797250850673</c:v>
                </c:pt>
                <c:pt idx="120">
                  <c:v>27.33014022334201</c:v>
                </c:pt>
                <c:pt idx="121">
                  <c:v>27.57695569750727</c:v>
                </c:pt>
                <c:pt idx="122">
                  <c:v>27.6196503176409</c:v>
                </c:pt>
                <c:pt idx="123">
                  <c:v>27.806006765491556</c:v>
                </c:pt>
                <c:pt idx="124">
                  <c:v>27.959326299974666</c:v>
                </c:pt>
                <c:pt idx="125">
                  <c:v>28.054077231717852</c:v>
                </c:pt>
                <c:pt idx="126">
                  <c:v>28.200872764085574</c:v>
                </c:pt>
                <c:pt idx="127">
                  <c:v>28.326340494485795</c:v>
                </c:pt>
                <c:pt idx="128">
                  <c:v>28.383275794218388</c:v>
                </c:pt>
                <c:pt idx="129">
                  <c:v>28.614336469774528</c:v>
                </c:pt>
                <c:pt idx="130">
                  <c:v>28.654894095792482</c:v>
                </c:pt>
                <c:pt idx="131">
                  <c:v>28.699871228215812</c:v>
                </c:pt>
                <c:pt idx="132">
                  <c:v>28.899532716224403</c:v>
                </c:pt>
                <c:pt idx="133">
                  <c:v>29.083405345641903</c:v>
                </c:pt>
                <c:pt idx="134">
                  <c:v>29.571098768188197</c:v>
                </c:pt>
                <c:pt idx="135">
                  <c:v>30.028172488544005</c:v>
                </c:pt>
                <c:pt idx="136">
                  <c:v>30.229558626060637</c:v>
                </c:pt>
                <c:pt idx="137">
                  <c:v>30.503440989625414</c:v>
                </c:pt>
                <c:pt idx="138">
                  <c:v>30.575672828581624</c:v>
                </c:pt>
                <c:pt idx="139">
                  <c:v>30.605865517241387</c:v>
                </c:pt>
                <c:pt idx="140">
                  <c:v>30.743623584946054</c:v>
                </c:pt>
                <c:pt idx="141">
                  <c:v>31.015914020769163</c:v>
                </c:pt>
                <c:pt idx="142">
                  <c:v>31.025790051292041</c:v>
                </c:pt>
                <c:pt idx="143">
                  <c:v>31.14222958079063</c:v>
                </c:pt>
                <c:pt idx="144">
                  <c:v>31.583518192579042</c:v>
                </c:pt>
                <c:pt idx="145">
                  <c:v>31.718110557213468</c:v>
                </c:pt>
                <c:pt idx="146">
                  <c:v>32.266888437663845</c:v>
                </c:pt>
                <c:pt idx="147">
                  <c:v>32.49413391197703</c:v>
                </c:pt>
                <c:pt idx="148">
                  <c:v>32.532403350179763</c:v>
                </c:pt>
                <c:pt idx="149">
                  <c:v>32.862895616294786</c:v>
                </c:pt>
                <c:pt idx="150">
                  <c:v>32.971078568211446</c:v>
                </c:pt>
                <c:pt idx="151">
                  <c:v>33.207003671413737</c:v>
                </c:pt>
                <c:pt idx="152">
                  <c:v>33.270177327990986</c:v>
                </c:pt>
                <c:pt idx="153">
                  <c:v>33.328861390511314</c:v>
                </c:pt>
                <c:pt idx="154">
                  <c:v>33.503178248962435</c:v>
                </c:pt>
                <c:pt idx="155">
                  <c:v>33.996110820034929</c:v>
                </c:pt>
                <c:pt idx="156">
                  <c:v>34.07036716873305</c:v>
                </c:pt>
                <c:pt idx="157">
                  <c:v>34.281300135401779</c:v>
                </c:pt>
                <c:pt idx="158">
                  <c:v>34.601006268625746</c:v>
                </c:pt>
                <c:pt idx="159">
                  <c:v>35.40713850871645</c:v>
                </c:pt>
                <c:pt idx="160">
                  <c:v>35.670687144171943</c:v>
                </c:pt>
                <c:pt idx="161">
                  <c:v>35.711607039593339</c:v>
                </c:pt>
                <c:pt idx="162">
                  <c:v>35.987158448985163</c:v>
                </c:pt>
                <c:pt idx="163">
                  <c:v>36.257043082189334</c:v>
                </c:pt>
                <c:pt idx="164">
                  <c:v>36.555554359829962</c:v>
                </c:pt>
                <c:pt idx="165">
                  <c:v>37.977023112197912</c:v>
                </c:pt>
                <c:pt idx="166">
                  <c:v>38.488172505857094</c:v>
                </c:pt>
                <c:pt idx="167">
                  <c:v>40.316616805764326</c:v>
                </c:pt>
                <c:pt idx="168">
                  <c:v>40.608850607876398</c:v>
                </c:pt>
                <c:pt idx="169">
                  <c:v>40.799025977934299</c:v>
                </c:pt>
                <c:pt idx="170">
                  <c:v>41.067408991919159</c:v>
                </c:pt>
                <c:pt idx="171">
                  <c:v>41.226186859837341</c:v>
                </c:pt>
                <c:pt idx="172">
                  <c:v>41.333807653743513</c:v>
                </c:pt>
                <c:pt idx="173">
                  <c:v>41.806116020260895</c:v>
                </c:pt>
                <c:pt idx="174">
                  <c:v>41.831847714189976</c:v>
                </c:pt>
                <c:pt idx="175">
                  <c:v>42.377293933934638</c:v>
                </c:pt>
                <c:pt idx="176">
                  <c:v>42.740509304037836</c:v>
                </c:pt>
                <c:pt idx="177">
                  <c:v>43.317449701311411</c:v>
                </c:pt>
                <c:pt idx="178">
                  <c:v>44.018551059224265</c:v>
                </c:pt>
                <c:pt idx="179">
                  <c:v>44.423008788855569</c:v>
                </c:pt>
                <c:pt idx="180">
                  <c:v>45.18434797933714</c:v>
                </c:pt>
                <c:pt idx="181">
                  <c:v>45.45727817964049</c:v>
                </c:pt>
                <c:pt idx="182">
                  <c:v>46.234147166461192</c:v>
                </c:pt>
                <c:pt idx="183">
                  <c:v>47.120133490351122</c:v>
                </c:pt>
                <c:pt idx="184">
                  <c:v>49.327326399911186</c:v>
                </c:pt>
                <c:pt idx="185">
                  <c:v>49.799512529394185</c:v>
                </c:pt>
                <c:pt idx="186">
                  <c:v>49.832168623507407</c:v>
                </c:pt>
                <c:pt idx="187">
                  <c:v>50.048820124158311</c:v>
                </c:pt>
                <c:pt idx="188">
                  <c:v>50.230282420194015</c:v>
                </c:pt>
                <c:pt idx="189">
                  <c:v>50.759554840439186</c:v>
                </c:pt>
                <c:pt idx="190">
                  <c:v>52.507844327919493</c:v>
                </c:pt>
                <c:pt idx="191">
                  <c:v>52.75920785373507</c:v>
                </c:pt>
                <c:pt idx="192">
                  <c:v>53.460897856279054</c:v>
                </c:pt>
                <c:pt idx="193">
                  <c:v>53.496001022232583</c:v>
                </c:pt>
                <c:pt idx="194">
                  <c:v>55.038101519251299</c:v>
                </c:pt>
                <c:pt idx="195">
                  <c:v>55.326333166530901</c:v>
                </c:pt>
                <c:pt idx="196">
                  <c:v>55.641231140014021</c:v>
                </c:pt>
                <c:pt idx="197">
                  <c:v>56.194327646798122</c:v>
                </c:pt>
                <c:pt idx="198">
                  <c:v>56.843100746543122</c:v>
                </c:pt>
                <c:pt idx="199">
                  <c:v>57.623913367892179</c:v>
                </c:pt>
                <c:pt idx="200">
                  <c:v>58.58464018830481</c:v>
                </c:pt>
                <c:pt idx="201">
                  <c:v>58.777027993385936</c:v>
                </c:pt>
                <c:pt idx="202">
                  <c:v>59.007635283561413</c:v>
                </c:pt>
                <c:pt idx="203">
                  <c:v>59.23073474895341</c:v>
                </c:pt>
                <c:pt idx="204">
                  <c:v>59.267623063590399</c:v>
                </c:pt>
                <c:pt idx="205">
                  <c:v>61.145930831092016</c:v>
                </c:pt>
                <c:pt idx="206">
                  <c:v>61.699712708899582</c:v>
                </c:pt>
                <c:pt idx="207">
                  <c:v>64.105361421780103</c:v>
                </c:pt>
                <c:pt idx="208">
                  <c:v>65.393101523583226</c:v>
                </c:pt>
                <c:pt idx="209">
                  <c:v>67.3603166615991</c:v>
                </c:pt>
                <c:pt idx="210">
                  <c:v>67.859029838816824</c:v>
                </c:pt>
                <c:pt idx="211">
                  <c:v>68.616880884645013</c:v>
                </c:pt>
                <c:pt idx="212">
                  <c:v>69.43250915731673</c:v>
                </c:pt>
                <c:pt idx="213">
                  <c:v>70.533189291959417</c:v>
                </c:pt>
                <c:pt idx="214">
                  <c:v>70.672755562375073</c:v>
                </c:pt>
                <c:pt idx="215">
                  <c:v>72.073232928009418</c:v>
                </c:pt>
                <c:pt idx="216">
                  <c:v>72.56168535292781</c:v>
                </c:pt>
                <c:pt idx="217">
                  <c:v>72.992755282082882</c:v>
                </c:pt>
                <c:pt idx="218">
                  <c:v>74.939982632844419</c:v>
                </c:pt>
                <c:pt idx="219">
                  <c:v>75.379236610024122</c:v>
                </c:pt>
                <c:pt idx="220">
                  <c:v>78.780622167309048</c:v>
                </c:pt>
                <c:pt idx="221">
                  <c:v>78.829451388201932</c:v>
                </c:pt>
                <c:pt idx="222">
                  <c:v>80.63766982004303</c:v>
                </c:pt>
                <c:pt idx="223">
                  <c:v>81.071253359280746</c:v>
                </c:pt>
                <c:pt idx="224">
                  <c:v>82.197143490358499</c:v>
                </c:pt>
                <c:pt idx="225">
                  <c:v>82.283000913102384</c:v>
                </c:pt>
                <c:pt idx="226">
                  <c:v>83.558794820922444</c:v>
                </c:pt>
                <c:pt idx="227">
                  <c:v>91.684099126420278</c:v>
                </c:pt>
                <c:pt idx="228">
                  <c:v>92.836831554225952</c:v>
                </c:pt>
                <c:pt idx="229">
                  <c:v>94.964550312249969</c:v>
                </c:pt>
                <c:pt idx="230">
                  <c:v>99.69509838480468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321922336"/>
        <c:axId val="321922728"/>
      </c:barChart>
      <c:catAx>
        <c:axId val="32192233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21922728"/>
        <c:crosses val="autoZero"/>
        <c:auto val="1"/>
        <c:lblAlgn val="ctr"/>
        <c:lblOffset val="100"/>
        <c:noMultiLvlLbl val="0"/>
      </c:catAx>
      <c:valAx>
        <c:axId val="321922728"/>
        <c:scaling>
          <c:orientation val="minMax"/>
          <c:max val="100"/>
        </c:scaling>
        <c:delete val="0"/>
        <c:axPos val="l"/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C7DFE7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lang="ru-RU"/>
          </a:p>
        </c:txPr>
        <c:crossAx val="321922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870934845779173E-2"/>
          <c:y val="9.7052085477285679E-2"/>
          <c:w val="0.88525770830955341"/>
          <c:h val="0.54864658648026066"/>
        </c:manualLayout>
      </c:layout>
      <c:area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C7DFE7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1.6624946289692365E-2"/>
                  <c:y val="-4.0125962684459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8913284137409459E-3"/>
                  <c:y val="-7.3446721488026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4.3369499340962896E-3"/>
                  <c:y val="-5.82495895577754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-4.9971299485242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"/>
                  <c:y val="-4.9971299485242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4456499368922578E-3"/>
                  <c:y val="-4.9971299485242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1.4456499368922578E-3"/>
                  <c:y val="-4.9971299485242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2.8912998737845156E-3"/>
                  <c:y val="-5.29107876902566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3.9755658972649979E-3"/>
                  <c:y val="-5.25506650839312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7.2285344669286062E-4"/>
                  <c:y val="-5.54901733191016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7.5896623846685067E-3"/>
                  <c:y val="-6.08694494569717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1.445621520355443E-3"/>
                  <c:y val="-6.81079810071749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8.6738998681925791E-3"/>
                  <c:y val="-7.17271719932416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-5.7825714544517326E-3"/>
                  <c:y val="-7.4846622646837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-6.8668089379758839E-3"/>
                  <c:y val="-9.9541962033495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-4.6983339709275804E-3"/>
                  <c:y val="-9.7642320542214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6"/>
              <c:layout>
                <c:manualLayout>
                  <c:x val="-2.529859003879436E-3"/>
                  <c:y val="-0.1156015611164029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7"/>
              <c:layout>
                <c:manualLayout>
                  <c:x val="-1.6986415699553867E-2"/>
                  <c:y val="-0.1494729167963009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8"/>
              <c:layout>
                <c:manualLayout>
                  <c:x val="5.1991321660734236E-3"/>
                  <c:y val="-0.263401746353884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.00" sourceLinked="0"/>
            <c:spPr>
              <a:noFill/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C7DFE7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Лист1!$A$2:$A$20</c:f>
              <c:strCache>
                <c:ptCount val="19"/>
                <c:pt idx="0">
                  <c:v>Вяземский</c:v>
                </c:pt>
                <c:pt idx="1">
                  <c:v>Ульчский</c:v>
                </c:pt>
                <c:pt idx="2">
                  <c:v>имени Лазо</c:v>
                </c:pt>
                <c:pt idx="3">
                  <c:v>Николаевский</c:v>
                </c:pt>
                <c:pt idx="4">
                  <c:v>Комсомольский</c:v>
                </c:pt>
                <c:pt idx="5">
                  <c:v>Солнечный</c:v>
                </c:pt>
                <c:pt idx="6">
                  <c:v>Ванинский</c:v>
                </c:pt>
                <c:pt idx="7">
                  <c:v>Бикинский</c:v>
                </c:pt>
                <c:pt idx="8">
                  <c:v>Советско-Гаванский</c:v>
                </c:pt>
                <c:pt idx="9">
                  <c:v>Нанайский</c:v>
                </c:pt>
                <c:pt idx="10">
                  <c:v>Охотский</c:v>
                </c:pt>
                <c:pt idx="11">
                  <c:v>Амурский</c:v>
                </c:pt>
                <c:pt idx="12">
                  <c:v>Верхнебуреинский</c:v>
                </c:pt>
                <c:pt idx="13">
                  <c:v>имени П.Осипенко</c:v>
                </c:pt>
                <c:pt idx="14">
                  <c:v>Аяно-Майский</c:v>
                </c:pt>
                <c:pt idx="15">
                  <c:v>Хабаровский</c:v>
                </c:pt>
                <c:pt idx="16">
                  <c:v>Комсомольск-на-Амуре</c:v>
                </c:pt>
                <c:pt idx="17">
                  <c:v>Тугуро-Чумиканский</c:v>
                </c:pt>
                <c:pt idx="18">
                  <c:v>Хабаровск</c:v>
                </c:pt>
              </c:strCache>
            </c:strRef>
          </c:cat>
          <c:val>
            <c:numRef>
              <c:f>Лист1!$B$2:$B$20</c:f>
              <c:numCache>
                <c:formatCode>#,##0.00</c:formatCode>
                <c:ptCount val="19"/>
                <c:pt idx="0">
                  <c:v>0.19</c:v>
                </c:pt>
                <c:pt idx="1">
                  <c:v>0.2</c:v>
                </c:pt>
                <c:pt idx="2">
                  <c:v>0.21</c:v>
                </c:pt>
                <c:pt idx="3">
                  <c:v>0.37</c:v>
                </c:pt>
                <c:pt idx="4">
                  <c:v>0.27</c:v>
                </c:pt>
                <c:pt idx="5">
                  <c:v>0.3</c:v>
                </c:pt>
                <c:pt idx="6">
                  <c:v>0.33</c:v>
                </c:pt>
                <c:pt idx="7">
                  <c:v>0.34</c:v>
                </c:pt>
                <c:pt idx="8">
                  <c:v>0.37</c:v>
                </c:pt>
                <c:pt idx="9">
                  <c:v>0.38</c:v>
                </c:pt>
                <c:pt idx="10">
                  <c:v>0.39</c:v>
                </c:pt>
                <c:pt idx="11">
                  <c:v>0.44</c:v>
                </c:pt>
                <c:pt idx="12">
                  <c:v>0.46</c:v>
                </c:pt>
                <c:pt idx="13">
                  <c:v>0.5</c:v>
                </c:pt>
                <c:pt idx="14">
                  <c:v>0.76</c:v>
                </c:pt>
                <c:pt idx="15">
                  <c:v>0.82</c:v>
                </c:pt>
                <c:pt idx="16">
                  <c:v>1.1499999999999999</c:v>
                </c:pt>
                <c:pt idx="17">
                  <c:v>1.22</c:v>
                </c:pt>
                <c:pt idx="18">
                  <c:v>3.09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3959888"/>
        <c:axId val="143961848"/>
      </c:areaChart>
      <c:catAx>
        <c:axId val="143959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C7DFE7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ru-RU"/>
          </a:p>
        </c:txPr>
        <c:crossAx val="143961848"/>
        <c:crosses val="autoZero"/>
        <c:auto val="1"/>
        <c:lblAlgn val="ctr"/>
        <c:lblOffset val="100"/>
        <c:noMultiLvlLbl val="0"/>
      </c:catAx>
      <c:valAx>
        <c:axId val="143961848"/>
        <c:scaling>
          <c:orientation val="minMax"/>
          <c:max val="3.6"/>
          <c:min val="0"/>
        </c:scaling>
        <c:delete val="0"/>
        <c:axPos val="l"/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C7DFE7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ru-RU"/>
          </a:p>
        </c:txPr>
        <c:crossAx val="1439598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009136411138"/>
          <c:y val="2.9828216031407839E-2"/>
          <c:w val="0.83124039987548548"/>
          <c:h val="0.78859625542211009"/>
        </c:manualLayout>
      </c:layout>
      <c:barChart>
        <c:barDir val="col"/>
        <c:grouping val="percentStacked"/>
        <c:varyColors val="0"/>
        <c:ser>
          <c:idx val="1"/>
          <c:order val="0"/>
          <c:tx>
            <c:strRef>
              <c:f>Лист1!$A$7</c:f>
              <c:strCache>
                <c:ptCount val="1"/>
                <c:pt idx="0">
                  <c:v>Дотации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Лист1!$B$6:$D$6</c:f>
              <c:strCache>
                <c:ptCount val="3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</c:strCache>
            </c:strRef>
          </c:cat>
          <c:val>
            <c:numRef>
              <c:f>Лист1!$B$7:$D$7</c:f>
              <c:numCache>
                <c:formatCode>#\ ##0.0</c:formatCode>
                <c:ptCount val="3"/>
                <c:pt idx="0">
                  <c:v>6.1</c:v>
                </c:pt>
                <c:pt idx="1">
                  <c:v>6.9</c:v>
                </c:pt>
                <c:pt idx="2">
                  <c:v>6.6</c:v>
                </c:pt>
              </c:numCache>
            </c:numRef>
          </c:val>
        </c:ser>
        <c:ser>
          <c:idx val="2"/>
          <c:order val="1"/>
          <c:tx>
            <c:strRef>
              <c:f>Лист1!$A$8</c:f>
              <c:strCache>
                <c:ptCount val="1"/>
                <c:pt idx="0">
                  <c:v>Субсидии</c:v>
                </c:pt>
              </c:strCache>
            </c:strRef>
          </c:tx>
          <c:spPr>
            <a:solidFill>
              <a:srgbClr val="949F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Лист1!$B$6:$D$6</c:f>
              <c:strCache>
                <c:ptCount val="3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</c:strCache>
            </c:strRef>
          </c:cat>
          <c:val>
            <c:numRef>
              <c:f>Лист1!$B$8:$D$8</c:f>
              <c:numCache>
                <c:formatCode>#\ ##0.0</c:formatCode>
                <c:ptCount val="3"/>
                <c:pt idx="0">
                  <c:v>6.1</c:v>
                </c:pt>
                <c:pt idx="1">
                  <c:v>7.6</c:v>
                </c:pt>
                <c:pt idx="2">
                  <c:v>7.7</c:v>
                </c:pt>
              </c:numCache>
            </c:numRef>
          </c:val>
        </c:ser>
        <c:ser>
          <c:idx val="3"/>
          <c:order val="2"/>
          <c:tx>
            <c:strRef>
              <c:f>Лист1!$A$9</c:f>
              <c:strCache>
                <c:ptCount val="1"/>
                <c:pt idx="0">
                  <c:v>Субвенции</c:v>
                </c:pt>
              </c:strCache>
            </c:strRef>
          </c:tx>
          <c:spPr>
            <a:solidFill>
              <a:srgbClr val="9BBC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Лист1!$B$6:$D$6</c:f>
              <c:strCache>
                <c:ptCount val="3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</c:strCache>
            </c:strRef>
          </c:cat>
          <c:val>
            <c:numRef>
              <c:f>Лист1!$B$9:$D$9</c:f>
              <c:numCache>
                <c:formatCode>#\ ##0.0</c:formatCode>
                <c:ptCount val="3"/>
                <c:pt idx="0">
                  <c:v>21.9</c:v>
                </c:pt>
                <c:pt idx="1">
                  <c:v>22.7</c:v>
                </c:pt>
                <c:pt idx="2">
                  <c:v>24.9</c:v>
                </c:pt>
              </c:numCache>
            </c:numRef>
          </c:val>
        </c:ser>
        <c:ser>
          <c:idx val="4"/>
          <c:order val="3"/>
          <c:tx>
            <c:strRef>
              <c:f>Лист1!$A$10</c:f>
              <c:strCache>
                <c:ptCount val="1"/>
                <c:pt idx="0">
                  <c:v>Иные межбюджетные трансферты</c:v>
                </c:pt>
              </c:strCache>
            </c:strRef>
          </c:tx>
          <c:spPr>
            <a:solidFill>
              <a:srgbClr val="C7DFE7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3761210136918462E-3"/>
                  <c:y val="8.31246675717619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7072127453245803E-3"/>
                  <c:y val="9.2533449263254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8.5360637266222762E-3"/>
                  <c:y val="3.084448308775134E-3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E3D33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Лист1!$B$6:$D$6</c:f>
              <c:strCache>
                <c:ptCount val="3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</c:strCache>
            </c:strRef>
          </c:cat>
          <c:val>
            <c:numRef>
              <c:f>Лист1!$B$10:$D$10</c:f>
              <c:numCache>
                <c:formatCode>#\ ##0.0</c:formatCode>
                <c:ptCount val="3"/>
                <c:pt idx="0">
                  <c:v>0.9</c:v>
                </c:pt>
                <c:pt idx="1">
                  <c:v>0.9</c:v>
                </c:pt>
                <c:pt idx="2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2560280"/>
        <c:axId val="142560672"/>
      </c:barChart>
      <c:catAx>
        <c:axId val="142560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C7DFE7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ru-RU"/>
          </a:p>
        </c:txPr>
        <c:crossAx val="142560672"/>
        <c:crosses val="autoZero"/>
        <c:auto val="1"/>
        <c:lblAlgn val="ctr"/>
        <c:lblOffset val="100"/>
        <c:noMultiLvlLbl val="0"/>
      </c:catAx>
      <c:valAx>
        <c:axId val="14256067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42560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9041613894272931"/>
          <c:w val="0.99006832346062512"/>
          <c:h val="8.34746987181046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C7DFE7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563660704643382E-2"/>
          <c:y val="4.5489999483509208E-2"/>
          <c:w val="0.86992171353241499"/>
          <c:h val="0.561921870941858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Межбюджетные трансферты</c:v>
                </c:pt>
              </c:strCache>
            </c:strRef>
          </c:tx>
          <c:spPr>
            <a:solidFill>
              <a:srgbClr val="C7DF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C7DFE7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35</c:v>
                </c:pt>
                <c:pt idx="1">
                  <c:v>38.1</c:v>
                </c:pt>
                <c:pt idx="2">
                  <c:v>40.4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Налоговые и неналоговые доходы местных бюджетов</c:v>
                </c:pt>
              </c:strCache>
            </c:strRef>
          </c:tx>
          <c:spPr>
            <a:solidFill>
              <a:srgbClr val="949F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C7DFE7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24.9</c:v>
                </c:pt>
                <c:pt idx="1">
                  <c:v>26.5</c:v>
                </c:pt>
                <c:pt idx="2">
                  <c:v>29.3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2555968"/>
        <c:axId val="142561456"/>
      </c:barChart>
      <c:catAx>
        <c:axId val="142555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C7DFE7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ru-RU"/>
          </a:p>
        </c:txPr>
        <c:crossAx val="142561456"/>
        <c:crosses val="autoZero"/>
        <c:auto val="1"/>
        <c:lblAlgn val="ctr"/>
        <c:lblOffset val="100"/>
        <c:noMultiLvlLbl val="0"/>
      </c:catAx>
      <c:valAx>
        <c:axId val="1425614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C7DFE7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ru-RU"/>
          </a:p>
        </c:txPr>
        <c:crossAx val="142555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9302432103316909E-2"/>
          <c:y val="0.74954305834760182"/>
          <c:w val="0.94799801141759099"/>
          <c:h val="0.2282216343851226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C7DFE7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009136411138"/>
          <c:y val="2.9828216031407839E-2"/>
          <c:w val="0.83124039987548548"/>
          <c:h val="0.78859625542211009"/>
        </c:manualLayout>
      </c:layout>
      <c:barChart>
        <c:barDir val="col"/>
        <c:grouping val="percentStacked"/>
        <c:varyColors val="0"/>
        <c:ser>
          <c:idx val="1"/>
          <c:order val="0"/>
          <c:tx>
            <c:strRef>
              <c:f>Лист1!$A$7</c:f>
              <c:strCache>
                <c:ptCount val="1"/>
                <c:pt idx="0">
                  <c:v>Дотации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Лист1!$B$6:$D$6</c:f>
              <c:strCache>
                <c:ptCount val="3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</c:strCache>
            </c:strRef>
          </c:cat>
          <c:val>
            <c:numRef>
              <c:f>Лист1!$B$7:$D$7</c:f>
              <c:numCache>
                <c:formatCode>#\ ##0.0</c:formatCode>
                <c:ptCount val="3"/>
                <c:pt idx="0">
                  <c:v>6.1</c:v>
                </c:pt>
                <c:pt idx="1">
                  <c:v>6.9</c:v>
                </c:pt>
                <c:pt idx="2">
                  <c:v>6.6</c:v>
                </c:pt>
              </c:numCache>
            </c:numRef>
          </c:val>
        </c:ser>
        <c:ser>
          <c:idx val="2"/>
          <c:order val="1"/>
          <c:tx>
            <c:strRef>
              <c:f>Лист1!$A$8</c:f>
              <c:strCache>
                <c:ptCount val="1"/>
                <c:pt idx="0">
                  <c:v>Субсидии</c:v>
                </c:pt>
              </c:strCache>
            </c:strRef>
          </c:tx>
          <c:spPr>
            <a:solidFill>
              <a:srgbClr val="949F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Лист1!$B$6:$D$6</c:f>
              <c:strCache>
                <c:ptCount val="3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</c:strCache>
            </c:strRef>
          </c:cat>
          <c:val>
            <c:numRef>
              <c:f>Лист1!$B$8:$D$8</c:f>
              <c:numCache>
                <c:formatCode>#\ ##0.0</c:formatCode>
                <c:ptCount val="3"/>
                <c:pt idx="0">
                  <c:v>6.1</c:v>
                </c:pt>
                <c:pt idx="1">
                  <c:v>7.6</c:v>
                </c:pt>
                <c:pt idx="2">
                  <c:v>7.7</c:v>
                </c:pt>
              </c:numCache>
            </c:numRef>
          </c:val>
        </c:ser>
        <c:ser>
          <c:idx val="3"/>
          <c:order val="2"/>
          <c:tx>
            <c:strRef>
              <c:f>Лист1!$A$9</c:f>
              <c:strCache>
                <c:ptCount val="1"/>
                <c:pt idx="0">
                  <c:v>Субвенции</c:v>
                </c:pt>
              </c:strCache>
            </c:strRef>
          </c:tx>
          <c:spPr>
            <a:solidFill>
              <a:srgbClr val="9BBC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Лист1!$B$6:$D$6</c:f>
              <c:strCache>
                <c:ptCount val="3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</c:strCache>
            </c:strRef>
          </c:cat>
          <c:val>
            <c:numRef>
              <c:f>Лист1!$B$9:$D$9</c:f>
              <c:numCache>
                <c:formatCode>#\ ##0.0</c:formatCode>
                <c:ptCount val="3"/>
                <c:pt idx="0">
                  <c:v>21.9</c:v>
                </c:pt>
                <c:pt idx="1">
                  <c:v>22.7</c:v>
                </c:pt>
                <c:pt idx="2">
                  <c:v>24.9</c:v>
                </c:pt>
              </c:numCache>
            </c:numRef>
          </c:val>
        </c:ser>
        <c:ser>
          <c:idx val="4"/>
          <c:order val="3"/>
          <c:tx>
            <c:strRef>
              <c:f>Лист1!$A$10</c:f>
              <c:strCache>
                <c:ptCount val="1"/>
                <c:pt idx="0">
                  <c:v>Иные межбюджетные трансферты</c:v>
                </c:pt>
              </c:strCache>
            </c:strRef>
          </c:tx>
          <c:spPr>
            <a:solidFill>
              <a:srgbClr val="C7DFE7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3761210136918462E-3"/>
                  <c:y val="8.31246675717619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7072127453245803E-3"/>
                  <c:y val="9.2533449263254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8.5360637266222762E-3"/>
                  <c:y val="3.084448308775134E-3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E3D33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Лист1!$B$6:$D$6</c:f>
              <c:strCache>
                <c:ptCount val="3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</c:strCache>
            </c:strRef>
          </c:cat>
          <c:val>
            <c:numRef>
              <c:f>Лист1!$B$10:$D$10</c:f>
              <c:numCache>
                <c:formatCode>#\ ##0.0</c:formatCode>
                <c:ptCount val="3"/>
                <c:pt idx="0">
                  <c:v>0.9</c:v>
                </c:pt>
                <c:pt idx="1">
                  <c:v>0.9</c:v>
                </c:pt>
                <c:pt idx="2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2562632"/>
        <c:axId val="142557144"/>
      </c:barChart>
      <c:catAx>
        <c:axId val="142562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C7DFE7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ru-RU"/>
          </a:p>
        </c:txPr>
        <c:crossAx val="142557144"/>
        <c:crosses val="autoZero"/>
        <c:auto val="1"/>
        <c:lblAlgn val="ctr"/>
        <c:lblOffset val="100"/>
        <c:noMultiLvlLbl val="0"/>
      </c:catAx>
      <c:valAx>
        <c:axId val="14255714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42562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9041613894272931"/>
          <c:w val="0.99006832346062512"/>
          <c:h val="8.34746987181046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C7DFE7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02230971128608"/>
          <c:y val="2.9932808065623907E-2"/>
          <c:w val="0.85331102362204725"/>
          <c:h val="0.741806082911088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НДФЛ</c:v>
                </c:pt>
              </c:strCache>
            </c:strRef>
          </c:tx>
          <c:spPr>
            <a:solidFill>
              <a:srgbClr val="9CAAB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C7DFE7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7.4</c:v>
                </c:pt>
                <c:pt idx="1">
                  <c:v>8</c:v>
                </c:pt>
                <c:pt idx="2">
                  <c:v>9.6999999999999993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УСН</c:v>
                </c:pt>
              </c:strCache>
            </c:strRef>
          </c:tx>
          <c:spPr>
            <a:solidFill>
              <a:srgbClr val="9BBC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C7DFE7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1.6</c:v>
                </c:pt>
                <c:pt idx="1">
                  <c:v>1.9</c:v>
                </c:pt>
                <c:pt idx="2">
                  <c:v>1.8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Транспортный налог</c:v>
                </c:pt>
              </c:strCache>
            </c:strRef>
          </c:tx>
          <c:spPr>
            <a:solidFill>
              <a:srgbClr val="C7DF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C7DFE7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0.8</c:v>
                </c:pt>
                <c:pt idx="1">
                  <c:v>0.7</c:v>
                </c:pt>
                <c:pt idx="2">
                  <c:v>0.7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2563416"/>
        <c:axId val="145043784"/>
      </c:barChart>
      <c:catAx>
        <c:axId val="142563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C7DFE7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ru-RU"/>
          </a:p>
        </c:txPr>
        <c:crossAx val="145043784"/>
        <c:crosses val="autoZero"/>
        <c:auto val="1"/>
        <c:lblAlgn val="ctr"/>
        <c:lblOffset val="100"/>
        <c:noMultiLvlLbl val="0"/>
      </c:catAx>
      <c:valAx>
        <c:axId val="1450437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C7DFE7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ru-RU"/>
          </a:p>
        </c:txPr>
        <c:crossAx val="142563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rgbClr val="C7DFE7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4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1FB1A7-2A59-42D8-8B50-40EEA3CBC1B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CBEC472-20CA-4C7D-B684-8F62D172FFA4}">
      <dgm:prSet phldrT="[Текст]" custT="1"/>
      <dgm:spPr>
        <a:noFill/>
        <a:ln w="25400">
          <a:solidFill>
            <a:srgbClr val="D0E5EE"/>
          </a:solidFill>
        </a:ln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  <dgm:t>
        <a:bodyPr/>
        <a:lstStyle/>
        <a:p>
          <a:r>
            <a:rPr lang="ru-RU" sz="2800" b="1" dirty="0" smtClean="0">
              <a:solidFill>
                <a:srgbClr val="9BBCFF"/>
              </a:solidFill>
              <a:latin typeface="Verdana" panose="020B0604030504040204" pitchFamily="34" charset="0"/>
              <a:ea typeface="Verdana" panose="020B0604030504040204" pitchFamily="34" charset="0"/>
            </a:rPr>
            <a:t>КРАЕВОЙ БЮДЖЕТ</a:t>
          </a:r>
          <a:endParaRPr lang="ru-RU" sz="2800" dirty="0">
            <a:solidFill>
              <a:srgbClr val="9BBCFF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2A3FAF1-E94E-48AA-856B-452BAB76FC41}" type="parTrans" cxnId="{A2E8278A-6FF0-40B7-9A4C-69F2D2C22F12}">
      <dgm:prSet/>
      <dgm:spPr/>
      <dgm:t>
        <a:bodyPr/>
        <a:lstStyle/>
        <a:p>
          <a:endParaRPr lang="ru-RU"/>
        </a:p>
      </dgm:t>
    </dgm:pt>
    <dgm:pt modelId="{B070AC89-91F6-44E9-9DE4-5DD9412F6DE5}" type="sibTrans" cxnId="{A2E8278A-6FF0-40B7-9A4C-69F2D2C22F12}">
      <dgm:prSet/>
      <dgm:spPr>
        <a:ln>
          <a:solidFill>
            <a:srgbClr val="D0E5EE"/>
          </a:solidFill>
        </a:ln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  <dgm:t>
        <a:bodyPr/>
        <a:lstStyle/>
        <a:p>
          <a:endParaRPr lang="ru-RU"/>
        </a:p>
      </dgm:t>
    </dgm:pt>
    <dgm:pt modelId="{16CA27D7-28D3-4536-8322-C4B1530275B4}">
      <dgm:prSet phldrT="[Текст]" custT="1"/>
      <dgm:spPr>
        <a:noFill/>
        <a:ln w="25400">
          <a:solidFill>
            <a:srgbClr val="D0E5EE"/>
          </a:solidFill>
        </a:ln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  <dgm:t>
        <a:bodyPr/>
        <a:lstStyle/>
        <a:p>
          <a:r>
            <a:rPr lang="ru-RU" sz="1800" b="1" dirty="0" smtClean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rPr>
            <a:t>единые и дополнительные нормативы отчислений от налогов и сборов, подлежащих зачислению в краевой бюджет</a:t>
          </a:r>
          <a:endParaRPr lang="ru-RU" sz="18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39EBFBE-F276-43EF-BB89-E519240E64D6}" type="parTrans" cxnId="{039AC106-D618-4D60-8BF9-A94045F73927}">
      <dgm:prSet/>
      <dgm:spPr/>
      <dgm:t>
        <a:bodyPr/>
        <a:lstStyle/>
        <a:p>
          <a:endParaRPr lang="ru-RU"/>
        </a:p>
      </dgm:t>
    </dgm:pt>
    <dgm:pt modelId="{96C7A1D7-9192-4306-806D-560DC4CFAF0D}" type="sibTrans" cxnId="{039AC106-D618-4D60-8BF9-A94045F73927}">
      <dgm:prSet/>
      <dgm:spPr/>
      <dgm:t>
        <a:bodyPr/>
        <a:lstStyle/>
        <a:p>
          <a:endParaRPr lang="ru-RU"/>
        </a:p>
      </dgm:t>
    </dgm:pt>
    <dgm:pt modelId="{3C5F5E7D-01B5-463D-8688-B6BAB917038D}">
      <dgm:prSet phldrT="[Текст]" custT="1"/>
      <dgm:spPr>
        <a:noFill/>
        <a:ln w="25400">
          <a:solidFill>
            <a:srgbClr val="D0E5EE"/>
          </a:solidFill>
        </a:ln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  <dgm:t>
        <a:bodyPr/>
        <a:lstStyle/>
        <a:p>
          <a:r>
            <a:rPr lang="ru-RU" sz="1800" b="1" dirty="0" smtClean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rPr>
            <a:t>межбюджетные трансферты</a:t>
          </a:r>
        </a:p>
        <a:p>
          <a:r>
            <a:rPr lang="ru-RU" sz="1400" b="1" dirty="0" smtClean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rPr>
            <a:t>на выравнивание и обеспечение первоочередных расходов, сбалансированность местных бюджетов, иные</a:t>
          </a:r>
          <a:r>
            <a:rPr lang="ru-RU" sz="1800" b="1" dirty="0" smtClean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endParaRPr lang="ru-RU" sz="18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3C0446B-DD83-410C-B493-F4EEC4B36B62}" type="parTrans" cxnId="{4F93C233-BF01-446B-B082-CA15C469FC6A}">
      <dgm:prSet/>
      <dgm:spPr/>
      <dgm:t>
        <a:bodyPr/>
        <a:lstStyle/>
        <a:p>
          <a:endParaRPr lang="ru-RU"/>
        </a:p>
      </dgm:t>
    </dgm:pt>
    <dgm:pt modelId="{99AB1DDD-ECC7-4C0D-A877-A85971A28310}" type="sibTrans" cxnId="{4F93C233-BF01-446B-B082-CA15C469FC6A}">
      <dgm:prSet/>
      <dgm:spPr/>
      <dgm:t>
        <a:bodyPr/>
        <a:lstStyle/>
        <a:p>
          <a:endParaRPr lang="ru-RU"/>
        </a:p>
      </dgm:t>
    </dgm:pt>
    <dgm:pt modelId="{CFC296F7-2ECE-49DE-908C-1B726270D997}">
      <dgm:prSet custT="1"/>
      <dgm:spPr>
        <a:noFill/>
        <a:ln w="25400">
          <a:solidFill>
            <a:srgbClr val="D0E5EE"/>
          </a:solidFill>
        </a:ln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  <dgm:t>
        <a:bodyPr/>
        <a:lstStyle/>
        <a:p>
          <a:r>
            <a:rPr lang="ru-RU" sz="1800" b="1" dirty="0" err="1" smtClean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rPr>
            <a:t>софинансирование</a:t>
          </a:r>
          <a:r>
            <a:rPr lang="ru-RU" sz="1800" b="1" dirty="0" smtClean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rPr>
            <a:t> расходных обязательств муниципальных образований по решению вопросов местного значения</a:t>
          </a:r>
          <a:endParaRPr lang="ru-RU" sz="18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7B26285-E05B-4D47-8EF8-155912BF5B2A}" type="parTrans" cxnId="{B28C341E-1D7A-4369-AAE5-24313909793F}">
      <dgm:prSet/>
      <dgm:spPr/>
      <dgm:t>
        <a:bodyPr/>
        <a:lstStyle/>
        <a:p>
          <a:endParaRPr lang="ru-RU"/>
        </a:p>
      </dgm:t>
    </dgm:pt>
    <dgm:pt modelId="{F58E6C0E-D773-44AA-9924-6C4560D512D2}" type="sibTrans" cxnId="{B28C341E-1D7A-4369-AAE5-24313909793F}">
      <dgm:prSet/>
      <dgm:spPr/>
      <dgm:t>
        <a:bodyPr/>
        <a:lstStyle/>
        <a:p>
          <a:endParaRPr lang="ru-RU"/>
        </a:p>
      </dgm:t>
    </dgm:pt>
    <dgm:pt modelId="{7421BD4B-BA01-4268-BD2C-38B71F6DE190}">
      <dgm:prSet custT="1"/>
      <dgm:spPr>
        <a:noFill/>
        <a:ln w="25400">
          <a:solidFill>
            <a:srgbClr val="D0E5EE"/>
          </a:solidFill>
        </a:ln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  <dgm:t>
        <a:bodyPr/>
        <a:lstStyle/>
        <a:p>
          <a:r>
            <a:rPr lang="ru-RU" sz="2400" b="1" i="1" dirty="0" smtClean="0">
              <a:solidFill>
                <a:srgbClr val="9BBCFF"/>
              </a:solidFill>
              <a:latin typeface="Verdana" panose="020B0604030504040204" pitchFamily="34" charset="0"/>
              <a:ea typeface="Verdana" panose="020B0604030504040204" pitchFamily="34" charset="0"/>
            </a:rPr>
            <a:t>МЕСТНЫЕ БЮДЖЕТЫ</a:t>
          </a:r>
          <a:endParaRPr lang="ru-RU" sz="2400" i="1" dirty="0">
            <a:solidFill>
              <a:srgbClr val="9BBCFF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7201E82-EAFE-4170-8031-514C25F6B923}" type="parTrans" cxnId="{9DEE34B5-934C-4A0D-A8F3-A07724708E8A}">
      <dgm:prSet/>
      <dgm:spPr/>
      <dgm:t>
        <a:bodyPr/>
        <a:lstStyle/>
        <a:p>
          <a:endParaRPr lang="ru-RU"/>
        </a:p>
      </dgm:t>
    </dgm:pt>
    <dgm:pt modelId="{49235378-79BD-4266-B640-0CCC9B55A0A3}" type="sibTrans" cxnId="{9DEE34B5-934C-4A0D-A8F3-A07724708E8A}">
      <dgm:prSet/>
      <dgm:spPr/>
      <dgm:t>
        <a:bodyPr/>
        <a:lstStyle/>
        <a:p>
          <a:endParaRPr lang="ru-RU"/>
        </a:p>
      </dgm:t>
    </dgm:pt>
    <dgm:pt modelId="{281CA7AE-4E2D-4488-8E82-CE2EC6EABF4D}">
      <dgm:prSet custT="1"/>
      <dgm:spPr>
        <a:noFill/>
        <a:ln w="25400">
          <a:solidFill>
            <a:srgbClr val="D0E5EE"/>
          </a:solidFill>
        </a:ln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  <dgm:t>
        <a:bodyPr/>
        <a:lstStyle/>
        <a:p>
          <a:r>
            <a:rPr lang="ru-RU" sz="1800" b="1" dirty="0" smtClean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rPr>
            <a:t>финансовое обеспечение переданных государственных полномочий</a:t>
          </a:r>
          <a:endParaRPr lang="ru-RU" sz="18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99505B0-D171-445E-8819-D3DEAB37F163}" type="parTrans" cxnId="{23F79F51-C837-41CA-86C0-DBA6EA800B04}">
      <dgm:prSet/>
      <dgm:spPr/>
      <dgm:t>
        <a:bodyPr/>
        <a:lstStyle/>
        <a:p>
          <a:endParaRPr lang="ru-RU"/>
        </a:p>
      </dgm:t>
    </dgm:pt>
    <dgm:pt modelId="{AF544661-12C3-4767-9617-ED6A10292CF5}" type="sibTrans" cxnId="{23F79F51-C837-41CA-86C0-DBA6EA800B04}">
      <dgm:prSet/>
      <dgm:spPr/>
      <dgm:t>
        <a:bodyPr/>
        <a:lstStyle/>
        <a:p>
          <a:endParaRPr lang="ru-RU"/>
        </a:p>
      </dgm:t>
    </dgm:pt>
    <dgm:pt modelId="{9F680DBE-F25D-4780-842E-664D27F09A96}" type="pres">
      <dgm:prSet presAssocID="{711FB1A7-2A59-42D8-8B50-40EEA3CBC1B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CC5385B7-844B-4101-95F1-33E845AF473A}" type="pres">
      <dgm:prSet presAssocID="{711FB1A7-2A59-42D8-8B50-40EEA3CBC1BC}" presName="Name1" presStyleCnt="0"/>
      <dgm:spPr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</dgm:pt>
    <dgm:pt modelId="{086BDF45-694D-4F0B-A1F2-DE1D7595A64F}" type="pres">
      <dgm:prSet presAssocID="{711FB1A7-2A59-42D8-8B50-40EEA3CBC1BC}" presName="cycle" presStyleCnt="0"/>
      <dgm:spPr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</dgm:pt>
    <dgm:pt modelId="{123AE2D9-F69E-4297-AB75-15BE9ECFEC10}" type="pres">
      <dgm:prSet presAssocID="{711FB1A7-2A59-42D8-8B50-40EEA3CBC1BC}" presName="srcNode" presStyleLbl="node1" presStyleIdx="0" presStyleCnt="6"/>
      <dgm:spPr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</dgm:pt>
    <dgm:pt modelId="{5F15D8B9-02C4-48AC-9F2B-76ECA170D717}" type="pres">
      <dgm:prSet presAssocID="{711FB1A7-2A59-42D8-8B50-40EEA3CBC1BC}" presName="conn" presStyleLbl="parChTrans1D2" presStyleIdx="0" presStyleCnt="1"/>
      <dgm:spPr/>
      <dgm:t>
        <a:bodyPr/>
        <a:lstStyle/>
        <a:p>
          <a:endParaRPr lang="ru-RU"/>
        </a:p>
      </dgm:t>
    </dgm:pt>
    <dgm:pt modelId="{2B9174DC-7B62-42B8-BF9A-9DA4B5FAA9B8}" type="pres">
      <dgm:prSet presAssocID="{711FB1A7-2A59-42D8-8B50-40EEA3CBC1BC}" presName="extraNode" presStyleLbl="node1" presStyleIdx="0" presStyleCnt="6"/>
      <dgm:spPr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</dgm:pt>
    <dgm:pt modelId="{60D81F60-D668-4195-A975-E7937DB1C752}" type="pres">
      <dgm:prSet presAssocID="{711FB1A7-2A59-42D8-8B50-40EEA3CBC1BC}" presName="dstNode" presStyleLbl="node1" presStyleIdx="0" presStyleCnt="6"/>
      <dgm:spPr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</dgm:pt>
    <dgm:pt modelId="{65B89235-5181-4C2D-AA1C-E3619BD13B55}" type="pres">
      <dgm:prSet presAssocID="{0CBEC472-20CA-4C7D-B684-8F62D172FFA4}" presName="text_1" presStyleLbl="node1" presStyleIdx="0" presStyleCnt="6" custScaleY="1285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533864-4B28-469D-A913-0981B31EE630}" type="pres">
      <dgm:prSet presAssocID="{0CBEC472-20CA-4C7D-B684-8F62D172FFA4}" presName="accent_1" presStyleCnt="0"/>
      <dgm:spPr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</dgm:pt>
    <dgm:pt modelId="{9FC81DBC-562E-4BA3-B105-A334B3461881}" type="pres">
      <dgm:prSet presAssocID="{0CBEC472-20CA-4C7D-B684-8F62D172FFA4}" presName="accentRepeatNode" presStyleLbl="solidFgAcc1" presStyleIdx="0" presStyleCnt="6"/>
      <dgm:spPr>
        <a:solidFill>
          <a:srgbClr val="D0E5EE"/>
        </a:solidFill>
        <a:ln w="25400">
          <a:solidFill>
            <a:srgbClr val="D0E5EE"/>
          </a:solidFill>
        </a:ln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</dgm:pt>
    <dgm:pt modelId="{46E8EA10-F675-4C82-ADB6-EF28EECBADC2}" type="pres">
      <dgm:prSet presAssocID="{16CA27D7-28D3-4536-8322-C4B1530275B4}" presName="text_2" presStyleLbl="node1" presStyleIdx="1" presStyleCnt="6" custScaleY="1285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9FF3B6-3F36-4F07-808F-123700BBFA2F}" type="pres">
      <dgm:prSet presAssocID="{16CA27D7-28D3-4536-8322-C4B1530275B4}" presName="accent_2" presStyleCnt="0"/>
      <dgm:spPr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</dgm:pt>
    <dgm:pt modelId="{B9248E2C-1D9D-4218-8E73-4C7553BEDF71}" type="pres">
      <dgm:prSet presAssocID="{16CA27D7-28D3-4536-8322-C4B1530275B4}" presName="accentRepeatNode" presStyleLbl="solidFgAcc1" presStyleIdx="1" presStyleCnt="6"/>
      <dgm:spPr>
        <a:solidFill>
          <a:srgbClr val="D0E5EE"/>
        </a:solidFill>
        <a:ln>
          <a:solidFill>
            <a:srgbClr val="D0E5EE"/>
          </a:solidFill>
        </a:ln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</dgm:pt>
    <dgm:pt modelId="{FB230266-7E7D-4692-97AA-8C65C06D2D8A}" type="pres">
      <dgm:prSet presAssocID="{3C5F5E7D-01B5-463D-8688-B6BAB917038D}" presName="text_3" presStyleLbl="node1" presStyleIdx="2" presStyleCnt="6" custScaleY="1285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9A8084-81EB-4902-BF6D-E6D385888A4B}" type="pres">
      <dgm:prSet presAssocID="{3C5F5E7D-01B5-463D-8688-B6BAB917038D}" presName="accent_3" presStyleCnt="0"/>
      <dgm:spPr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</dgm:pt>
    <dgm:pt modelId="{67BCF6EA-4B6E-4702-97C0-29D6E71910F8}" type="pres">
      <dgm:prSet presAssocID="{3C5F5E7D-01B5-463D-8688-B6BAB917038D}" presName="accentRepeatNode" presStyleLbl="solidFgAcc1" presStyleIdx="2" presStyleCnt="6"/>
      <dgm:spPr>
        <a:solidFill>
          <a:srgbClr val="D0E5EE"/>
        </a:solidFill>
        <a:ln>
          <a:solidFill>
            <a:srgbClr val="D0E5EE"/>
          </a:solidFill>
        </a:ln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</dgm:pt>
    <dgm:pt modelId="{BF28D67B-3951-4AF7-A32C-8E781CE0DF12}" type="pres">
      <dgm:prSet presAssocID="{CFC296F7-2ECE-49DE-908C-1B726270D997}" presName="text_4" presStyleLbl="node1" presStyleIdx="3" presStyleCnt="6" custScaleY="1285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D0C9F8-0729-40AB-94E7-AA07124C6D5E}" type="pres">
      <dgm:prSet presAssocID="{CFC296F7-2ECE-49DE-908C-1B726270D997}" presName="accent_4" presStyleCnt="0"/>
      <dgm:spPr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</dgm:pt>
    <dgm:pt modelId="{9B2E4EC7-EE8D-428E-AC3E-E8B219F0E6EE}" type="pres">
      <dgm:prSet presAssocID="{CFC296F7-2ECE-49DE-908C-1B726270D997}" presName="accentRepeatNode" presStyleLbl="solidFgAcc1" presStyleIdx="3" presStyleCnt="6"/>
      <dgm:spPr>
        <a:solidFill>
          <a:srgbClr val="D0E5EE"/>
        </a:solidFill>
        <a:ln>
          <a:solidFill>
            <a:srgbClr val="9CAAB1"/>
          </a:solidFill>
        </a:ln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</dgm:pt>
    <dgm:pt modelId="{024BB93F-C110-4003-9A79-5FBD24AFEE1E}" type="pres">
      <dgm:prSet presAssocID="{281CA7AE-4E2D-4488-8E82-CE2EC6EABF4D}" presName="text_5" presStyleLbl="node1" presStyleIdx="4" presStyleCnt="6" custScaleY="1285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B2F5C9-1746-4491-A690-6678288962B2}" type="pres">
      <dgm:prSet presAssocID="{281CA7AE-4E2D-4488-8E82-CE2EC6EABF4D}" presName="accent_5" presStyleCnt="0"/>
      <dgm:spPr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</dgm:pt>
    <dgm:pt modelId="{CBF8F9B3-BAF5-48E9-A339-B4A94EF62BCA}" type="pres">
      <dgm:prSet presAssocID="{281CA7AE-4E2D-4488-8E82-CE2EC6EABF4D}" presName="accentRepeatNode" presStyleLbl="solidFgAcc1" presStyleIdx="4" presStyleCnt="6"/>
      <dgm:spPr>
        <a:solidFill>
          <a:srgbClr val="D0E5EE"/>
        </a:solidFill>
        <a:ln>
          <a:solidFill>
            <a:srgbClr val="D0E5EE"/>
          </a:solidFill>
        </a:ln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</dgm:pt>
    <dgm:pt modelId="{9F564E37-1593-4287-B56D-C4AB016F7ED3}" type="pres">
      <dgm:prSet presAssocID="{7421BD4B-BA01-4268-BD2C-38B71F6DE190}" presName="text_6" presStyleLbl="node1" presStyleIdx="5" presStyleCnt="6" custScaleY="1285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DF317A-DDB7-48E2-81AC-37C7DED4B04B}" type="pres">
      <dgm:prSet presAssocID="{7421BD4B-BA01-4268-BD2C-38B71F6DE190}" presName="accent_6" presStyleCnt="0"/>
      <dgm:spPr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</dgm:pt>
    <dgm:pt modelId="{B6A0C8BE-B628-4EC4-96B6-4171DB6281F8}" type="pres">
      <dgm:prSet presAssocID="{7421BD4B-BA01-4268-BD2C-38B71F6DE190}" presName="accentRepeatNode" presStyleLbl="solidFgAcc1" presStyleIdx="5" presStyleCnt="6"/>
      <dgm:spPr>
        <a:solidFill>
          <a:srgbClr val="D0E5EE"/>
        </a:solidFill>
        <a:ln>
          <a:solidFill>
            <a:srgbClr val="D0E5EE"/>
          </a:solidFill>
        </a:ln>
        <a:scene3d>
          <a:camera prst="orthographicFront"/>
          <a:lightRig rig="threePt" dir="t"/>
        </a:scene3d>
        <a:sp3d contourW="12700">
          <a:contourClr>
            <a:srgbClr val="B0C2CB"/>
          </a:contourClr>
        </a:sp3d>
      </dgm:spPr>
    </dgm:pt>
  </dgm:ptLst>
  <dgm:cxnLst>
    <dgm:cxn modelId="{BB06791D-0701-4ED0-A5B1-4E5D6757ADB3}" type="presOf" srcId="{711FB1A7-2A59-42D8-8B50-40EEA3CBC1BC}" destId="{9F680DBE-F25D-4780-842E-664D27F09A96}" srcOrd="0" destOrd="0" presId="urn:microsoft.com/office/officeart/2008/layout/VerticalCurvedList"/>
    <dgm:cxn modelId="{4F93C233-BF01-446B-B082-CA15C469FC6A}" srcId="{711FB1A7-2A59-42D8-8B50-40EEA3CBC1BC}" destId="{3C5F5E7D-01B5-463D-8688-B6BAB917038D}" srcOrd="2" destOrd="0" parTransId="{73C0446B-DD83-410C-B493-F4EEC4B36B62}" sibTransId="{99AB1DDD-ECC7-4C0D-A877-A85971A28310}"/>
    <dgm:cxn modelId="{52F784D3-9026-4FD9-A52E-198BDBC31179}" type="presOf" srcId="{7421BD4B-BA01-4268-BD2C-38B71F6DE190}" destId="{9F564E37-1593-4287-B56D-C4AB016F7ED3}" srcOrd="0" destOrd="0" presId="urn:microsoft.com/office/officeart/2008/layout/VerticalCurvedList"/>
    <dgm:cxn modelId="{A2E8278A-6FF0-40B7-9A4C-69F2D2C22F12}" srcId="{711FB1A7-2A59-42D8-8B50-40EEA3CBC1BC}" destId="{0CBEC472-20CA-4C7D-B684-8F62D172FFA4}" srcOrd="0" destOrd="0" parTransId="{B2A3FAF1-E94E-48AA-856B-452BAB76FC41}" sibTransId="{B070AC89-91F6-44E9-9DE4-5DD9412F6DE5}"/>
    <dgm:cxn modelId="{B28C341E-1D7A-4369-AAE5-24313909793F}" srcId="{711FB1A7-2A59-42D8-8B50-40EEA3CBC1BC}" destId="{CFC296F7-2ECE-49DE-908C-1B726270D997}" srcOrd="3" destOrd="0" parTransId="{A7B26285-E05B-4D47-8EF8-155912BF5B2A}" sibTransId="{F58E6C0E-D773-44AA-9924-6C4560D512D2}"/>
    <dgm:cxn modelId="{039AC106-D618-4D60-8BF9-A94045F73927}" srcId="{711FB1A7-2A59-42D8-8B50-40EEA3CBC1BC}" destId="{16CA27D7-28D3-4536-8322-C4B1530275B4}" srcOrd="1" destOrd="0" parTransId="{739EBFBE-F276-43EF-BB89-E519240E64D6}" sibTransId="{96C7A1D7-9192-4306-806D-560DC4CFAF0D}"/>
    <dgm:cxn modelId="{31716141-8F9A-4075-8D2E-89CE395620AA}" type="presOf" srcId="{16CA27D7-28D3-4536-8322-C4B1530275B4}" destId="{46E8EA10-F675-4C82-ADB6-EF28EECBADC2}" srcOrd="0" destOrd="0" presId="urn:microsoft.com/office/officeart/2008/layout/VerticalCurvedList"/>
    <dgm:cxn modelId="{87FF917A-CF6E-4A17-B215-C66D22DAAF58}" type="presOf" srcId="{CFC296F7-2ECE-49DE-908C-1B726270D997}" destId="{BF28D67B-3951-4AF7-A32C-8E781CE0DF12}" srcOrd="0" destOrd="0" presId="urn:microsoft.com/office/officeart/2008/layout/VerticalCurvedList"/>
    <dgm:cxn modelId="{23F79F51-C837-41CA-86C0-DBA6EA800B04}" srcId="{711FB1A7-2A59-42D8-8B50-40EEA3CBC1BC}" destId="{281CA7AE-4E2D-4488-8E82-CE2EC6EABF4D}" srcOrd="4" destOrd="0" parTransId="{999505B0-D171-445E-8819-D3DEAB37F163}" sibTransId="{AF544661-12C3-4767-9617-ED6A10292CF5}"/>
    <dgm:cxn modelId="{9CE07954-4D1D-4204-8866-104DCEA81E69}" type="presOf" srcId="{3C5F5E7D-01B5-463D-8688-B6BAB917038D}" destId="{FB230266-7E7D-4692-97AA-8C65C06D2D8A}" srcOrd="0" destOrd="0" presId="urn:microsoft.com/office/officeart/2008/layout/VerticalCurvedList"/>
    <dgm:cxn modelId="{76667DDB-BDE3-49D8-9355-6336886100DE}" type="presOf" srcId="{0CBEC472-20CA-4C7D-B684-8F62D172FFA4}" destId="{65B89235-5181-4C2D-AA1C-E3619BD13B55}" srcOrd="0" destOrd="0" presId="urn:microsoft.com/office/officeart/2008/layout/VerticalCurvedList"/>
    <dgm:cxn modelId="{899CEA19-B2DC-4098-A5A0-C41834413E76}" type="presOf" srcId="{B070AC89-91F6-44E9-9DE4-5DD9412F6DE5}" destId="{5F15D8B9-02C4-48AC-9F2B-76ECA170D717}" srcOrd="0" destOrd="0" presId="urn:microsoft.com/office/officeart/2008/layout/VerticalCurvedList"/>
    <dgm:cxn modelId="{528D0324-817C-4300-9F64-6BD931D22739}" type="presOf" srcId="{281CA7AE-4E2D-4488-8E82-CE2EC6EABF4D}" destId="{024BB93F-C110-4003-9A79-5FBD24AFEE1E}" srcOrd="0" destOrd="0" presId="urn:microsoft.com/office/officeart/2008/layout/VerticalCurvedList"/>
    <dgm:cxn modelId="{9DEE34B5-934C-4A0D-A8F3-A07724708E8A}" srcId="{711FB1A7-2A59-42D8-8B50-40EEA3CBC1BC}" destId="{7421BD4B-BA01-4268-BD2C-38B71F6DE190}" srcOrd="5" destOrd="0" parTransId="{07201E82-EAFE-4170-8031-514C25F6B923}" sibTransId="{49235378-79BD-4266-B640-0CCC9B55A0A3}"/>
    <dgm:cxn modelId="{01E327AD-3288-4C92-9852-CCE81EF8AEC4}" type="presParOf" srcId="{9F680DBE-F25D-4780-842E-664D27F09A96}" destId="{CC5385B7-844B-4101-95F1-33E845AF473A}" srcOrd="0" destOrd="0" presId="urn:microsoft.com/office/officeart/2008/layout/VerticalCurvedList"/>
    <dgm:cxn modelId="{6CFB6357-BDA7-4E5B-9DD9-676AA2DB1039}" type="presParOf" srcId="{CC5385B7-844B-4101-95F1-33E845AF473A}" destId="{086BDF45-694D-4F0B-A1F2-DE1D7595A64F}" srcOrd="0" destOrd="0" presId="urn:microsoft.com/office/officeart/2008/layout/VerticalCurvedList"/>
    <dgm:cxn modelId="{8395A817-6073-40B5-8535-0BE55E503305}" type="presParOf" srcId="{086BDF45-694D-4F0B-A1F2-DE1D7595A64F}" destId="{123AE2D9-F69E-4297-AB75-15BE9ECFEC10}" srcOrd="0" destOrd="0" presId="urn:microsoft.com/office/officeart/2008/layout/VerticalCurvedList"/>
    <dgm:cxn modelId="{384D94BD-B8CD-4D26-A8C6-F55E884105E3}" type="presParOf" srcId="{086BDF45-694D-4F0B-A1F2-DE1D7595A64F}" destId="{5F15D8B9-02C4-48AC-9F2B-76ECA170D717}" srcOrd="1" destOrd="0" presId="urn:microsoft.com/office/officeart/2008/layout/VerticalCurvedList"/>
    <dgm:cxn modelId="{AAAC0133-6B30-4B31-964A-7B0B6A07AD65}" type="presParOf" srcId="{086BDF45-694D-4F0B-A1F2-DE1D7595A64F}" destId="{2B9174DC-7B62-42B8-BF9A-9DA4B5FAA9B8}" srcOrd="2" destOrd="0" presId="urn:microsoft.com/office/officeart/2008/layout/VerticalCurvedList"/>
    <dgm:cxn modelId="{C61BEACA-F645-449D-A0A0-4AD762BC3949}" type="presParOf" srcId="{086BDF45-694D-4F0B-A1F2-DE1D7595A64F}" destId="{60D81F60-D668-4195-A975-E7937DB1C752}" srcOrd="3" destOrd="0" presId="urn:microsoft.com/office/officeart/2008/layout/VerticalCurvedList"/>
    <dgm:cxn modelId="{FBFAB58A-2BE0-4186-AE0E-CBCDBA5278E2}" type="presParOf" srcId="{CC5385B7-844B-4101-95F1-33E845AF473A}" destId="{65B89235-5181-4C2D-AA1C-E3619BD13B55}" srcOrd="1" destOrd="0" presId="urn:microsoft.com/office/officeart/2008/layout/VerticalCurvedList"/>
    <dgm:cxn modelId="{2ED793BA-B2A4-4DCC-BE8D-FCA5B44A9BB6}" type="presParOf" srcId="{CC5385B7-844B-4101-95F1-33E845AF473A}" destId="{39533864-4B28-469D-A913-0981B31EE630}" srcOrd="2" destOrd="0" presId="urn:microsoft.com/office/officeart/2008/layout/VerticalCurvedList"/>
    <dgm:cxn modelId="{6576DDA1-EFB1-401E-9EE4-5F30BE720862}" type="presParOf" srcId="{39533864-4B28-469D-A913-0981B31EE630}" destId="{9FC81DBC-562E-4BA3-B105-A334B3461881}" srcOrd="0" destOrd="0" presId="urn:microsoft.com/office/officeart/2008/layout/VerticalCurvedList"/>
    <dgm:cxn modelId="{2C67F726-B72E-4547-A264-97D325236EE8}" type="presParOf" srcId="{CC5385B7-844B-4101-95F1-33E845AF473A}" destId="{46E8EA10-F675-4C82-ADB6-EF28EECBADC2}" srcOrd="3" destOrd="0" presId="urn:microsoft.com/office/officeart/2008/layout/VerticalCurvedList"/>
    <dgm:cxn modelId="{767EFC7A-201E-4856-983A-DAD400A7C1BC}" type="presParOf" srcId="{CC5385B7-844B-4101-95F1-33E845AF473A}" destId="{4F9FF3B6-3F36-4F07-808F-123700BBFA2F}" srcOrd="4" destOrd="0" presId="urn:microsoft.com/office/officeart/2008/layout/VerticalCurvedList"/>
    <dgm:cxn modelId="{6357F353-FABB-4CEE-B59F-0012330D4974}" type="presParOf" srcId="{4F9FF3B6-3F36-4F07-808F-123700BBFA2F}" destId="{B9248E2C-1D9D-4218-8E73-4C7553BEDF71}" srcOrd="0" destOrd="0" presId="urn:microsoft.com/office/officeart/2008/layout/VerticalCurvedList"/>
    <dgm:cxn modelId="{956DC528-DB49-4083-957B-C07DB25DA269}" type="presParOf" srcId="{CC5385B7-844B-4101-95F1-33E845AF473A}" destId="{FB230266-7E7D-4692-97AA-8C65C06D2D8A}" srcOrd="5" destOrd="0" presId="urn:microsoft.com/office/officeart/2008/layout/VerticalCurvedList"/>
    <dgm:cxn modelId="{E728E7ED-CCAC-4C43-8970-346F3B2D8BBD}" type="presParOf" srcId="{CC5385B7-844B-4101-95F1-33E845AF473A}" destId="{B49A8084-81EB-4902-BF6D-E6D385888A4B}" srcOrd="6" destOrd="0" presId="urn:microsoft.com/office/officeart/2008/layout/VerticalCurvedList"/>
    <dgm:cxn modelId="{E2F6D392-413D-4119-8483-9FCED8679DAA}" type="presParOf" srcId="{B49A8084-81EB-4902-BF6D-E6D385888A4B}" destId="{67BCF6EA-4B6E-4702-97C0-29D6E71910F8}" srcOrd="0" destOrd="0" presId="urn:microsoft.com/office/officeart/2008/layout/VerticalCurvedList"/>
    <dgm:cxn modelId="{14B9CCBA-F952-40AF-A863-4C2FB6AF94D3}" type="presParOf" srcId="{CC5385B7-844B-4101-95F1-33E845AF473A}" destId="{BF28D67B-3951-4AF7-A32C-8E781CE0DF12}" srcOrd="7" destOrd="0" presId="urn:microsoft.com/office/officeart/2008/layout/VerticalCurvedList"/>
    <dgm:cxn modelId="{518A4883-22DF-4BCF-9836-C9E7E28BE0B6}" type="presParOf" srcId="{CC5385B7-844B-4101-95F1-33E845AF473A}" destId="{18D0C9F8-0729-40AB-94E7-AA07124C6D5E}" srcOrd="8" destOrd="0" presId="urn:microsoft.com/office/officeart/2008/layout/VerticalCurvedList"/>
    <dgm:cxn modelId="{0E86000D-1655-4B14-ACE4-23DAC42E6135}" type="presParOf" srcId="{18D0C9F8-0729-40AB-94E7-AA07124C6D5E}" destId="{9B2E4EC7-EE8D-428E-AC3E-E8B219F0E6EE}" srcOrd="0" destOrd="0" presId="urn:microsoft.com/office/officeart/2008/layout/VerticalCurvedList"/>
    <dgm:cxn modelId="{629F1F08-09E8-4E24-B922-BFF6B3973B3B}" type="presParOf" srcId="{CC5385B7-844B-4101-95F1-33E845AF473A}" destId="{024BB93F-C110-4003-9A79-5FBD24AFEE1E}" srcOrd="9" destOrd="0" presId="urn:microsoft.com/office/officeart/2008/layout/VerticalCurvedList"/>
    <dgm:cxn modelId="{860875BD-D553-4572-81EE-8A7677238549}" type="presParOf" srcId="{CC5385B7-844B-4101-95F1-33E845AF473A}" destId="{78B2F5C9-1746-4491-A690-6678288962B2}" srcOrd="10" destOrd="0" presId="urn:microsoft.com/office/officeart/2008/layout/VerticalCurvedList"/>
    <dgm:cxn modelId="{B71C85C5-858D-4700-83D1-B1501905837D}" type="presParOf" srcId="{78B2F5C9-1746-4491-A690-6678288962B2}" destId="{CBF8F9B3-BAF5-48E9-A339-B4A94EF62BCA}" srcOrd="0" destOrd="0" presId="urn:microsoft.com/office/officeart/2008/layout/VerticalCurvedList"/>
    <dgm:cxn modelId="{9FE4293F-7989-4F50-8C7F-D73A350141B6}" type="presParOf" srcId="{CC5385B7-844B-4101-95F1-33E845AF473A}" destId="{9F564E37-1593-4287-B56D-C4AB016F7ED3}" srcOrd="11" destOrd="0" presId="urn:microsoft.com/office/officeart/2008/layout/VerticalCurvedList"/>
    <dgm:cxn modelId="{87EEE04A-9A33-40CC-800F-6EAF6545AA8D}" type="presParOf" srcId="{CC5385B7-844B-4101-95F1-33E845AF473A}" destId="{C6DF317A-DDB7-48E2-81AC-37C7DED4B04B}" srcOrd="12" destOrd="0" presId="urn:microsoft.com/office/officeart/2008/layout/VerticalCurvedList"/>
    <dgm:cxn modelId="{9B33083E-DD2C-41ED-9A6C-2F98610BB7E9}" type="presParOf" srcId="{C6DF317A-DDB7-48E2-81AC-37C7DED4B04B}" destId="{B6A0C8BE-B628-4EC4-96B6-4171DB6281F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0.07883</cdr:x>
      <cdr:y>0.29325</cdr:y>
    </cdr:from>
    <cdr:to>
      <cdr:x>0.22465</cdr:x>
      <cdr:y>0.3531</cdr:y>
    </cdr:to>
    <cdr:sp macro="" textlink="">
      <cdr:nvSpPr>
        <cdr:cNvPr id="4" name="TextBox 10"/>
        <cdr:cNvSpPr txBox="1"/>
      </cdr:nvSpPr>
      <cdr:spPr bwMode="auto">
        <a:xfrm xmlns:a="http://schemas.openxmlformats.org/drawingml/2006/main">
          <a:off x="923307" y="1960528"/>
          <a:ext cx="1708030" cy="4001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2000" b="1" dirty="0" smtClean="0">
              <a:solidFill>
                <a:srgbClr val="949FCC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16,3 </a:t>
          </a:r>
          <a:r>
            <a:rPr lang="ru-RU" sz="2000" b="1" dirty="0">
              <a:solidFill>
                <a:srgbClr val="949FCC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раза</a:t>
          </a:r>
        </a:p>
      </cdr:txBody>
    </cdr:sp>
  </cdr:relSizeAnchor>
  <cdr:relSizeAnchor xmlns:cdr="http://schemas.openxmlformats.org/drawingml/2006/chartDrawing">
    <cdr:from>
      <cdr:x>0.68514</cdr:x>
      <cdr:y>0.2865</cdr:y>
    </cdr:from>
    <cdr:to>
      <cdr:x>0.83096</cdr:x>
      <cdr:y>0.34634</cdr:y>
    </cdr:to>
    <cdr:sp macro="" textlink="">
      <cdr:nvSpPr>
        <cdr:cNvPr id="5" name="TextBox 10"/>
        <cdr:cNvSpPr txBox="1"/>
      </cdr:nvSpPr>
      <cdr:spPr bwMode="auto">
        <a:xfrm xmlns:a="http://schemas.openxmlformats.org/drawingml/2006/main">
          <a:off x="8025295" y="1915364"/>
          <a:ext cx="1708030" cy="4001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2000" b="1" dirty="0" smtClean="0">
              <a:solidFill>
                <a:srgbClr val="949FCC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2,8 </a:t>
          </a:r>
          <a:r>
            <a:rPr lang="ru-RU" sz="2000" b="1" dirty="0">
              <a:solidFill>
                <a:srgbClr val="949FCC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раза</a:t>
          </a:r>
        </a:p>
      </cdr:txBody>
    </cdr:sp>
  </cdr:relSizeAnchor>
  <cdr:relSizeAnchor xmlns:cdr="http://schemas.openxmlformats.org/drawingml/2006/chartDrawing">
    <cdr:from>
      <cdr:x>0.3182</cdr:x>
      <cdr:y>0.17822</cdr:y>
    </cdr:from>
    <cdr:to>
      <cdr:x>0.63042</cdr:x>
      <cdr:y>0.30812</cdr:y>
    </cdr:to>
    <cdr:sp macro="" textlink="">
      <cdr:nvSpPr>
        <cdr:cNvPr id="6" name="Скругленный прямоугольник 5"/>
        <cdr:cNvSpPr/>
      </cdr:nvSpPr>
      <cdr:spPr bwMode="auto">
        <a:xfrm xmlns:a="http://schemas.openxmlformats.org/drawingml/2006/main">
          <a:off x="3727126" y="1191480"/>
          <a:ext cx="3657131" cy="868452"/>
        </a:xfrm>
        <a:prstGeom xmlns:a="http://schemas.openxmlformats.org/drawingml/2006/main" prst="round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0">
          <a:schemeClr val="accent3"/>
        </a:lnRef>
        <a:fillRef xmlns:a="http://schemas.openxmlformats.org/drawingml/2006/main" idx="3">
          <a:schemeClr val="accent3"/>
        </a:fillRef>
        <a:effectRef xmlns:a="http://schemas.openxmlformats.org/drawingml/2006/main" idx="3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rIns="0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3200" b="1" spc="-53" dirty="0">
              <a:solidFill>
                <a:srgbClr val="949FCC"/>
              </a:solidFill>
              <a:latin typeface="Arial" panose="020B0604020202020204" pitchFamily="34" charset="0"/>
              <a:cs typeface="Arial" panose="020B0604020202020204" pitchFamily="34" charset="0"/>
            </a:rPr>
            <a:t>Сокращение разрыва в </a:t>
          </a:r>
          <a:r>
            <a:rPr lang="ru-RU" sz="3200" b="1" spc="-53" dirty="0" smtClean="0">
              <a:solidFill>
                <a:srgbClr val="949FCC"/>
              </a:solidFill>
              <a:latin typeface="Arial" panose="020B0604020202020204" pitchFamily="34" charset="0"/>
              <a:cs typeface="Arial" panose="020B0604020202020204" pitchFamily="34" charset="0"/>
            </a:rPr>
            <a:t>5,8 </a:t>
          </a:r>
          <a:r>
            <a:rPr lang="ru-RU" sz="3200" b="1" spc="-53" dirty="0">
              <a:solidFill>
                <a:srgbClr val="949FCC"/>
              </a:solidFill>
              <a:latin typeface="Arial" panose="020B0604020202020204" pitchFamily="34" charset="0"/>
              <a:cs typeface="Arial" panose="020B0604020202020204" pitchFamily="34" charset="0"/>
            </a:rPr>
            <a:t>раз</a:t>
          </a:r>
        </a:p>
      </cdr:txBody>
    </cdr:sp>
  </cdr:relSizeAnchor>
  <cdr:relSizeAnchor xmlns:cdr="http://schemas.openxmlformats.org/drawingml/2006/chartDrawing">
    <cdr:from>
      <cdr:x>0.3086</cdr:x>
      <cdr:y>0.47161</cdr:y>
    </cdr:from>
    <cdr:to>
      <cdr:x>0.55491</cdr:x>
      <cdr:y>0.52839</cdr:y>
    </cdr:to>
    <cdr:sp macro="" textlink="">
      <cdr:nvSpPr>
        <cdr:cNvPr id="7" name="TextBox 6"/>
        <cdr:cNvSpPr txBox="1"/>
      </cdr:nvSpPr>
      <cdr:spPr bwMode="auto">
        <a:xfrm xmlns:a="http://schemas.openxmlformats.org/drawingml/2006/main">
          <a:off x="3614748" y="3152908"/>
          <a:ext cx="2885083" cy="37965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67" b="1" dirty="0">
              <a:solidFill>
                <a:srgbClr val="C7DFE7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до выравнивания</a:t>
          </a:r>
        </a:p>
      </cdr:txBody>
    </cdr:sp>
  </cdr:relSizeAnchor>
  <cdr:relSizeAnchor xmlns:cdr="http://schemas.openxmlformats.org/drawingml/2006/chartDrawing">
    <cdr:from>
      <cdr:x>0.29852</cdr:x>
      <cdr:y>0.41891</cdr:y>
    </cdr:from>
    <cdr:to>
      <cdr:x>0.70148</cdr:x>
      <cdr:y>0.47569</cdr:y>
    </cdr:to>
    <cdr:sp macro="" textlink="">
      <cdr:nvSpPr>
        <cdr:cNvPr id="8" name="TextBox 5"/>
        <cdr:cNvSpPr txBox="1"/>
      </cdr:nvSpPr>
      <cdr:spPr bwMode="auto">
        <a:xfrm xmlns:a="http://schemas.openxmlformats.org/drawingml/2006/main">
          <a:off x="3496598" y="2800584"/>
          <a:ext cx="4720104" cy="37965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67" b="1" dirty="0">
              <a:solidFill>
                <a:srgbClr val="C7DFE7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после выравнивания – </a:t>
          </a:r>
          <a:r>
            <a:rPr lang="ru-RU" sz="1867" b="1" dirty="0" smtClean="0">
              <a:solidFill>
                <a:srgbClr val="C7DFE7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1,087</a:t>
          </a:r>
          <a:endParaRPr lang="ru-RU" sz="1867" b="1" dirty="0">
            <a:solidFill>
              <a:srgbClr val="C7DFE7"/>
            </a:solidFill>
            <a:latin typeface="Verdana" panose="020B060403050404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2"/>
          </a:xfrm>
          <a:prstGeom prst="rect">
            <a:avLst/>
          </a:prstGeom>
        </p:spPr>
        <p:txBody>
          <a:bodyPr vert="horz" lIns="95709" tIns="47854" rIns="95709" bIns="47854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738" y="0"/>
            <a:ext cx="2950475" cy="498772"/>
          </a:xfrm>
          <a:prstGeom prst="rect">
            <a:avLst/>
          </a:prstGeom>
        </p:spPr>
        <p:txBody>
          <a:bodyPr vert="horz" lIns="95709" tIns="47854" rIns="95709" bIns="47854" rtlCol="0"/>
          <a:lstStyle>
            <a:lvl1pPr algn="r">
              <a:defRPr sz="1300"/>
            </a:lvl1pPr>
          </a:lstStyle>
          <a:p>
            <a:fld id="{F66ADC5A-924D-40C8-B832-CF1CF12EBDE5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8771"/>
          </a:xfrm>
          <a:prstGeom prst="rect">
            <a:avLst/>
          </a:prstGeom>
        </p:spPr>
        <p:txBody>
          <a:bodyPr vert="horz" lIns="95709" tIns="47854" rIns="95709" bIns="47854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738" y="9442154"/>
            <a:ext cx="2950475" cy="498771"/>
          </a:xfrm>
          <a:prstGeom prst="rect">
            <a:avLst/>
          </a:prstGeom>
        </p:spPr>
        <p:txBody>
          <a:bodyPr vert="horz" lIns="95709" tIns="47854" rIns="95709" bIns="47854" rtlCol="0" anchor="b"/>
          <a:lstStyle>
            <a:lvl1pPr algn="r">
              <a:defRPr sz="1300"/>
            </a:lvl1pPr>
          </a:lstStyle>
          <a:p>
            <a:fld id="{442B22B5-BB25-4379-B331-67F24ADBB1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9603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2"/>
          </a:xfrm>
          <a:prstGeom prst="rect">
            <a:avLst/>
          </a:prstGeom>
        </p:spPr>
        <p:txBody>
          <a:bodyPr vert="horz" lIns="95709" tIns="47854" rIns="95709" bIns="47854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8772"/>
          </a:xfrm>
          <a:prstGeom prst="rect">
            <a:avLst/>
          </a:prstGeom>
        </p:spPr>
        <p:txBody>
          <a:bodyPr vert="horz" lIns="95709" tIns="47854" rIns="95709" bIns="47854" rtlCol="0"/>
          <a:lstStyle>
            <a:lvl1pPr algn="r">
              <a:defRPr sz="1300"/>
            </a:lvl1pPr>
          </a:lstStyle>
          <a:p>
            <a:fld id="{78EFE590-5D2B-4A46-BBC0-CC9CEAE22503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09" tIns="47854" rIns="95709" bIns="4785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40"/>
          </a:xfrm>
          <a:prstGeom prst="rect">
            <a:avLst/>
          </a:prstGeom>
        </p:spPr>
        <p:txBody>
          <a:bodyPr vert="horz" lIns="95709" tIns="47854" rIns="95709" bIns="4785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1"/>
          </a:xfrm>
          <a:prstGeom prst="rect">
            <a:avLst/>
          </a:prstGeom>
        </p:spPr>
        <p:txBody>
          <a:bodyPr vert="horz" lIns="95709" tIns="47854" rIns="95709" bIns="47854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8" y="9442154"/>
            <a:ext cx="2950475" cy="498771"/>
          </a:xfrm>
          <a:prstGeom prst="rect">
            <a:avLst/>
          </a:prstGeom>
        </p:spPr>
        <p:txBody>
          <a:bodyPr vert="horz" lIns="95709" tIns="47854" rIns="95709" bIns="47854" rtlCol="0" anchor="b"/>
          <a:lstStyle>
            <a:lvl1pPr algn="r">
              <a:defRPr sz="1300"/>
            </a:lvl1pPr>
          </a:lstStyle>
          <a:p>
            <a:fld id="{3BAFA980-5B0C-4921-879C-711AB22494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555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FA980-5B0C-4921-879C-711AB224942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383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FA980-5B0C-4921-879C-711AB224942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815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8C7B8-D55F-4072-9EF6-2A385D0FE385}" type="datetime1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0417-57A4-40D3-B399-46D9A7640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3014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831A-69ED-4981-83BF-6918CB98902C}" type="datetime1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0417-57A4-40D3-B399-46D9A7640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946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EAAE-6FA7-4DAD-9EEB-C623F4CB92CD}" type="datetime1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0417-57A4-40D3-B399-46D9A7640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059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81F9A-2886-4E4A-8F1C-230785C16254}" type="datetime1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0417-57A4-40D3-B399-46D9A7640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504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4394-D79C-4C9A-990B-157F5D6ABD76}" type="datetime1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0417-57A4-40D3-B399-46D9A7640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995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9BAB6-24F1-463A-908F-3C1E5673EE58}" type="datetime1">
              <a:rPr lang="ru-RU" smtClean="0"/>
              <a:t>05.11.2024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0417-57A4-40D3-B399-46D9A7640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863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0435F-C9D7-43F7-A656-8D6639498F6C}" type="datetime1">
              <a:rPr lang="ru-RU" smtClean="0"/>
              <a:t>05.11.2024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0417-57A4-40D3-B399-46D9A7640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225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E144-9073-4DC5-A43B-E2A06404F727}" type="datetime1">
              <a:rPr lang="ru-RU" smtClean="0"/>
              <a:t>05.11.2024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0417-57A4-40D3-B399-46D9A7640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932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30BE4-E1C0-4CF2-8673-D26EC2A855D6}" type="datetime1">
              <a:rPr lang="ru-RU" smtClean="0"/>
              <a:t>05.11.2024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0417-57A4-40D3-B399-46D9A7640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001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3F923-48F0-45A2-B655-B2CCBD03E774}" type="datetime1">
              <a:rPr lang="ru-RU" smtClean="0"/>
              <a:t>05.11.2024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0417-57A4-40D3-B399-46D9A7640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277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93806-AE5D-44B9-AB78-B17B60E3BAE5}" type="datetime1">
              <a:rPr lang="ru-RU" smtClean="0"/>
              <a:t>05.11.2024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0417-57A4-40D3-B399-46D9A7640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789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rgbClr val="176353"/>
          </a:fgClr>
          <a:bgClr>
            <a:srgbClr val="0E3D33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FAF7791D-4F8A-4F19-B552-5029E4F0629B}" type="datetime1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2DB70417-57A4-40D3-B399-46D9A7640E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572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/>
          <p:cNvSpPr txBox="1">
            <a:spLocks/>
          </p:cNvSpPr>
          <p:nvPr/>
        </p:nvSpPr>
        <p:spPr>
          <a:xfrm>
            <a:off x="-93082" y="4868704"/>
            <a:ext cx="7349016" cy="16557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400" b="1" i="1" dirty="0">
              <a:solidFill>
                <a:srgbClr val="C4D8E1"/>
              </a:solidFill>
              <a:cs typeface="+mj-cs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2899" y="379230"/>
            <a:ext cx="1229363" cy="1534369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035170" y="3405086"/>
            <a:ext cx="10327092" cy="14636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ru-RU" sz="2800" b="1" i="1" dirty="0">
                <a:solidFill>
                  <a:srgbClr val="C4D8E1"/>
                </a:solidFill>
              </a:rPr>
              <a:t>О парламентском контроле в бюджетной </a:t>
            </a:r>
            <a:endParaRPr lang="ru-RU" sz="2800" b="1" i="1" dirty="0" smtClean="0">
              <a:solidFill>
                <a:srgbClr val="C4D8E1"/>
              </a:solidFill>
            </a:endParaRPr>
          </a:p>
          <a:p>
            <a:pPr>
              <a:lnSpc>
                <a:spcPct val="120000"/>
              </a:lnSpc>
            </a:pPr>
            <a:r>
              <a:rPr lang="ru-RU" sz="2800" b="1" i="1" dirty="0" smtClean="0">
                <a:solidFill>
                  <a:srgbClr val="C4D8E1"/>
                </a:solidFill>
              </a:rPr>
              <a:t>и </a:t>
            </a:r>
            <a:r>
              <a:rPr lang="ru-RU" sz="2800" b="1" i="1" dirty="0">
                <a:solidFill>
                  <a:srgbClr val="C4D8E1"/>
                </a:solidFill>
              </a:rPr>
              <a:t>налоговой сфере: эффективность механизмов межбюджетного регулирования в целях повышения устойчивости местных бюджетов </a:t>
            </a:r>
            <a:endParaRPr lang="ru-RU" sz="2800" b="1" i="1" dirty="0" smtClean="0">
              <a:solidFill>
                <a:srgbClr val="C4D8E1"/>
              </a:solidFill>
            </a:endParaRPr>
          </a:p>
          <a:p>
            <a:pPr>
              <a:lnSpc>
                <a:spcPct val="120000"/>
              </a:lnSpc>
            </a:pPr>
            <a:r>
              <a:rPr lang="ru-RU" sz="2800" b="1" i="1" dirty="0" smtClean="0">
                <a:solidFill>
                  <a:srgbClr val="C4D8E1"/>
                </a:solidFill>
              </a:rPr>
              <a:t>в </a:t>
            </a:r>
            <a:r>
              <a:rPr lang="ru-RU" sz="2800" b="1" i="1" dirty="0">
                <a:solidFill>
                  <a:srgbClr val="C4D8E1"/>
                </a:solidFill>
              </a:rPr>
              <a:t>Хабаровском </a:t>
            </a:r>
            <a:r>
              <a:rPr lang="ru-RU" sz="2800" b="1" i="1" dirty="0" smtClean="0">
                <a:solidFill>
                  <a:srgbClr val="C4D8E1"/>
                </a:solidFill>
              </a:rPr>
              <a:t>крае</a:t>
            </a:r>
            <a:endParaRPr lang="ru-RU" sz="2800" b="1" i="1" dirty="0">
              <a:solidFill>
                <a:srgbClr val="C4D8E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9524" y="5696585"/>
            <a:ext cx="780403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C4D8E1"/>
                </a:solidFill>
              </a:rPr>
              <a:t>Ольховая Ольга Алексеевна</a:t>
            </a:r>
            <a:endParaRPr lang="ru-RU" sz="2800" b="1" i="1" dirty="0">
              <a:solidFill>
                <a:srgbClr val="C4D8E1"/>
              </a:solidFill>
            </a:endParaRPr>
          </a:p>
          <a:p>
            <a:pPr algn="ctr"/>
            <a:r>
              <a:rPr lang="ru-RU" b="1" i="1" dirty="0" smtClean="0">
                <a:solidFill>
                  <a:srgbClr val="C4D8E1"/>
                </a:solidFill>
              </a:rPr>
              <a:t>председатель постоянного комитета Законодательной </a:t>
            </a:r>
            <a:r>
              <a:rPr lang="ru-RU" b="1" i="1" dirty="0">
                <a:solidFill>
                  <a:srgbClr val="C4D8E1"/>
                </a:solidFill>
              </a:rPr>
              <a:t>Думы Хабаровского </a:t>
            </a:r>
            <a:r>
              <a:rPr lang="ru-RU" b="1" i="1" dirty="0" smtClean="0">
                <a:solidFill>
                  <a:srgbClr val="C4D8E1"/>
                </a:solidFill>
              </a:rPr>
              <a:t>края по бюджету, налогам и экономическому развитию</a:t>
            </a:r>
            <a:endParaRPr lang="ru-RU" b="1" i="1" dirty="0">
              <a:solidFill>
                <a:srgbClr val="C4D8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01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400" y="154606"/>
            <a:ext cx="11844867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3600" b="1" i="1" dirty="0" smtClean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Нормативы отчислений в местные бюджеты</a:t>
            </a:r>
            <a:endParaRPr lang="ru-RU" sz="3600" b="1" i="1" dirty="0">
              <a:solidFill>
                <a:srgbClr val="C4D8E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358009" y="6492875"/>
            <a:ext cx="2743200" cy="365125"/>
          </a:xfrm>
        </p:spPr>
        <p:txBody>
          <a:bodyPr/>
          <a:lstStyle/>
          <a:p>
            <a:fld id="{2DB70417-57A4-40D3-B399-46D9A7640EBD}" type="slidenum">
              <a:rPr lang="ru-RU" sz="1400" b="1"/>
              <a:pPr/>
              <a:t>10</a:t>
            </a:fld>
            <a:endParaRPr lang="ru-RU" sz="1400" b="1" dirty="0"/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878960"/>
              </p:ext>
            </p:extLst>
          </p:nvPr>
        </p:nvGraphicFramePr>
        <p:xfrm>
          <a:off x="250703" y="1691463"/>
          <a:ext cx="11722564" cy="36220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7642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957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3191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45137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6712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02479"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solidFill>
                            <a:srgbClr val="D1E5EF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Наименование</a:t>
                      </a:r>
                      <a:endParaRPr lang="ru-RU" sz="1900" b="1" dirty="0">
                        <a:solidFill>
                          <a:srgbClr val="D1E5EF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900" b="1" i="0" u="none" strike="noStrike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Городские округа</a:t>
                      </a:r>
                      <a:endParaRPr lang="ru-RU" sz="1900" b="1" i="0" u="none" strike="noStrike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900" b="1" i="0" u="none" strike="noStrike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Муниципальные округа</a:t>
                      </a:r>
                      <a:endParaRPr lang="ru-RU" sz="1900" b="1" i="0" u="none" strike="noStrike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9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Муниципальные районы</a:t>
                      </a:r>
                      <a:endParaRPr lang="ru-RU" sz="19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Поселения</a:t>
                      </a:r>
                      <a:endParaRPr lang="ru-RU" sz="19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885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Транспортный налог</a:t>
                      </a:r>
                      <a:endParaRPr lang="ru-RU" sz="18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15%</a:t>
                      </a:r>
                      <a:endParaRPr lang="ru-RU" sz="20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100%</a:t>
                      </a:r>
                      <a:endParaRPr lang="ru-RU" sz="20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50%</a:t>
                      </a:r>
                      <a:br>
                        <a:rPr lang="ru-RU" sz="16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</a:br>
                      <a:r>
                        <a:rPr lang="ru-RU" sz="12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(с территорий поселений)</a:t>
                      </a:r>
                    </a:p>
                    <a:p>
                      <a:pPr algn="ctr" fontAlgn="b"/>
                      <a:r>
                        <a:rPr lang="ru-RU" sz="16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100% </a:t>
                      </a:r>
                      <a:br>
                        <a:rPr lang="ru-RU" sz="16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</a:br>
                      <a:r>
                        <a:rPr lang="ru-RU" sz="12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(с межселенных территорий)</a:t>
                      </a:r>
                      <a:endParaRPr lang="ru-RU" sz="12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50%</a:t>
                      </a:r>
                      <a:endParaRPr lang="ru-RU" sz="20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026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УСН</a:t>
                      </a:r>
                      <a:endParaRPr lang="ru-RU" sz="18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15%</a:t>
                      </a:r>
                      <a:endParaRPr lang="ru-RU" sz="20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50%</a:t>
                      </a:r>
                      <a:endParaRPr lang="ru-RU" sz="20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23%</a:t>
                      </a:r>
                      <a:br>
                        <a:rPr lang="ru-RU" sz="20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</a:br>
                      <a:r>
                        <a:rPr lang="ru-RU" sz="12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(с территорий поселений)</a:t>
                      </a:r>
                    </a:p>
                    <a:p>
                      <a:pPr algn="ctr" fontAlgn="b"/>
                      <a:r>
                        <a:rPr lang="ru-RU" sz="20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50% </a:t>
                      </a:r>
                      <a:br>
                        <a:rPr lang="ru-RU" sz="20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</a:br>
                      <a:r>
                        <a:rPr lang="ru-RU" sz="12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(с межселенных территорий)</a:t>
                      </a:r>
                      <a:endParaRPr lang="ru-RU" sz="12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27%</a:t>
                      </a:r>
                      <a:endParaRPr lang="ru-RU" sz="20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1521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НДФЛ</a:t>
                      </a:r>
                      <a:endParaRPr lang="ru-RU" sz="18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4,5%</a:t>
                      </a:r>
                      <a:endParaRPr lang="ru-RU" sz="20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х</a:t>
                      </a:r>
                      <a:endParaRPr lang="ru-RU" sz="16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х</a:t>
                      </a:r>
                      <a:endParaRPr lang="ru-RU" sz="16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х</a:t>
                      </a:r>
                      <a:endParaRPr lang="ru-RU" sz="16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0455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дополнительный норматив</a:t>
                      </a:r>
                      <a:endParaRPr lang="ru-RU" sz="16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3,9%</a:t>
                      </a:r>
                      <a:endParaRPr lang="ru-RU" sz="16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ru-RU" sz="12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ru-RU" sz="12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ru-RU" sz="12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122762" y="5598219"/>
            <a:ext cx="1197844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Закон Хабаровского края от 26.12.2007 № 169 «</a:t>
            </a:r>
            <a:r>
              <a:rPr lang="ru-RU" sz="1600" i="1" dirty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Об установлении единых нормативов отчислений в </a:t>
            </a:r>
            <a:r>
              <a:rPr lang="ru-RU" sz="16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бюджеты городских </a:t>
            </a:r>
            <a:r>
              <a:rPr lang="ru-RU" sz="1600" i="1" dirty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 сельских поселений, муниципальных районов, муниципальных округов и городских округов Хабаровского края от отдельных федеральных налогов и сборов, в том числе налогов, предусмотренных специальными налоговыми режимами, и региональных налогов, подлежащих зачислению в краевой бюджет»</a:t>
            </a:r>
          </a:p>
        </p:txBody>
      </p:sp>
    </p:spTree>
    <p:extLst>
      <p:ext uri="{BB962C8B-B14F-4D97-AF65-F5344CB8AC3E}">
        <p14:creationId xmlns:p14="http://schemas.microsoft.com/office/powerpoint/2010/main" val="3400846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74136"/>
            <a:ext cx="75652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2400" b="1" i="1" dirty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Бюджетные ассигнования краевого бюджета на предоставление межбюджетных трансфертов бюджетам муниципальных образований Хабаровского </a:t>
            </a:r>
            <a:r>
              <a:rPr lang="ru-RU" sz="2400" b="1" i="1" dirty="0" smtClean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края</a:t>
            </a:r>
            <a:endParaRPr lang="ru-RU" sz="2400" b="1" i="1" dirty="0">
              <a:solidFill>
                <a:srgbClr val="C4D8E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358009" y="6492875"/>
            <a:ext cx="2743200" cy="365125"/>
          </a:xfrm>
        </p:spPr>
        <p:txBody>
          <a:bodyPr/>
          <a:lstStyle/>
          <a:p>
            <a:fld id="{2DB70417-57A4-40D3-B399-46D9A7640EBD}" type="slidenum">
              <a:rPr lang="ru-RU" sz="1400" b="1"/>
              <a:pPr/>
              <a:t>11</a:t>
            </a:fld>
            <a:endParaRPr lang="ru-RU" sz="1400" b="1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7406098" y="1638223"/>
            <a:ext cx="4354" cy="4854652"/>
          </a:xfrm>
          <a:prstGeom prst="line">
            <a:avLst/>
          </a:prstGeom>
          <a:ln>
            <a:solidFill>
              <a:srgbClr val="D1E5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7903020" y="72536"/>
            <a:ext cx="419818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400" b="1" i="1" dirty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Единые и дополнительные нормативы отчислений от налогов для решения вопросов местного значения</a:t>
            </a:r>
          </a:p>
        </p:txBody>
      </p:sp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153832"/>
              </p:ext>
            </p:extLst>
          </p:nvPr>
        </p:nvGraphicFramePr>
        <p:xfrm>
          <a:off x="0" y="2558008"/>
          <a:ext cx="7439026" cy="4117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5446270" y="1862490"/>
            <a:ext cx="199275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sz="1200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млрд рублей</a:t>
            </a:r>
            <a:endParaRPr lang="ru-RU" sz="1200" b="1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534738" y="2790255"/>
            <a:ext cx="199275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sz="1200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млрд рублей</a:t>
            </a:r>
            <a:endParaRPr lang="ru-RU" sz="1200" b="1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30230" y="2250231"/>
            <a:ext cx="19927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sz="1400" b="1" dirty="0" smtClean="0">
                <a:solidFill>
                  <a:srgbClr val="949FC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∑ 35,0</a:t>
            </a:r>
            <a:endParaRPr lang="ru-RU" sz="1400" b="1" dirty="0">
              <a:solidFill>
                <a:srgbClr val="949FC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972296" y="2250231"/>
            <a:ext cx="19927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sz="1400" b="1" dirty="0">
                <a:solidFill>
                  <a:srgbClr val="949FC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∑ 38,1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4965052" y="2250231"/>
            <a:ext cx="19927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sz="1400" b="1" dirty="0">
                <a:solidFill>
                  <a:srgbClr val="949FC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∑ 40,4</a:t>
            </a:r>
          </a:p>
        </p:txBody>
      </p:sp>
      <p:graphicFrame>
        <p:nvGraphicFramePr>
          <p:cNvPr id="23" name="Диаграмма 22"/>
          <p:cNvGraphicFramePr/>
          <p:nvPr/>
        </p:nvGraphicFramePr>
        <p:xfrm>
          <a:off x="7903020" y="3090333"/>
          <a:ext cx="3810000" cy="3586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7858742" y="3248465"/>
            <a:ext cx="19927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sz="1400" b="1" dirty="0">
                <a:solidFill>
                  <a:srgbClr val="949FC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∑ 9,8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8915877" y="3232899"/>
            <a:ext cx="19927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sz="1400" b="1" dirty="0">
                <a:solidFill>
                  <a:srgbClr val="949FC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∑ 10,6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10209173" y="3213443"/>
            <a:ext cx="19927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sz="1400" b="1" dirty="0">
                <a:solidFill>
                  <a:srgbClr val="949FC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∑ 12,2</a:t>
            </a:r>
          </a:p>
        </p:txBody>
      </p:sp>
    </p:spTree>
    <p:extLst>
      <p:ext uri="{BB962C8B-B14F-4D97-AF65-F5344CB8AC3E}">
        <p14:creationId xmlns:p14="http://schemas.microsoft.com/office/powerpoint/2010/main" val="302886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4730" y="94104"/>
            <a:ext cx="11844867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3600" b="1" i="1" dirty="0" smtClean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Укрупнение бюджетной системы в Хабаровском крае</a:t>
            </a:r>
            <a:endParaRPr lang="ru-RU" sz="3600" b="1" i="1" dirty="0">
              <a:solidFill>
                <a:srgbClr val="C4D8E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358009" y="6492875"/>
            <a:ext cx="2743200" cy="365125"/>
          </a:xfrm>
        </p:spPr>
        <p:txBody>
          <a:bodyPr/>
          <a:lstStyle/>
          <a:p>
            <a:fld id="{2DB70417-57A4-40D3-B399-46D9A7640EBD}" type="slidenum">
              <a:rPr lang="ru-RU" sz="1400" b="1"/>
              <a:pPr/>
              <a:t>12</a:t>
            </a:fld>
            <a:endParaRPr lang="ru-RU" sz="1400" b="1" dirty="0"/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68465"/>
              </p:ext>
            </p:extLst>
          </p:nvPr>
        </p:nvGraphicFramePr>
        <p:xfrm>
          <a:off x="264349" y="1676401"/>
          <a:ext cx="5018849" cy="20007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367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7517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419716">
                <a:tc gridSpan="2">
                  <a:txBody>
                    <a:bodyPr/>
                    <a:lstStyle/>
                    <a:p>
                      <a:pPr algn="l"/>
                      <a:r>
                        <a:rPr lang="ru-RU" sz="2400" b="1" dirty="0" smtClean="0">
                          <a:solidFill>
                            <a:srgbClr val="949FCC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Консолидированный бюджет Хабаровского </a:t>
                      </a:r>
                      <a:br>
                        <a:rPr lang="ru-RU" sz="2400" b="1" dirty="0" smtClean="0">
                          <a:solidFill>
                            <a:srgbClr val="949FCC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ru-RU" sz="2400" b="1" dirty="0" smtClean="0">
                          <a:solidFill>
                            <a:srgbClr val="949FCC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края</a:t>
                      </a:r>
                      <a:endParaRPr lang="ru-RU" sz="2400" b="1" i="0" u="none" strike="noStrike" dirty="0">
                        <a:solidFill>
                          <a:srgbClr val="949FCC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900" b="1" i="0" u="none" strike="noStrike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909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kern="1200" dirty="0" smtClean="0">
                          <a:solidFill>
                            <a:srgbClr val="C7DFE7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2024</a:t>
                      </a:r>
                      <a:endParaRPr lang="ru-RU" sz="1400" b="1" i="0" u="none" strike="noStrike" kern="1200" dirty="0">
                        <a:solidFill>
                          <a:srgbClr val="C7DFE7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kern="1200" dirty="0" smtClean="0">
                          <a:solidFill>
                            <a:srgbClr val="C7DFE7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2025</a:t>
                      </a:r>
                      <a:endParaRPr lang="ru-RU" sz="1600" b="1" i="0" u="none" strike="noStrike" kern="1200" dirty="0">
                        <a:solidFill>
                          <a:srgbClr val="C7DFE7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191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kern="1200" dirty="0" smtClean="0">
                          <a:solidFill>
                            <a:srgbClr val="C7DFE7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225 бюджетов</a:t>
                      </a:r>
                      <a:endParaRPr lang="ru-RU" sz="1400" b="1" i="0" u="none" strike="noStrike" kern="1200" dirty="0">
                        <a:solidFill>
                          <a:srgbClr val="C7DFE7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kern="1200" dirty="0" smtClean="0">
                          <a:solidFill>
                            <a:srgbClr val="9BBC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216 бюджетов</a:t>
                      </a:r>
                      <a:endParaRPr lang="ru-RU" sz="1400" b="1" i="0" u="none" strike="noStrike" kern="1200" dirty="0">
                        <a:solidFill>
                          <a:srgbClr val="9BBCF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401910"/>
              </p:ext>
            </p:extLst>
          </p:nvPr>
        </p:nvGraphicFramePr>
        <p:xfrm>
          <a:off x="6388096" y="3293476"/>
          <a:ext cx="4688650" cy="1354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763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123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94403">
                <a:tc gridSpan="2">
                  <a:txBody>
                    <a:bodyPr/>
                    <a:lstStyle/>
                    <a:p>
                      <a:pPr algn="l"/>
                      <a:r>
                        <a:rPr lang="ru-RU" sz="1900" b="1" dirty="0" smtClean="0">
                          <a:solidFill>
                            <a:srgbClr val="C7DFE7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Бюджеты городских (муниципальных) округов и муниципальных районов</a:t>
                      </a:r>
                      <a:endParaRPr lang="ru-RU" sz="1900" b="1" i="0" u="none" strike="noStrike" dirty="0">
                        <a:solidFill>
                          <a:srgbClr val="C7DFE7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900" b="1" i="0" u="none" strike="noStrike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44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kern="1200" dirty="0" smtClean="0">
                          <a:solidFill>
                            <a:srgbClr val="C7DFE7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2024</a:t>
                      </a:r>
                      <a:endParaRPr lang="ru-RU" sz="1400" b="1" i="0" u="none" strike="noStrike" kern="1200" dirty="0">
                        <a:solidFill>
                          <a:srgbClr val="C7DFE7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kern="1200" dirty="0" smtClean="0">
                          <a:solidFill>
                            <a:srgbClr val="C7DFE7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2025</a:t>
                      </a:r>
                      <a:endParaRPr lang="ru-RU" sz="1600" b="1" i="0" u="none" strike="noStrike" kern="1200" dirty="0">
                        <a:solidFill>
                          <a:srgbClr val="C7DFE7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1819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kern="1200" dirty="0" smtClean="0">
                          <a:solidFill>
                            <a:srgbClr val="C7DFE7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2+1+16 бюджетов</a:t>
                      </a:r>
                      <a:endParaRPr lang="ru-RU" sz="1400" b="1" i="0" u="none" strike="noStrike" kern="1200" dirty="0">
                        <a:solidFill>
                          <a:srgbClr val="C7DFE7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kern="1200" dirty="0" smtClean="0">
                          <a:solidFill>
                            <a:srgbClr val="C7DFE7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2+2+15</a:t>
                      </a:r>
                      <a:r>
                        <a:rPr lang="ru-RU" sz="1400" b="1" i="0" u="none" strike="noStrike" kern="1200" baseline="0" dirty="0" smtClean="0">
                          <a:solidFill>
                            <a:srgbClr val="C7DFE7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 бюджетов</a:t>
                      </a:r>
                      <a:endParaRPr lang="ru-RU" sz="1400" b="1" i="0" u="none" strike="noStrike" kern="1200" dirty="0">
                        <a:solidFill>
                          <a:srgbClr val="C7DFE7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2668324"/>
              </p:ext>
            </p:extLst>
          </p:nvPr>
        </p:nvGraphicFramePr>
        <p:xfrm>
          <a:off x="5503330" y="5350877"/>
          <a:ext cx="3107267" cy="10648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484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324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94403">
                <a:tc gridSpan="2"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solidFill>
                            <a:srgbClr val="C7DFE7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Бюджеты городских поселений</a:t>
                      </a:r>
                      <a:endParaRPr lang="ru-RU" sz="1900" b="1" i="0" u="none" strike="noStrike" dirty="0">
                        <a:solidFill>
                          <a:srgbClr val="C7DFE7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900" b="1" i="0" u="none" strike="noStrike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44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kern="1200" dirty="0" smtClean="0">
                          <a:solidFill>
                            <a:srgbClr val="C7DFE7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2024</a:t>
                      </a:r>
                      <a:endParaRPr lang="ru-RU" sz="1400" b="1" i="0" u="none" strike="noStrike" kern="1200" dirty="0">
                        <a:solidFill>
                          <a:srgbClr val="C7DFE7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kern="1200" dirty="0" smtClean="0">
                          <a:solidFill>
                            <a:srgbClr val="C7DFE7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2025</a:t>
                      </a:r>
                      <a:endParaRPr lang="ru-RU" sz="1600" b="1" i="0" u="none" strike="noStrike" kern="1200" dirty="0">
                        <a:solidFill>
                          <a:srgbClr val="C7DFE7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1819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kern="1200" dirty="0" smtClean="0">
                          <a:solidFill>
                            <a:srgbClr val="C7DFE7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21 бюджет</a:t>
                      </a:r>
                      <a:endParaRPr lang="ru-RU" sz="1400" b="1" i="0" u="none" strike="noStrike" kern="1200" dirty="0">
                        <a:solidFill>
                          <a:srgbClr val="C7DFE7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kern="1200" dirty="0" smtClean="0">
                          <a:solidFill>
                            <a:srgbClr val="9BBC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20</a:t>
                      </a:r>
                      <a:r>
                        <a:rPr lang="ru-RU" sz="1400" b="1" i="0" u="none" strike="noStrike" kern="1200" baseline="0" dirty="0" smtClean="0">
                          <a:solidFill>
                            <a:srgbClr val="9BBC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 бюджетов</a:t>
                      </a:r>
                      <a:endParaRPr lang="ru-RU" sz="1400" b="1" i="0" u="none" strike="noStrike" kern="1200" dirty="0">
                        <a:solidFill>
                          <a:srgbClr val="9BBCF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707897"/>
              </p:ext>
            </p:extLst>
          </p:nvPr>
        </p:nvGraphicFramePr>
        <p:xfrm>
          <a:off x="8932330" y="5350877"/>
          <a:ext cx="3107267" cy="10648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484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324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94403">
                <a:tc gridSpan="2"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solidFill>
                            <a:srgbClr val="C7DFE7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Бюджеты сельских поселений</a:t>
                      </a:r>
                      <a:endParaRPr lang="ru-RU" sz="1900" b="1" i="0" u="none" strike="noStrike" dirty="0">
                        <a:solidFill>
                          <a:srgbClr val="C7DFE7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900" b="1" i="0" u="none" strike="noStrike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44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kern="1200" dirty="0" smtClean="0">
                          <a:solidFill>
                            <a:srgbClr val="C7DFE7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2024</a:t>
                      </a:r>
                      <a:endParaRPr lang="ru-RU" sz="1400" b="1" i="0" u="none" strike="noStrike" kern="1200" dirty="0">
                        <a:solidFill>
                          <a:srgbClr val="C7DFE7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kern="1200" dirty="0" smtClean="0">
                          <a:solidFill>
                            <a:srgbClr val="C7DFE7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2025</a:t>
                      </a:r>
                      <a:endParaRPr lang="ru-RU" sz="1600" b="1" i="0" u="none" strike="noStrike" kern="1200" dirty="0">
                        <a:solidFill>
                          <a:srgbClr val="C7DFE7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1819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kern="1200" dirty="0" smtClean="0">
                          <a:solidFill>
                            <a:srgbClr val="C7DFE7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184 бюджета</a:t>
                      </a:r>
                      <a:endParaRPr lang="ru-RU" sz="1400" b="1" i="0" u="none" strike="noStrike" kern="1200" dirty="0">
                        <a:solidFill>
                          <a:srgbClr val="C7DFE7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kern="1200" dirty="0" smtClean="0">
                          <a:solidFill>
                            <a:srgbClr val="9BBC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176 </a:t>
                      </a:r>
                      <a:r>
                        <a:rPr lang="ru-RU" sz="1400" b="1" i="0" u="none" strike="noStrike" kern="1200" baseline="0" dirty="0" smtClean="0">
                          <a:solidFill>
                            <a:srgbClr val="9BBC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бюджетов</a:t>
                      </a:r>
                      <a:endParaRPr lang="ru-RU" sz="1400" b="1" i="0" u="none" strike="noStrike" kern="1200" dirty="0">
                        <a:solidFill>
                          <a:srgbClr val="9BBCF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459271"/>
              </p:ext>
            </p:extLst>
          </p:nvPr>
        </p:nvGraphicFramePr>
        <p:xfrm>
          <a:off x="539515" y="4688783"/>
          <a:ext cx="3473685" cy="13241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7368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324188">
                <a:tc>
                  <a:txBody>
                    <a:bodyPr/>
                    <a:lstStyle/>
                    <a:p>
                      <a:pPr marL="287338" indent="0" algn="l"/>
                      <a:r>
                        <a:rPr lang="ru-RU" sz="2800" b="1" dirty="0" smtClean="0">
                          <a:solidFill>
                            <a:srgbClr val="C7DFE7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Краевой бюджет</a:t>
                      </a:r>
                      <a:endParaRPr lang="ru-RU" sz="2800" b="1" i="0" u="none" strike="noStrike" dirty="0">
                        <a:solidFill>
                          <a:srgbClr val="C7DFE7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7127" y="5259204"/>
            <a:ext cx="591293" cy="661587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5963" y="3678527"/>
            <a:ext cx="548449" cy="424362"/>
          </a:xfrm>
          <a:prstGeom prst="rect">
            <a:avLst/>
          </a:prstGeom>
        </p:spPr>
      </p:pic>
      <p:cxnSp>
        <p:nvCxnSpPr>
          <p:cNvPr id="4" name="Прямая соединительная линия 3"/>
          <p:cNvCxnSpPr/>
          <p:nvPr/>
        </p:nvCxnSpPr>
        <p:spPr>
          <a:xfrm>
            <a:off x="2470825" y="3788292"/>
            <a:ext cx="1" cy="838200"/>
          </a:xfrm>
          <a:prstGeom prst="line">
            <a:avLst/>
          </a:prstGeom>
          <a:ln w="38100">
            <a:solidFill>
              <a:srgbClr val="C7DFE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8732421" y="2855947"/>
            <a:ext cx="0" cy="346538"/>
          </a:xfrm>
          <a:prstGeom prst="line">
            <a:avLst/>
          </a:prstGeom>
          <a:ln w="38100">
            <a:solidFill>
              <a:srgbClr val="C7DFE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471354" y="2865675"/>
            <a:ext cx="3171218" cy="0"/>
          </a:xfrm>
          <a:prstGeom prst="line">
            <a:avLst/>
          </a:prstGeom>
          <a:ln w="38100">
            <a:solidFill>
              <a:srgbClr val="C7DFE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7079886" y="4807964"/>
            <a:ext cx="0" cy="346538"/>
          </a:xfrm>
          <a:prstGeom prst="line">
            <a:avLst/>
          </a:prstGeom>
          <a:ln w="28575">
            <a:solidFill>
              <a:srgbClr val="C7DFE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0238133" y="4807964"/>
            <a:ext cx="0" cy="346538"/>
          </a:xfrm>
          <a:prstGeom prst="line">
            <a:avLst/>
          </a:prstGeom>
          <a:ln w="28575">
            <a:solidFill>
              <a:srgbClr val="C7DFE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Рисунок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3074" y="1828799"/>
            <a:ext cx="698811" cy="1153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04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385" y="0"/>
            <a:ext cx="11844867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2800" b="1" i="1" dirty="0" smtClean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Рейтинг муниципальных образований по качеству управления муниципальными финансами за 2023 год</a:t>
            </a:r>
            <a:endParaRPr lang="ru-RU" sz="2800" b="1" i="1" dirty="0">
              <a:solidFill>
                <a:srgbClr val="C4D8E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358009" y="6492875"/>
            <a:ext cx="2743200" cy="365125"/>
          </a:xfrm>
        </p:spPr>
        <p:txBody>
          <a:bodyPr/>
          <a:lstStyle/>
          <a:p>
            <a:fld id="{2DB70417-57A4-40D3-B399-46D9A7640EBD}" type="slidenum">
              <a:rPr lang="ru-RU" sz="1400" b="1"/>
              <a:pPr/>
              <a:t>13</a:t>
            </a:fld>
            <a:endParaRPr lang="ru-RU" sz="1400" b="1" dirty="0"/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808911"/>
              </p:ext>
            </p:extLst>
          </p:nvPr>
        </p:nvGraphicFramePr>
        <p:xfrm>
          <a:off x="194730" y="1271830"/>
          <a:ext cx="11722564" cy="54036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438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8646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9013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3246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5955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59557"/>
              </a:tblGrid>
              <a:tr h="502479"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solidFill>
                            <a:srgbClr val="D1E5EF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Наименование муниципального образования</a:t>
                      </a:r>
                      <a:endParaRPr lang="ru-RU" sz="1300" b="1" dirty="0">
                        <a:solidFill>
                          <a:srgbClr val="D1E5EF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Степень качества управления муниципальными финансами</a:t>
                      </a:r>
                      <a:endParaRPr lang="ru-RU" sz="1300" b="1" i="0" u="none" strike="noStrike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Комплексная оценка</a:t>
                      </a:r>
                      <a:endParaRPr lang="ru-RU" sz="1300" b="1" i="0" u="none" strike="noStrike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Качество бюджетного планирования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Качество исполнения бюджета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Степень прозрачности бюджетного процесса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8199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г. Хабаровск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91,21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80,34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96,28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100,0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Комсомольский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87,52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67,0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96,5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100,0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45534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 kern="1200" dirty="0" err="1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Бикинский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kern="120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86,68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75,0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96,5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78,0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Амурский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kern="120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86,62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81,75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89,0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78,0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Г. Комсомольск-на-Амуре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86,36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70,79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88,83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100,0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Хабаровский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II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87,42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90,0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89,5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78,0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5533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Им. Лазо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kern="120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II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86,62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87,25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73,75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100,0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7067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Николаевский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II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83,1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83,27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89,5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78,0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Вяземский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kern="120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II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82,54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74,23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61,5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100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 kern="1200" dirty="0" err="1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Ульчский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kern="120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II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80,51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86,5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94,25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78,0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7067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Солнечный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kern="120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II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80,06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71,0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80,75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78,0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7067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Охотский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kern="120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II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79,8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76,35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86,0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78,0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7067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Им. Полины Осипенко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II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76,16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79,75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82,25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78,0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7067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 kern="1200" dirty="0" err="1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Ванинский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kern="120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II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69,67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58,0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75,0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56,0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7067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Нанайский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kern="120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II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69,46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71,83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65,75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100,0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7067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Советско-Гаванский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kern="120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II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68,32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69,0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40,5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78,0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7067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 kern="1200" dirty="0" err="1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Верхнебуреинский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kern="120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II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62,77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68,0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43,5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56,0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7067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 kern="1200" dirty="0" err="1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Аяно</a:t>
                      </a:r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-Майский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II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60,21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54,01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71,75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34,0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7067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 kern="1200" dirty="0" err="1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Тугуро-Чумиканский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III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58,39</a:t>
                      </a:r>
                      <a:endParaRPr lang="ru-RU" sz="1300" b="1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52,13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43,0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rgbClr val="D1E5E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34,0</a:t>
                      </a:r>
                      <a:endParaRPr lang="ru-RU" sz="1300" b="0" i="0" u="none" strike="noStrike" kern="1200" dirty="0">
                        <a:solidFill>
                          <a:srgbClr val="D1E5E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221132" y="871720"/>
            <a:ext cx="37881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0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Иллюстративный материал </a:t>
            </a:r>
            <a:br>
              <a:rPr lang="ru-RU" sz="10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ru-RU" sz="10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министерства </a:t>
            </a:r>
            <a:r>
              <a:rPr lang="ru-RU" sz="1000" i="1" dirty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финансов Хабаровского </a:t>
            </a:r>
            <a:r>
              <a:rPr lang="ru-RU" sz="10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края</a:t>
            </a:r>
            <a:endParaRPr lang="ru-RU" sz="1400" b="1" i="1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82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515" y="5933598"/>
            <a:ext cx="956733" cy="66706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49524" y="5696585"/>
            <a:ext cx="780403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C4D8E1"/>
                </a:solidFill>
              </a:rPr>
              <a:t>Ольховая Ольга Алексеевна</a:t>
            </a:r>
            <a:endParaRPr lang="ru-RU" sz="2800" b="1" i="1" dirty="0">
              <a:solidFill>
                <a:srgbClr val="C4D8E1"/>
              </a:solidFill>
            </a:endParaRPr>
          </a:p>
          <a:p>
            <a:pPr algn="ctr"/>
            <a:r>
              <a:rPr lang="ru-RU" b="1" i="1" dirty="0" smtClean="0">
                <a:solidFill>
                  <a:srgbClr val="C4D8E1"/>
                </a:solidFill>
              </a:rPr>
              <a:t>председатель постоянного комитета Законодательной </a:t>
            </a:r>
            <a:r>
              <a:rPr lang="ru-RU" b="1" i="1" dirty="0">
                <a:solidFill>
                  <a:srgbClr val="C4D8E1"/>
                </a:solidFill>
              </a:rPr>
              <a:t>Думы Хабаровского </a:t>
            </a:r>
            <a:r>
              <a:rPr lang="ru-RU" b="1" i="1" dirty="0" smtClean="0">
                <a:solidFill>
                  <a:srgbClr val="C4D8E1"/>
                </a:solidFill>
              </a:rPr>
              <a:t>края по бюджету, налогам и экономическому развитию</a:t>
            </a:r>
            <a:endParaRPr lang="ru-RU" b="1" i="1" dirty="0">
              <a:solidFill>
                <a:srgbClr val="C4D8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09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863" y="264324"/>
            <a:ext cx="117697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ru-RU" sz="4000" b="1" i="1" dirty="0" smtClean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О местном самоуправлении</a:t>
            </a:r>
            <a:endParaRPr lang="ru-RU" sz="4000" b="1" i="1" dirty="0">
              <a:solidFill>
                <a:srgbClr val="C4D8E1"/>
              </a:solidFill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369702" y="6456577"/>
            <a:ext cx="2743200" cy="365125"/>
          </a:xfrm>
        </p:spPr>
        <p:txBody>
          <a:bodyPr/>
          <a:lstStyle/>
          <a:p>
            <a:fld id="{2DB70417-57A4-40D3-B399-46D9A7640EBD}" type="slidenum">
              <a:rPr lang="ru-RU" sz="1400" b="1"/>
              <a:pPr/>
              <a:t>2</a:t>
            </a:fld>
            <a:endParaRPr lang="ru-RU" sz="1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517" y="1314245"/>
            <a:ext cx="697014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000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Значимость </a:t>
            </a:r>
            <a:r>
              <a:rPr lang="ru-RU" sz="3000" dirty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вашего труда, как в таких случаях говорят, невозможно переоценить, ведь именно вы находитесь ближе всего к людям и по большому счёту являетесь для них ключевыми представителями всей системы публичной </a:t>
            </a:r>
            <a:r>
              <a:rPr lang="ru-RU" sz="3000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власти </a:t>
            </a:r>
            <a:endParaRPr lang="ru-RU" sz="3000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8541657" y="5147162"/>
            <a:ext cx="30871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800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В.В. Путин</a:t>
            </a:r>
            <a:endParaRPr lang="ru-RU" sz="2800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09455" y="5974781"/>
            <a:ext cx="70421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200" i="1" dirty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Заседание Совета по развитию местного </a:t>
            </a:r>
            <a:r>
              <a:rPr lang="ru-RU" sz="22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самоуправления 20 апреля 2023 года</a:t>
            </a:r>
            <a:endParaRPr lang="ru-RU" sz="2200" i="1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/>
          <a:srcRect l="61264" t="40000" r="12530" b="38868"/>
          <a:stretch/>
        </p:blipFill>
        <p:spPr>
          <a:xfrm>
            <a:off x="465827" y="1651455"/>
            <a:ext cx="3692106" cy="3111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01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9" y="109590"/>
            <a:ext cx="11769761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ru-RU" sz="4400" b="1" i="1" dirty="0" smtClean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Парламентский контроль</a:t>
            </a:r>
            <a:endParaRPr lang="ru-RU" sz="4000" b="1" i="1" dirty="0">
              <a:solidFill>
                <a:srgbClr val="9BBCFF"/>
              </a:solidFill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358009" y="6492875"/>
            <a:ext cx="2743200" cy="365125"/>
          </a:xfrm>
        </p:spPr>
        <p:txBody>
          <a:bodyPr/>
          <a:lstStyle/>
          <a:p>
            <a:fld id="{2DB70417-57A4-40D3-B399-46D9A7640EBD}" type="slidenum">
              <a:rPr lang="ru-RU" sz="1400" b="1"/>
              <a:pPr/>
              <a:t>3</a:t>
            </a:fld>
            <a:endParaRPr lang="ru-RU" sz="14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45452" y="5479548"/>
            <a:ext cx="369522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sz="15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Закон Хабаровского края </a:t>
            </a:r>
            <a:br>
              <a:rPr lang="ru-RU" sz="15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ru-RU" sz="15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от 31.10.2022 № 329 </a:t>
            </a:r>
            <a:br>
              <a:rPr lang="ru-RU" sz="15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ru-RU" sz="15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«О парламентском контроле в Хабаровском крае»</a:t>
            </a:r>
            <a:endParaRPr lang="ru-RU" sz="1500" i="1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20857" y="1788896"/>
            <a:ext cx="334927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Законодательная Дума </a:t>
            </a:r>
            <a:r>
              <a:rPr lang="ru-RU" sz="2200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Хабаровского края </a:t>
            </a:r>
            <a:r>
              <a:rPr lang="ru-RU" sz="2200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(далее – Дума)</a:t>
            </a:r>
            <a:endParaRPr lang="ru-RU" sz="2200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Нашивка 13"/>
          <p:cNvSpPr/>
          <p:nvPr/>
        </p:nvSpPr>
        <p:spPr>
          <a:xfrm>
            <a:off x="278508" y="2004308"/>
            <a:ext cx="198292" cy="288382"/>
          </a:xfrm>
          <a:prstGeom prst="chevron">
            <a:avLst/>
          </a:prstGeom>
          <a:solidFill>
            <a:srgbClr val="D0E5EE"/>
          </a:solidFill>
          <a:ln>
            <a:solidFill>
              <a:srgbClr val="D0E5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20857" y="874693"/>
            <a:ext cx="32502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sz="2400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Субъекты</a:t>
            </a:r>
            <a:endParaRPr lang="ru-RU" sz="2400" b="1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2632" y="3556265"/>
            <a:ext cx="301090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постоянные комитеты </a:t>
            </a:r>
            <a:r>
              <a:rPr lang="ru-RU" sz="2200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Думы</a:t>
            </a:r>
            <a:endParaRPr lang="ru-RU" sz="2200" b="1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91283" y="4553497"/>
            <a:ext cx="304225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депутаты Думы</a:t>
            </a:r>
            <a:endParaRPr lang="ru-RU" sz="2200" b="1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Нашивка 16"/>
          <p:cNvSpPr/>
          <p:nvPr/>
        </p:nvSpPr>
        <p:spPr>
          <a:xfrm>
            <a:off x="278508" y="3663927"/>
            <a:ext cx="198292" cy="288382"/>
          </a:xfrm>
          <a:prstGeom prst="chevron">
            <a:avLst/>
          </a:prstGeom>
          <a:solidFill>
            <a:srgbClr val="D0E5EE"/>
          </a:solidFill>
          <a:ln>
            <a:solidFill>
              <a:srgbClr val="D0E5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Нашивка 17"/>
          <p:cNvSpPr/>
          <p:nvPr/>
        </p:nvSpPr>
        <p:spPr>
          <a:xfrm>
            <a:off x="247160" y="4655047"/>
            <a:ext cx="198292" cy="288382"/>
          </a:xfrm>
          <a:prstGeom prst="chevron">
            <a:avLst/>
          </a:prstGeom>
          <a:solidFill>
            <a:srgbClr val="D0E5EE"/>
          </a:solidFill>
          <a:ln>
            <a:solidFill>
              <a:srgbClr val="D0E5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4140679" y="1467374"/>
            <a:ext cx="0" cy="3517010"/>
          </a:xfrm>
          <a:prstGeom prst="line">
            <a:avLst/>
          </a:prstGeom>
          <a:ln>
            <a:solidFill>
              <a:srgbClr val="D1E5E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6107790" y="874693"/>
            <a:ext cx="32502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sz="2400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Формы</a:t>
            </a:r>
            <a:endParaRPr lang="ru-RU" sz="2400" b="1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72070" y="5456395"/>
            <a:ext cx="3646854" cy="1103272"/>
          </a:xfrm>
          <a:prstGeom prst="rect">
            <a:avLst/>
          </a:prstGeom>
          <a:noFill/>
          <a:ln>
            <a:solidFill>
              <a:srgbClr val="C7DFE7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830793" y="1511847"/>
            <a:ext cx="5652900" cy="780843"/>
          </a:xfrm>
          <a:prstGeom prst="roundRect">
            <a:avLst/>
          </a:prstGeom>
          <a:solidFill>
            <a:srgbClr val="D0E5EE"/>
          </a:solidFill>
          <a:ln w="254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поручения Думы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КСП*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 проведении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контрольных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 экспертно-аналитических мероприятий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830792" y="2512171"/>
            <a:ext cx="5667869" cy="780843"/>
          </a:xfrm>
          <a:prstGeom prst="roundRect">
            <a:avLst/>
          </a:prstGeom>
          <a:solidFill>
            <a:srgbClr val="D0E5EE"/>
          </a:solidFill>
          <a:ln w="254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обращение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депутата;</a:t>
            </a:r>
          </a:p>
          <a:p>
            <a:pPr algn="ctr"/>
            <a:endParaRPr lang="ru-RU" sz="700" dirty="0" smtClean="0">
              <a:solidFill>
                <a:schemeClr val="tx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депутатский запрос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815824" y="3545585"/>
            <a:ext cx="5667869" cy="780843"/>
          </a:xfrm>
          <a:prstGeom prst="roundRect">
            <a:avLst/>
          </a:prstGeom>
          <a:solidFill>
            <a:srgbClr val="D0E5EE"/>
          </a:solidFill>
          <a:ln w="254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приглашение должностных лиц на заседания Думы и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иные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мероприятия</a:t>
            </a: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4815824" y="4578999"/>
            <a:ext cx="5667869" cy="780843"/>
          </a:xfrm>
          <a:prstGeom prst="roundRect">
            <a:avLst/>
          </a:prstGeom>
          <a:solidFill>
            <a:srgbClr val="D0E5EE"/>
          </a:solidFill>
          <a:ln w="254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проведение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депутатских слушаний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«правительственных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часов», круглых столов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 т.п.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4815824" y="5624026"/>
            <a:ext cx="5667869" cy="780843"/>
          </a:xfrm>
          <a:prstGeom prst="roundRect">
            <a:avLst/>
          </a:prstGeom>
          <a:solidFill>
            <a:srgbClr val="D0E5EE"/>
          </a:solidFill>
          <a:ln w="254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заслушивание ежегодного отчета о результатах деятельности Правительства Хабаровского края</a:t>
            </a:r>
          </a:p>
        </p:txBody>
      </p:sp>
      <p:pic>
        <p:nvPicPr>
          <p:cNvPr id="39" name="Рисунок 3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192" y="4255263"/>
            <a:ext cx="1261740" cy="2082800"/>
          </a:xfrm>
          <a:prstGeom prst="rect">
            <a:avLst/>
          </a:prstGeom>
        </p:spPr>
      </p:pic>
      <p:sp>
        <p:nvSpPr>
          <p:cNvPr id="40" name="Прямоугольник 39"/>
          <p:cNvSpPr/>
          <p:nvPr/>
        </p:nvSpPr>
        <p:spPr>
          <a:xfrm>
            <a:off x="5083678" y="6502876"/>
            <a:ext cx="7017531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sz="15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*КСП – Контрольно-счетная палата Хабаровского края</a:t>
            </a:r>
            <a:endParaRPr lang="ru-RU" sz="1500" i="1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45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4403" y="114964"/>
            <a:ext cx="11769761" cy="1588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3600" b="1" i="1" dirty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Передача полномочий по осуществлению </a:t>
            </a:r>
            <a:r>
              <a:rPr lang="ru-RU" sz="3600" b="1" i="1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внешнего </a:t>
            </a:r>
            <a:r>
              <a:rPr lang="ru-RU" sz="3600" b="1" i="1" smtClean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муниципального финансового </a:t>
            </a:r>
            <a:r>
              <a:rPr lang="ru-RU" sz="3600" b="1" i="1" dirty="0" smtClean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контроля</a:t>
            </a:r>
            <a:endParaRPr lang="ru-RU" sz="3200" b="1" i="1" dirty="0">
              <a:solidFill>
                <a:srgbClr val="9BBCFF"/>
              </a:solidFill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358009" y="6492875"/>
            <a:ext cx="2743200" cy="365125"/>
          </a:xfrm>
        </p:spPr>
        <p:txBody>
          <a:bodyPr/>
          <a:lstStyle/>
          <a:p>
            <a:fld id="{2DB70417-57A4-40D3-B399-46D9A7640EBD}" type="slidenum">
              <a:rPr lang="ru-RU" sz="1400" b="1"/>
              <a:pPr/>
              <a:t>4</a:t>
            </a:fld>
            <a:endParaRPr lang="ru-RU" sz="1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231169" y="1683149"/>
            <a:ext cx="44167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Аяно</a:t>
            </a:r>
            <a:r>
              <a:rPr lang="ru-RU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-Майский </a:t>
            </a:r>
            <a:br>
              <a:rPr lang="ru-RU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ru-RU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муниципальный район</a:t>
            </a:r>
            <a:endParaRPr lang="ru-RU" b="1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+ 4 </a:t>
            </a:r>
            <a:r>
              <a:rPr lang="ru-RU" b="1" dirty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сельских поселения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-231169" y="2952270"/>
            <a:ext cx="44167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Комсомольский  муниципальный район</a:t>
            </a:r>
          </a:p>
          <a:p>
            <a:pPr lvl="0" algn="ctr"/>
            <a:r>
              <a:rPr lang="ru-RU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+ 21 </a:t>
            </a:r>
            <a:r>
              <a:rPr lang="ru-RU" b="1" dirty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сельское поселение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0538" y="4394971"/>
            <a:ext cx="32095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Охотский </a:t>
            </a:r>
            <a:r>
              <a:rPr lang="ru-RU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ru-RU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ru-RU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муниципальный </a:t>
            </a:r>
            <a:r>
              <a:rPr lang="ru-RU" b="1" dirty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округ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-1029163" y="557397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Мичуринское сельское </a:t>
            </a:r>
            <a:endParaRPr lang="ru-RU" b="1" dirty="0" smtClean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поселение </a:t>
            </a:r>
            <a:r>
              <a:rPr lang="ru-RU" b="1" dirty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Хабаровского </a:t>
            </a:r>
            <a:endParaRPr lang="ru-RU" b="1" dirty="0" smtClean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муниципального </a:t>
            </a:r>
            <a:r>
              <a:rPr lang="ru-RU" b="1" dirty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района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34403" y="1590939"/>
            <a:ext cx="3561474" cy="1169350"/>
          </a:xfrm>
          <a:prstGeom prst="rect">
            <a:avLst/>
          </a:prstGeom>
          <a:noFill/>
          <a:ln>
            <a:solidFill>
              <a:srgbClr val="C7DFE7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234403" y="2880734"/>
            <a:ext cx="3561474" cy="1169350"/>
          </a:xfrm>
          <a:prstGeom prst="rect">
            <a:avLst/>
          </a:prstGeom>
          <a:noFill/>
          <a:ln>
            <a:solidFill>
              <a:srgbClr val="C7DFE7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234403" y="4174259"/>
            <a:ext cx="3561474" cy="1169350"/>
          </a:xfrm>
          <a:prstGeom prst="rect">
            <a:avLst/>
          </a:prstGeom>
          <a:noFill/>
          <a:ln>
            <a:solidFill>
              <a:srgbClr val="C7DFE7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Прямоугольник 62"/>
          <p:cNvSpPr/>
          <p:nvPr/>
        </p:nvSpPr>
        <p:spPr>
          <a:xfrm>
            <a:off x="238100" y="5506087"/>
            <a:ext cx="3561474" cy="1169350"/>
          </a:xfrm>
          <a:prstGeom prst="rect">
            <a:avLst/>
          </a:prstGeom>
          <a:noFill/>
          <a:ln>
            <a:solidFill>
              <a:srgbClr val="C7DFE7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4158678" y="2561497"/>
            <a:ext cx="3250219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sz="6600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29</a:t>
            </a:r>
            <a:endParaRPr lang="ru-RU" sz="2400" b="1" dirty="0" smtClean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fontAlgn="ctr"/>
            <a:r>
              <a:rPr lang="ru-RU" sz="2400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муниципальных образований</a:t>
            </a:r>
            <a:br>
              <a:rPr lang="ru-RU" sz="2400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ru-RU" sz="2400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края</a:t>
            </a:r>
            <a:endParaRPr lang="ru-RU" sz="2400" b="1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8325386" y="5646747"/>
            <a:ext cx="329451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sz="14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Закон Хабаровского края </a:t>
            </a:r>
            <a:br>
              <a:rPr lang="ru-RU" sz="14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ru-RU" sz="14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от 29.06.2011 № 94 </a:t>
            </a:r>
            <a:br>
              <a:rPr lang="ru-RU" sz="14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ru-RU" sz="14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«О Контрольно-счетной палате Хабаровского края»</a:t>
            </a:r>
            <a:endParaRPr lang="ru-RU" sz="1400" i="1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8325719" y="5572165"/>
            <a:ext cx="3294178" cy="1103272"/>
          </a:xfrm>
          <a:prstGeom prst="rect">
            <a:avLst/>
          </a:prstGeom>
          <a:noFill/>
          <a:ln>
            <a:solidFill>
              <a:srgbClr val="C7DFE7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>
            <a:off x="7546862" y="1746933"/>
            <a:ext cx="4354" cy="4854652"/>
          </a:xfrm>
          <a:prstGeom prst="line">
            <a:avLst/>
          </a:prstGeom>
          <a:ln>
            <a:solidFill>
              <a:srgbClr val="D1E5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7974614" y="1502174"/>
            <a:ext cx="384357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9BBCFF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Внешний государственный финансовый контроль Хабаровского края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8099254" y="3625489"/>
            <a:ext cx="386397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Контрольно-счетная палата Хабаровского </a:t>
            </a:r>
            <a:r>
              <a:rPr lang="ru-RU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края</a:t>
            </a:r>
          </a:p>
          <a:p>
            <a:pPr algn="ctr"/>
            <a:endParaRPr lang="ru-RU" sz="1400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ru-RU" sz="1600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образуется Думой </a:t>
            </a:r>
          </a:p>
          <a:p>
            <a:pPr algn="just"/>
            <a:endParaRPr lang="ru-RU" sz="1600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ru-RU" sz="1600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подотчетна Думе</a:t>
            </a:r>
            <a:endParaRPr lang="ru-RU" sz="1600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0" name="Нашивка 19"/>
          <p:cNvSpPr/>
          <p:nvPr/>
        </p:nvSpPr>
        <p:spPr>
          <a:xfrm>
            <a:off x="8303714" y="4462043"/>
            <a:ext cx="198292" cy="288382"/>
          </a:xfrm>
          <a:prstGeom prst="chevron">
            <a:avLst/>
          </a:prstGeom>
          <a:solidFill>
            <a:srgbClr val="D0E5EE"/>
          </a:solidFill>
          <a:ln>
            <a:solidFill>
              <a:srgbClr val="D0E5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Нашивка 20"/>
          <p:cNvSpPr/>
          <p:nvPr/>
        </p:nvSpPr>
        <p:spPr>
          <a:xfrm>
            <a:off x="8325386" y="4897111"/>
            <a:ext cx="198292" cy="288382"/>
          </a:xfrm>
          <a:prstGeom prst="chevron">
            <a:avLst/>
          </a:prstGeom>
          <a:solidFill>
            <a:srgbClr val="D0E5EE"/>
          </a:solidFill>
          <a:ln>
            <a:solidFill>
              <a:srgbClr val="D0E5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853544" y="6288364"/>
            <a:ext cx="16980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2024 год</a:t>
            </a:r>
            <a:endParaRPr lang="ru-RU" b="1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17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4403" y="114964"/>
            <a:ext cx="11769761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3200" b="1" i="1" dirty="0" smtClean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Межбюджетные трансферты </a:t>
            </a:r>
            <a:r>
              <a:rPr lang="ru-RU" sz="3200" b="1" i="1" dirty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бюджетам муниципальных образований </a:t>
            </a:r>
            <a:r>
              <a:rPr lang="ru-RU" sz="3200" b="1" i="1" dirty="0" smtClean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края </a:t>
            </a:r>
            <a:r>
              <a:rPr lang="ru-RU" sz="3200" b="1" i="1" dirty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в общем объеме расходов краевого </a:t>
            </a:r>
            <a:r>
              <a:rPr lang="ru-RU" sz="3200" b="1" i="1" dirty="0" smtClean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бюджета</a:t>
            </a:r>
            <a:endParaRPr lang="ru-RU" sz="2800" b="1" i="1" dirty="0">
              <a:solidFill>
                <a:srgbClr val="9BBCFF"/>
              </a:solidFill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358009" y="6492875"/>
            <a:ext cx="2743200" cy="365125"/>
          </a:xfrm>
        </p:spPr>
        <p:txBody>
          <a:bodyPr/>
          <a:lstStyle/>
          <a:p>
            <a:fld id="{2DB70417-57A4-40D3-B399-46D9A7640EBD}" type="slidenum">
              <a:rPr lang="ru-RU" sz="1400" b="1"/>
              <a:pPr/>
              <a:t>5</a:t>
            </a:fld>
            <a:endParaRPr lang="ru-RU" sz="1400" b="1" dirty="0"/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820" y="8134259"/>
            <a:ext cx="1020110" cy="1683933"/>
          </a:xfrm>
          <a:prstGeom prst="rect">
            <a:avLst/>
          </a:prstGeom>
        </p:spPr>
      </p:pic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3614807086"/>
              </p:ext>
            </p:extLst>
          </p:nvPr>
        </p:nvGraphicFramePr>
        <p:xfrm>
          <a:off x="234403" y="2449449"/>
          <a:ext cx="5383045" cy="3429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3691046" y="2061458"/>
            <a:ext cx="16980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процентов</a:t>
            </a:r>
            <a:endParaRPr lang="ru-RU" b="1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23" name="Диаграмма 22"/>
          <p:cNvGraphicFramePr/>
          <p:nvPr>
            <p:extLst>
              <p:ext uri="{D42A27DB-BD31-4B8C-83A1-F6EECF244321}">
                <p14:modId xmlns:p14="http://schemas.microsoft.com/office/powerpoint/2010/main" val="2722073275"/>
              </p:ext>
            </p:extLst>
          </p:nvPr>
        </p:nvGraphicFramePr>
        <p:xfrm>
          <a:off x="6506862" y="2955356"/>
          <a:ext cx="5114954" cy="3429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5" name="Прямоугольник 24"/>
          <p:cNvSpPr/>
          <p:nvPr/>
        </p:nvSpPr>
        <p:spPr>
          <a:xfrm>
            <a:off x="9733231" y="1673685"/>
            <a:ext cx="19927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млрд рублей</a:t>
            </a:r>
            <a:endParaRPr lang="ru-RU" b="1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5996807" y="1736943"/>
            <a:ext cx="4354" cy="4854652"/>
          </a:xfrm>
          <a:prstGeom prst="line">
            <a:avLst/>
          </a:prstGeom>
          <a:ln>
            <a:solidFill>
              <a:srgbClr val="D1E5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 rot="19963017">
            <a:off x="7538019" y="2532085"/>
            <a:ext cx="255255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sz="2400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+18,5%</a:t>
            </a:r>
          </a:p>
          <a:p>
            <a:pPr algn="ctr" fontAlgn="ctr"/>
            <a:r>
              <a:rPr lang="ru-RU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(2023/2021)</a:t>
            </a:r>
            <a:endParaRPr lang="ru-RU" b="1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45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049" y="176969"/>
            <a:ext cx="117697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ru-RU" sz="4000" b="1" i="1" dirty="0" smtClean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Межбюджетные отношения в крае</a:t>
            </a:r>
            <a:endParaRPr lang="ru-RU" sz="3600" b="1" i="1" dirty="0">
              <a:solidFill>
                <a:srgbClr val="9BBCFF"/>
              </a:solidFill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358009" y="6492875"/>
            <a:ext cx="2743200" cy="365125"/>
          </a:xfrm>
        </p:spPr>
        <p:txBody>
          <a:bodyPr/>
          <a:lstStyle/>
          <a:p>
            <a:fld id="{2DB70417-57A4-40D3-B399-46D9A7640EBD}" type="slidenum">
              <a:rPr lang="ru-RU" sz="1400" b="1"/>
              <a:pPr/>
              <a:t>6</a:t>
            </a:fld>
            <a:endParaRPr lang="ru-RU" sz="1400" b="1" dirty="0"/>
          </a:p>
        </p:txBody>
      </p:sp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val="3396902400"/>
              </p:ext>
            </p:extLst>
          </p:nvPr>
        </p:nvGraphicFramePr>
        <p:xfrm>
          <a:off x="3633741" y="823300"/>
          <a:ext cx="7977414" cy="60840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0" y="2687377"/>
            <a:ext cx="4520239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sz="3400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Механизмы межбюджетного регулирования</a:t>
            </a:r>
            <a:endParaRPr lang="ru-RU" sz="3400" b="1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4866" y="1159932"/>
            <a:ext cx="591293" cy="66158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465" y="5971085"/>
            <a:ext cx="674365" cy="521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9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502" y="22033"/>
            <a:ext cx="1176976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ru-RU" sz="4000" b="1" i="1" dirty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Обеспеченность муниципальных образований края </a:t>
            </a:r>
            <a:r>
              <a:rPr lang="ru-RU" sz="4000" b="1" i="1" dirty="0" smtClean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собственными доходами</a:t>
            </a:r>
            <a:endParaRPr lang="ru-RU" sz="3600" b="1" i="1" dirty="0">
              <a:solidFill>
                <a:srgbClr val="9BBCF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358009" y="6492875"/>
            <a:ext cx="2743200" cy="365125"/>
          </a:xfrm>
        </p:spPr>
        <p:txBody>
          <a:bodyPr/>
          <a:lstStyle/>
          <a:p>
            <a:fld id="{2DB70417-57A4-40D3-B399-46D9A7640EBD}" type="slidenum">
              <a:rPr lang="ru-RU" sz="1400" b="1"/>
              <a:pPr/>
              <a:t>7</a:t>
            </a:fld>
            <a:endParaRPr lang="ru-RU" sz="1400" b="1" dirty="0"/>
          </a:p>
        </p:txBody>
      </p:sp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1025346468"/>
              </p:ext>
            </p:extLst>
          </p:nvPr>
        </p:nvGraphicFramePr>
        <p:xfrm>
          <a:off x="621101" y="2478564"/>
          <a:ext cx="11103455" cy="3383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626811" y="5812882"/>
            <a:ext cx="47567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9BBC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2,2 % </a:t>
            </a:r>
            <a:r>
              <a:rPr lang="ru-RU" sz="1600" b="1" dirty="0" smtClean="0">
                <a:solidFill>
                  <a:srgbClr val="9BBC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/>
            </a:r>
            <a:br>
              <a:rPr lang="ru-RU" sz="1600" b="1" dirty="0" smtClean="0">
                <a:solidFill>
                  <a:srgbClr val="9BBC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1600" b="1" dirty="0" err="1" smtClean="0">
                <a:solidFill>
                  <a:srgbClr val="9BBC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Верхнетамбовское</a:t>
            </a:r>
            <a:r>
              <a:rPr lang="ru-RU" sz="1600" b="1" dirty="0" smtClean="0">
                <a:solidFill>
                  <a:srgbClr val="9BBC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9BBC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сельское поселение Комсомольского района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566521" y="1592093"/>
            <a:ext cx="6096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1600" b="1" dirty="0" smtClean="0">
                <a:solidFill>
                  <a:srgbClr val="9BBC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Рабочий </a:t>
            </a:r>
            <a:r>
              <a:rPr lang="ru-RU" sz="1600" b="1" dirty="0">
                <a:solidFill>
                  <a:srgbClr val="9BBC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поселок </a:t>
            </a:r>
            <a:r>
              <a:rPr lang="ru-RU" sz="1600" b="1" dirty="0" smtClean="0">
                <a:solidFill>
                  <a:srgbClr val="9BBC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/>
            </a:r>
            <a:br>
              <a:rPr lang="ru-RU" sz="1600" b="1" dirty="0" smtClean="0">
                <a:solidFill>
                  <a:srgbClr val="9BBC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1600" b="1" dirty="0" smtClean="0">
                <a:solidFill>
                  <a:srgbClr val="9BBC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Многовершинный </a:t>
            </a:r>
            <a:br>
              <a:rPr lang="ru-RU" sz="1600" b="1" dirty="0" smtClean="0">
                <a:solidFill>
                  <a:srgbClr val="9BBC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1600" b="1" dirty="0" smtClean="0">
                <a:solidFill>
                  <a:srgbClr val="9BBC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Николаевского района</a:t>
            </a:r>
          </a:p>
          <a:p>
            <a:pPr algn="r"/>
            <a:r>
              <a:rPr lang="ru-RU" sz="1600" b="1" dirty="0">
                <a:solidFill>
                  <a:srgbClr val="9BBC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99,7%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202611" y="5248615"/>
            <a:ext cx="43107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0E3D3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Доля собственных доходов, %</a:t>
            </a:r>
            <a:endParaRPr lang="ru-RU" b="1" dirty="0">
              <a:solidFill>
                <a:srgbClr val="0E3D3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23" name="Прямая со стрелкой 22"/>
          <p:cNvCxnSpPr/>
          <p:nvPr/>
        </p:nvCxnSpPr>
        <p:spPr bwMode="auto">
          <a:xfrm flipV="1">
            <a:off x="1718683" y="2785486"/>
            <a:ext cx="9656540" cy="2770100"/>
          </a:xfrm>
          <a:prstGeom prst="straightConnector1">
            <a:avLst/>
          </a:prstGeom>
          <a:ln w="31750">
            <a:solidFill>
              <a:srgbClr val="C7DFE7"/>
            </a:solidFill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TextBox 1"/>
          <p:cNvSpPr txBox="1"/>
          <p:nvPr/>
        </p:nvSpPr>
        <p:spPr bwMode="auto">
          <a:xfrm rot="20678004">
            <a:off x="5448256" y="3680545"/>
            <a:ext cx="2197392" cy="338036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>
                <a:solidFill>
                  <a:srgbClr val="9BBC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Разрыв в 44,5 </a:t>
            </a:r>
            <a:r>
              <a:rPr lang="ru-RU" sz="2400" b="1" dirty="0" smtClean="0">
                <a:solidFill>
                  <a:srgbClr val="9BBC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раза</a:t>
            </a:r>
            <a:endParaRPr lang="ru-RU" sz="2400" b="1" dirty="0">
              <a:solidFill>
                <a:srgbClr val="9BBCFF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9358009" y="6184351"/>
            <a:ext cx="23576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200" i="1" dirty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Иллюстративный материал министерства финансов Хабаровского </a:t>
            </a:r>
            <a:r>
              <a:rPr lang="ru-RU" sz="12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края</a:t>
            </a:r>
            <a:endParaRPr lang="ru-RU" sz="2000" b="1" i="1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824396" y="5671215"/>
            <a:ext cx="47564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C7DFE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en-US" b="1" dirty="0">
                <a:solidFill>
                  <a:srgbClr val="C7DFE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15</a:t>
            </a:r>
            <a:r>
              <a:rPr lang="ru-RU" b="1" dirty="0">
                <a:solidFill>
                  <a:srgbClr val="C7DFE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муниципальных образований</a:t>
            </a:r>
          </a:p>
        </p:txBody>
      </p:sp>
    </p:spTree>
    <p:extLst>
      <p:ext uri="{BB962C8B-B14F-4D97-AF65-F5344CB8AC3E}">
        <p14:creationId xmlns:p14="http://schemas.microsoft.com/office/powerpoint/2010/main" val="352879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311215" y="3899140"/>
            <a:ext cx="9264770" cy="113998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98502" y="96257"/>
            <a:ext cx="11769761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3600" b="1" i="1" dirty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Выравнивание бюджетной обеспеченности</a:t>
            </a:r>
            <a:br>
              <a:rPr lang="ru-RU" sz="3600" b="1" i="1" dirty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ru-RU" sz="3600" b="1" i="1" dirty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муниципальных образований </a:t>
            </a:r>
            <a:r>
              <a:rPr lang="ru-RU" sz="3600" b="1" i="1" dirty="0" smtClean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края</a:t>
            </a:r>
            <a:endParaRPr lang="ru-RU" sz="3600" b="1" i="1" dirty="0">
              <a:solidFill>
                <a:srgbClr val="C4D8E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358009" y="6492875"/>
            <a:ext cx="2743200" cy="365125"/>
          </a:xfrm>
        </p:spPr>
        <p:txBody>
          <a:bodyPr/>
          <a:lstStyle/>
          <a:p>
            <a:fld id="{2DB70417-57A4-40D3-B399-46D9A7640EBD}" type="slidenum">
              <a:rPr lang="ru-RU" sz="1400" b="1"/>
              <a:pPr/>
              <a:t>8</a:t>
            </a:fld>
            <a:endParaRPr lang="ru-RU" sz="1400" b="1" dirty="0"/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1478503138"/>
              </p:ext>
            </p:extLst>
          </p:nvPr>
        </p:nvGraphicFramePr>
        <p:xfrm>
          <a:off x="387908" y="727366"/>
          <a:ext cx="11713301" cy="6685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3" name="Прямая соединительная линия 12"/>
          <p:cNvCxnSpPr/>
          <p:nvPr/>
        </p:nvCxnSpPr>
        <p:spPr>
          <a:xfrm flipH="1">
            <a:off x="1311215" y="1965310"/>
            <a:ext cx="10299939" cy="1513"/>
          </a:xfrm>
          <a:prstGeom prst="line">
            <a:avLst/>
          </a:prstGeom>
          <a:ln w="31750">
            <a:solidFill>
              <a:srgbClr val="C7DFE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1218081" y="1965310"/>
            <a:ext cx="0" cy="2951747"/>
          </a:xfrm>
          <a:prstGeom prst="straightConnector1">
            <a:avLst/>
          </a:prstGeom>
          <a:ln w="31750">
            <a:solidFill>
              <a:srgbClr val="949FCC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10198339" y="1965310"/>
            <a:ext cx="2876" cy="1933830"/>
          </a:xfrm>
          <a:prstGeom prst="straightConnector1">
            <a:avLst/>
          </a:prstGeom>
          <a:ln w="31750">
            <a:solidFill>
              <a:srgbClr val="949FCC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9550796" y="6304002"/>
            <a:ext cx="235762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000" i="1" dirty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Иллюстративный </a:t>
            </a:r>
            <a:r>
              <a:rPr lang="ru-RU" sz="10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ru-RU" sz="10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ru-RU" sz="10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материал </a:t>
            </a:r>
            <a:r>
              <a:rPr lang="ru-RU" sz="1000" i="1" dirty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министерства финансов Хабаровского </a:t>
            </a:r>
            <a:r>
              <a:rPr lang="ru-RU" sz="1000" i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края</a:t>
            </a:r>
            <a:endParaRPr lang="ru-RU" sz="1400" b="1" i="1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85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74136"/>
            <a:ext cx="75652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2400" b="1" i="1" dirty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Бюджетные ассигнования краевого бюджета на предоставление межбюджетных трансфертов бюджетам муниципальных образований Хабаровского </a:t>
            </a:r>
            <a:r>
              <a:rPr lang="ru-RU" sz="2400" b="1" i="1" dirty="0" smtClean="0">
                <a:solidFill>
                  <a:srgbClr val="C4D8E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края</a:t>
            </a:r>
            <a:endParaRPr lang="ru-RU" sz="2400" b="1" i="1" dirty="0">
              <a:solidFill>
                <a:srgbClr val="C4D8E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358009" y="6492875"/>
            <a:ext cx="2743200" cy="365125"/>
          </a:xfrm>
        </p:spPr>
        <p:txBody>
          <a:bodyPr/>
          <a:lstStyle/>
          <a:p>
            <a:fld id="{2DB70417-57A4-40D3-B399-46D9A7640EBD}" type="slidenum">
              <a:rPr lang="ru-RU" sz="1400" b="1"/>
              <a:pPr/>
              <a:t>9</a:t>
            </a:fld>
            <a:endParaRPr lang="ru-RU" sz="1400" b="1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7406098" y="1638223"/>
            <a:ext cx="4354" cy="4854652"/>
          </a:xfrm>
          <a:prstGeom prst="line">
            <a:avLst/>
          </a:prstGeom>
          <a:ln>
            <a:solidFill>
              <a:srgbClr val="D1E5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7903020" y="72536"/>
            <a:ext cx="419818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endParaRPr lang="ru-RU" sz="2400" b="1" i="1" dirty="0" smtClean="0">
              <a:solidFill>
                <a:srgbClr val="C4D8E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endParaRPr lang="ru-RU" sz="2400" b="1" i="1" dirty="0">
              <a:solidFill>
                <a:srgbClr val="C4D8E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4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Динамика поступления доходов в местные бюджеты</a:t>
            </a:r>
            <a:endParaRPr lang="ru-RU" sz="2400" b="1" i="1" dirty="0">
              <a:solidFill>
                <a:schemeClr val="accent1">
                  <a:lumMod val="40000"/>
                  <a:lumOff val="6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0896738"/>
              </p:ext>
            </p:extLst>
          </p:nvPr>
        </p:nvGraphicFramePr>
        <p:xfrm>
          <a:off x="0" y="2558008"/>
          <a:ext cx="7439026" cy="4117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5413342" y="2098446"/>
            <a:ext cx="199275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sz="1200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млрд рублей</a:t>
            </a:r>
            <a:endParaRPr lang="ru-RU" sz="1200" b="1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492405" y="2537662"/>
            <a:ext cx="199275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sz="1200" b="1" dirty="0" smtClean="0">
                <a:solidFill>
                  <a:srgbClr val="D1E5E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млрд рублей</a:t>
            </a:r>
            <a:endParaRPr lang="ru-RU" sz="1200" b="1" dirty="0">
              <a:solidFill>
                <a:srgbClr val="D1E5E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858742" y="3248465"/>
            <a:ext cx="19927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endParaRPr lang="ru-RU" sz="1400" b="1" dirty="0">
              <a:solidFill>
                <a:srgbClr val="949FC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83201310"/>
              </p:ext>
            </p:extLst>
          </p:nvPr>
        </p:nvGraphicFramePr>
        <p:xfrm>
          <a:off x="7565272" y="2971464"/>
          <a:ext cx="4296528" cy="3703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3067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7083</TotalTime>
  <Words>697</Words>
  <Application>Microsoft Office PowerPoint</Application>
  <PresentationFormat>Широкоэкранный</PresentationFormat>
  <Paragraphs>274</Paragraphs>
  <Slides>14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info03</dc:creator>
  <cp:lastModifiedBy>Глотов Андрей Вячеславович</cp:lastModifiedBy>
  <cp:revision>477</cp:revision>
  <cp:lastPrinted>2024-11-05T00:21:09Z</cp:lastPrinted>
  <dcterms:created xsi:type="dcterms:W3CDTF">2023-11-15T05:38:56Z</dcterms:created>
  <dcterms:modified xsi:type="dcterms:W3CDTF">2024-11-05T00:24:56Z</dcterms:modified>
</cp:coreProperties>
</file>