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317" r:id="rId5"/>
    <p:sldId id="315" r:id="rId6"/>
    <p:sldId id="316" r:id="rId7"/>
    <p:sldId id="265" r:id="rId8"/>
    <p:sldId id="258" r:id="rId9"/>
    <p:sldId id="264" r:id="rId10"/>
    <p:sldId id="318" r:id="rId11"/>
    <p:sldId id="319" r:id="rId12"/>
    <p:sldId id="269" r:id="rId13"/>
    <p:sldId id="321" r:id="rId14"/>
    <p:sldId id="322" r:id="rId15"/>
    <p:sldId id="274" r:id="rId16"/>
    <p:sldId id="270" r:id="rId17"/>
    <p:sldId id="272" r:id="rId18"/>
    <p:sldId id="299" r:id="rId19"/>
    <p:sldId id="323" r:id="rId20"/>
    <p:sldId id="32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E08"/>
    <a:srgbClr val="6ABD00"/>
    <a:srgbClr val="15531C"/>
    <a:srgbClr val="C1DE5B"/>
    <a:srgbClr val="0B0C07"/>
    <a:srgbClr val="465D19"/>
    <a:srgbClr val="1C260A"/>
    <a:srgbClr val="7EA229"/>
    <a:srgbClr val="D5E3CF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5909C-2BA6-4D36-ACDF-4DFB2296D1CD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F052E25-19E8-4DD0-BFBD-1DE3F7CC0FB8}">
      <dgm:prSet phldrT="[Текст]" custT="1"/>
      <dgm:spPr/>
      <dgm:t>
        <a:bodyPr/>
        <a:lstStyle/>
        <a:p>
          <a:r>
            <a:rPr lang="ru-RU" sz="3600" dirty="0">
              <a:solidFill>
                <a:srgbClr val="00B050"/>
              </a:solidFill>
              <a:latin typeface="Impact" panose="020B0806030902050204" pitchFamily="34" charset="0"/>
            </a:rPr>
            <a:t>Права на землю</a:t>
          </a:r>
        </a:p>
      </dgm:t>
    </dgm:pt>
    <dgm:pt modelId="{90C4EF60-2375-4EA0-A21E-D0EB241CB53B}" type="parTrans" cxnId="{769A5263-741B-41A2-A07C-B6B032A06AA1}">
      <dgm:prSet/>
      <dgm:spPr/>
      <dgm:t>
        <a:bodyPr/>
        <a:lstStyle/>
        <a:p>
          <a:endParaRPr lang="ru-RU"/>
        </a:p>
      </dgm:t>
    </dgm:pt>
    <dgm:pt modelId="{BFECF05F-7B25-44B5-9415-F5B1A5DA5D47}" type="sibTrans" cxnId="{769A5263-741B-41A2-A07C-B6B032A06AA1}">
      <dgm:prSet/>
      <dgm:spPr/>
      <dgm:t>
        <a:bodyPr/>
        <a:lstStyle/>
        <a:p>
          <a:endParaRPr lang="ru-RU"/>
        </a:p>
      </dgm:t>
    </dgm:pt>
    <dgm:pt modelId="{33441330-3475-437F-A3B5-08D5075EDBF0}">
      <dgm:prSet phldrT="[Текст]" custT="1"/>
      <dgm:spPr/>
      <dgm:t>
        <a:bodyPr/>
        <a:lstStyle/>
        <a:p>
          <a:pPr>
            <a:buNone/>
          </a:pPr>
          <a:r>
            <a:rPr lang="ru-RU" sz="2400" dirty="0">
              <a:latin typeface="+mn-lt"/>
            </a:rPr>
            <a:t>Право собственности</a:t>
          </a:r>
        </a:p>
      </dgm:t>
    </dgm:pt>
    <dgm:pt modelId="{01246B3D-30C1-4FBE-8B81-01C5A05039BF}" type="parTrans" cxnId="{46B30DD0-A679-4274-8559-B3BFD8FAC162}">
      <dgm:prSet/>
      <dgm:spPr/>
      <dgm:t>
        <a:bodyPr/>
        <a:lstStyle/>
        <a:p>
          <a:endParaRPr lang="ru-RU"/>
        </a:p>
      </dgm:t>
    </dgm:pt>
    <dgm:pt modelId="{7CF16EED-745A-48C1-9FFE-1B3FFBAC88AE}" type="sibTrans" cxnId="{46B30DD0-A679-4274-8559-B3BFD8FAC162}">
      <dgm:prSet/>
      <dgm:spPr/>
      <dgm:t>
        <a:bodyPr/>
        <a:lstStyle/>
        <a:p>
          <a:endParaRPr lang="ru-RU"/>
        </a:p>
      </dgm:t>
    </dgm:pt>
    <dgm:pt modelId="{34E526E3-B221-4B0C-9A32-F8286311CD30}">
      <dgm:prSet phldrT="[Текст]" custT="1"/>
      <dgm:spPr/>
      <dgm:t>
        <a:bodyPr/>
        <a:lstStyle/>
        <a:p>
          <a:r>
            <a:rPr lang="ru-RU" sz="2400" dirty="0">
              <a:latin typeface="+mn-lt"/>
            </a:rPr>
            <a:t>Иные вещные права</a:t>
          </a:r>
        </a:p>
      </dgm:t>
    </dgm:pt>
    <dgm:pt modelId="{F62AC99C-0171-4A24-8005-0F788ABBE98C}" type="parTrans" cxnId="{8F105342-6064-4924-9D15-952B2EA5FDDE}">
      <dgm:prSet/>
      <dgm:spPr/>
      <dgm:t>
        <a:bodyPr/>
        <a:lstStyle/>
        <a:p>
          <a:endParaRPr lang="ru-RU"/>
        </a:p>
      </dgm:t>
    </dgm:pt>
    <dgm:pt modelId="{1A144506-4432-4AA0-B28A-265890ACCD59}" type="sibTrans" cxnId="{8F105342-6064-4924-9D15-952B2EA5FDDE}">
      <dgm:prSet/>
      <dgm:spPr/>
      <dgm:t>
        <a:bodyPr/>
        <a:lstStyle/>
        <a:p>
          <a:endParaRPr lang="ru-RU"/>
        </a:p>
      </dgm:t>
    </dgm:pt>
    <dgm:pt modelId="{3670EF86-B9AD-4E05-8C17-EA39482A4D09}">
      <dgm:prSet phldrT="[Текст]" custT="1"/>
      <dgm:spPr/>
      <dgm:t>
        <a:bodyPr/>
        <a:lstStyle/>
        <a:p>
          <a:r>
            <a:rPr lang="ru-RU" sz="2400" dirty="0">
              <a:latin typeface="+mn-lt"/>
            </a:rPr>
            <a:t>Обязательные права</a:t>
          </a:r>
        </a:p>
      </dgm:t>
    </dgm:pt>
    <dgm:pt modelId="{2941DD1E-049E-4F25-8B43-9380163C30CA}" type="parTrans" cxnId="{BD025630-EBAC-4437-9CE2-DD4CCC20FF2D}">
      <dgm:prSet/>
      <dgm:spPr/>
      <dgm:t>
        <a:bodyPr/>
        <a:lstStyle/>
        <a:p>
          <a:endParaRPr lang="ru-RU"/>
        </a:p>
      </dgm:t>
    </dgm:pt>
    <dgm:pt modelId="{A0BC1885-60C3-44E5-B631-10A44B13764F}" type="sibTrans" cxnId="{BD025630-EBAC-4437-9CE2-DD4CCC20FF2D}">
      <dgm:prSet/>
      <dgm:spPr/>
      <dgm:t>
        <a:bodyPr/>
        <a:lstStyle/>
        <a:p>
          <a:endParaRPr lang="ru-RU"/>
        </a:p>
      </dgm:t>
    </dgm:pt>
    <dgm:pt modelId="{39605B55-6B92-4853-AA21-5DE836FEB80E}" type="pres">
      <dgm:prSet presAssocID="{6DE5909C-2BA6-4D36-ACDF-4DFB2296D1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27184D-58A9-4047-9DA6-B5227BF77AF5}" type="pres">
      <dgm:prSet presAssocID="{BF052E25-19E8-4DD0-BFBD-1DE3F7CC0FB8}" presName="hierRoot1" presStyleCnt="0">
        <dgm:presLayoutVars>
          <dgm:hierBranch val="init"/>
        </dgm:presLayoutVars>
      </dgm:prSet>
      <dgm:spPr/>
    </dgm:pt>
    <dgm:pt modelId="{23CDD85F-B3A5-4222-B39A-375CC31FC051}" type="pres">
      <dgm:prSet presAssocID="{BF052E25-19E8-4DD0-BFBD-1DE3F7CC0FB8}" presName="rootComposite1" presStyleCnt="0"/>
      <dgm:spPr/>
    </dgm:pt>
    <dgm:pt modelId="{E3B4D611-8508-4B1F-A418-5D3575CA3DED}" type="pres">
      <dgm:prSet presAssocID="{BF052E25-19E8-4DD0-BFBD-1DE3F7CC0FB8}" presName="rootText1" presStyleLbl="node0" presStyleIdx="0" presStyleCnt="1" custScaleX="180707" custScaleY="68246" custLinFactNeighborX="-3" custLinFactNeighborY="-4344">
        <dgm:presLayoutVars>
          <dgm:chPref val="3"/>
        </dgm:presLayoutVars>
      </dgm:prSet>
      <dgm:spPr/>
    </dgm:pt>
    <dgm:pt modelId="{1D1278BE-25A9-4BF1-A2D0-68A869F84BA7}" type="pres">
      <dgm:prSet presAssocID="{BF052E25-19E8-4DD0-BFBD-1DE3F7CC0FB8}" presName="rootConnector1" presStyleLbl="node1" presStyleIdx="0" presStyleCnt="0"/>
      <dgm:spPr/>
    </dgm:pt>
    <dgm:pt modelId="{50C59377-04BF-4CC1-8CDD-A7FEB625C0D4}" type="pres">
      <dgm:prSet presAssocID="{BF052E25-19E8-4DD0-BFBD-1DE3F7CC0FB8}" presName="hierChild2" presStyleCnt="0"/>
      <dgm:spPr/>
    </dgm:pt>
    <dgm:pt modelId="{D813B8E4-E83C-474F-924D-37CC79AFA25F}" type="pres">
      <dgm:prSet presAssocID="{01246B3D-30C1-4FBE-8B81-01C5A05039BF}" presName="Name37" presStyleLbl="parChTrans1D2" presStyleIdx="0" presStyleCnt="3"/>
      <dgm:spPr/>
    </dgm:pt>
    <dgm:pt modelId="{74D3D949-3E31-47DA-9EFB-EBEEAE06F6DE}" type="pres">
      <dgm:prSet presAssocID="{33441330-3475-437F-A3B5-08D5075EDBF0}" presName="hierRoot2" presStyleCnt="0">
        <dgm:presLayoutVars>
          <dgm:hierBranch val="init"/>
        </dgm:presLayoutVars>
      </dgm:prSet>
      <dgm:spPr/>
    </dgm:pt>
    <dgm:pt modelId="{073764F9-36CF-4659-9BC0-902786D0872F}" type="pres">
      <dgm:prSet presAssocID="{33441330-3475-437F-A3B5-08D5075EDBF0}" presName="rootComposite" presStyleCnt="0"/>
      <dgm:spPr/>
    </dgm:pt>
    <dgm:pt modelId="{C5C45FF2-8DCD-4013-9DF3-F555DAEEB0E7}" type="pres">
      <dgm:prSet presAssocID="{33441330-3475-437F-A3B5-08D5075EDBF0}" presName="rootText" presStyleLbl="node2" presStyleIdx="0" presStyleCnt="3" custScaleY="45829">
        <dgm:presLayoutVars>
          <dgm:chPref val="3"/>
        </dgm:presLayoutVars>
      </dgm:prSet>
      <dgm:spPr/>
    </dgm:pt>
    <dgm:pt modelId="{585E57F5-9C5F-40B0-BA89-F6721FF9FF9D}" type="pres">
      <dgm:prSet presAssocID="{33441330-3475-437F-A3B5-08D5075EDBF0}" presName="rootConnector" presStyleLbl="node2" presStyleIdx="0" presStyleCnt="3"/>
      <dgm:spPr/>
    </dgm:pt>
    <dgm:pt modelId="{51636222-19B6-4482-9D6F-21BE00C4F775}" type="pres">
      <dgm:prSet presAssocID="{33441330-3475-437F-A3B5-08D5075EDBF0}" presName="hierChild4" presStyleCnt="0"/>
      <dgm:spPr/>
    </dgm:pt>
    <dgm:pt modelId="{428407DB-1598-4BDD-BA48-264860432AD7}" type="pres">
      <dgm:prSet presAssocID="{33441330-3475-437F-A3B5-08D5075EDBF0}" presName="hierChild5" presStyleCnt="0"/>
      <dgm:spPr/>
    </dgm:pt>
    <dgm:pt modelId="{75665706-80F7-402F-9215-E2C1BE766335}" type="pres">
      <dgm:prSet presAssocID="{F62AC99C-0171-4A24-8005-0F788ABBE98C}" presName="Name37" presStyleLbl="parChTrans1D2" presStyleIdx="1" presStyleCnt="3"/>
      <dgm:spPr/>
    </dgm:pt>
    <dgm:pt modelId="{73ED1649-7E4E-49E8-9E2D-E975FDEAC333}" type="pres">
      <dgm:prSet presAssocID="{34E526E3-B221-4B0C-9A32-F8286311CD30}" presName="hierRoot2" presStyleCnt="0">
        <dgm:presLayoutVars>
          <dgm:hierBranch val="init"/>
        </dgm:presLayoutVars>
      </dgm:prSet>
      <dgm:spPr/>
    </dgm:pt>
    <dgm:pt modelId="{485B68DB-00DC-4B88-AB26-DFA31C641255}" type="pres">
      <dgm:prSet presAssocID="{34E526E3-B221-4B0C-9A32-F8286311CD30}" presName="rootComposite" presStyleCnt="0"/>
      <dgm:spPr/>
    </dgm:pt>
    <dgm:pt modelId="{F9C59669-DF3E-46E9-A618-86A2A0F3A4BD}" type="pres">
      <dgm:prSet presAssocID="{34E526E3-B221-4B0C-9A32-F8286311CD30}" presName="rootText" presStyleLbl="node2" presStyleIdx="1" presStyleCnt="3" custScaleY="49508">
        <dgm:presLayoutVars>
          <dgm:chPref val="3"/>
        </dgm:presLayoutVars>
      </dgm:prSet>
      <dgm:spPr/>
    </dgm:pt>
    <dgm:pt modelId="{66296BE0-02FF-4F3A-8A5C-8B4906501799}" type="pres">
      <dgm:prSet presAssocID="{34E526E3-B221-4B0C-9A32-F8286311CD30}" presName="rootConnector" presStyleLbl="node2" presStyleIdx="1" presStyleCnt="3"/>
      <dgm:spPr/>
    </dgm:pt>
    <dgm:pt modelId="{B500CE84-B7A3-4685-95EA-F63951383B6D}" type="pres">
      <dgm:prSet presAssocID="{34E526E3-B221-4B0C-9A32-F8286311CD30}" presName="hierChild4" presStyleCnt="0"/>
      <dgm:spPr/>
    </dgm:pt>
    <dgm:pt modelId="{2341AB45-BD63-47D7-AF19-96E1F670DC8D}" type="pres">
      <dgm:prSet presAssocID="{34E526E3-B221-4B0C-9A32-F8286311CD30}" presName="hierChild5" presStyleCnt="0"/>
      <dgm:spPr/>
    </dgm:pt>
    <dgm:pt modelId="{D403F7B8-AB9B-4BC7-B466-DB5A1178DF70}" type="pres">
      <dgm:prSet presAssocID="{2941DD1E-049E-4F25-8B43-9380163C30CA}" presName="Name37" presStyleLbl="parChTrans1D2" presStyleIdx="2" presStyleCnt="3"/>
      <dgm:spPr/>
    </dgm:pt>
    <dgm:pt modelId="{6120D4C8-CA74-4A21-B39F-D9AA36353C17}" type="pres">
      <dgm:prSet presAssocID="{3670EF86-B9AD-4E05-8C17-EA39482A4D09}" presName="hierRoot2" presStyleCnt="0">
        <dgm:presLayoutVars>
          <dgm:hierBranch val="init"/>
        </dgm:presLayoutVars>
      </dgm:prSet>
      <dgm:spPr/>
    </dgm:pt>
    <dgm:pt modelId="{FD81AC6C-9400-42EB-8219-F713A8377B7E}" type="pres">
      <dgm:prSet presAssocID="{3670EF86-B9AD-4E05-8C17-EA39482A4D09}" presName="rootComposite" presStyleCnt="0"/>
      <dgm:spPr/>
    </dgm:pt>
    <dgm:pt modelId="{AD606EFE-A628-4079-BD1F-AE45B78360B0}" type="pres">
      <dgm:prSet presAssocID="{3670EF86-B9AD-4E05-8C17-EA39482A4D09}" presName="rootText" presStyleLbl="node2" presStyleIdx="2" presStyleCnt="3" custScaleY="45829">
        <dgm:presLayoutVars>
          <dgm:chPref val="3"/>
        </dgm:presLayoutVars>
      </dgm:prSet>
      <dgm:spPr/>
    </dgm:pt>
    <dgm:pt modelId="{085F7973-6713-4734-8B01-08174C9BF4A1}" type="pres">
      <dgm:prSet presAssocID="{3670EF86-B9AD-4E05-8C17-EA39482A4D09}" presName="rootConnector" presStyleLbl="node2" presStyleIdx="2" presStyleCnt="3"/>
      <dgm:spPr/>
    </dgm:pt>
    <dgm:pt modelId="{94920FB5-73AD-423B-A280-748D131EB7ED}" type="pres">
      <dgm:prSet presAssocID="{3670EF86-B9AD-4E05-8C17-EA39482A4D09}" presName="hierChild4" presStyleCnt="0"/>
      <dgm:spPr/>
    </dgm:pt>
    <dgm:pt modelId="{3B8F9FA0-DB2D-4823-A759-C9A43E2BAC63}" type="pres">
      <dgm:prSet presAssocID="{3670EF86-B9AD-4E05-8C17-EA39482A4D09}" presName="hierChild5" presStyleCnt="0"/>
      <dgm:spPr/>
    </dgm:pt>
    <dgm:pt modelId="{EEC56562-27C0-4AC9-9F5F-DB798BCDEF1C}" type="pres">
      <dgm:prSet presAssocID="{BF052E25-19E8-4DD0-BFBD-1DE3F7CC0FB8}" presName="hierChild3" presStyleCnt="0"/>
      <dgm:spPr/>
    </dgm:pt>
  </dgm:ptLst>
  <dgm:cxnLst>
    <dgm:cxn modelId="{B6130D0B-5CD2-43EE-A148-C3D50EBC642F}" type="presOf" srcId="{F62AC99C-0171-4A24-8005-0F788ABBE98C}" destId="{75665706-80F7-402F-9215-E2C1BE766335}" srcOrd="0" destOrd="0" presId="urn:microsoft.com/office/officeart/2005/8/layout/orgChart1"/>
    <dgm:cxn modelId="{BD025630-EBAC-4437-9CE2-DD4CCC20FF2D}" srcId="{BF052E25-19E8-4DD0-BFBD-1DE3F7CC0FB8}" destId="{3670EF86-B9AD-4E05-8C17-EA39482A4D09}" srcOrd="2" destOrd="0" parTransId="{2941DD1E-049E-4F25-8B43-9380163C30CA}" sibTransId="{A0BC1885-60C3-44E5-B631-10A44B13764F}"/>
    <dgm:cxn modelId="{8F105342-6064-4924-9D15-952B2EA5FDDE}" srcId="{BF052E25-19E8-4DD0-BFBD-1DE3F7CC0FB8}" destId="{34E526E3-B221-4B0C-9A32-F8286311CD30}" srcOrd="1" destOrd="0" parTransId="{F62AC99C-0171-4A24-8005-0F788ABBE98C}" sibTransId="{1A144506-4432-4AA0-B28A-265890ACCD59}"/>
    <dgm:cxn modelId="{769A5263-741B-41A2-A07C-B6B032A06AA1}" srcId="{6DE5909C-2BA6-4D36-ACDF-4DFB2296D1CD}" destId="{BF052E25-19E8-4DD0-BFBD-1DE3F7CC0FB8}" srcOrd="0" destOrd="0" parTransId="{90C4EF60-2375-4EA0-A21E-D0EB241CB53B}" sibTransId="{BFECF05F-7B25-44B5-9415-F5B1A5DA5D47}"/>
    <dgm:cxn modelId="{E66A5E6E-2480-447B-8720-4880DB5C5F59}" type="presOf" srcId="{2941DD1E-049E-4F25-8B43-9380163C30CA}" destId="{D403F7B8-AB9B-4BC7-B466-DB5A1178DF70}" srcOrd="0" destOrd="0" presId="urn:microsoft.com/office/officeart/2005/8/layout/orgChart1"/>
    <dgm:cxn modelId="{00C8C053-A281-4ADC-B3C3-133647B20446}" type="presOf" srcId="{3670EF86-B9AD-4E05-8C17-EA39482A4D09}" destId="{AD606EFE-A628-4079-BD1F-AE45B78360B0}" srcOrd="0" destOrd="0" presId="urn:microsoft.com/office/officeart/2005/8/layout/orgChart1"/>
    <dgm:cxn modelId="{7C35C274-FC0E-4D1D-82E6-DA86838FD1CE}" type="presOf" srcId="{34E526E3-B221-4B0C-9A32-F8286311CD30}" destId="{66296BE0-02FF-4F3A-8A5C-8B4906501799}" srcOrd="1" destOrd="0" presId="urn:microsoft.com/office/officeart/2005/8/layout/orgChart1"/>
    <dgm:cxn modelId="{E032FB55-EF74-4E13-9CF6-43276E2CE331}" type="presOf" srcId="{01246B3D-30C1-4FBE-8B81-01C5A05039BF}" destId="{D813B8E4-E83C-474F-924D-37CC79AFA25F}" srcOrd="0" destOrd="0" presId="urn:microsoft.com/office/officeart/2005/8/layout/orgChart1"/>
    <dgm:cxn modelId="{371E8992-DA30-4749-A8EF-845BB5207A2E}" type="presOf" srcId="{BF052E25-19E8-4DD0-BFBD-1DE3F7CC0FB8}" destId="{1D1278BE-25A9-4BF1-A2D0-68A869F84BA7}" srcOrd="1" destOrd="0" presId="urn:microsoft.com/office/officeart/2005/8/layout/orgChart1"/>
    <dgm:cxn modelId="{553C0BAA-E5EA-4ECF-A0FC-D3A844D6F0C0}" type="presOf" srcId="{3670EF86-B9AD-4E05-8C17-EA39482A4D09}" destId="{085F7973-6713-4734-8B01-08174C9BF4A1}" srcOrd="1" destOrd="0" presId="urn:microsoft.com/office/officeart/2005/8/layout/orgChart1"/>
    <dgm:cxn modelId="{7A2630B3-EBCA-4B10-8D93-B783981BE088}" type="presOf" srcId="{BF052E25-19E8-4DD0-BFBD-1DE3F7CC0FB8}" destId="{E3B4D611-8508-4B1F-A418-5D3575CA3DED}" srcOrd="0" destOrd="0" presId="urn:microsoft.com/office/officeart/2005/8/layout/orgChart1"/>
    <dgm:cxn modelId="{7E4115B7-6532-481B-A9F6-B77B1F6AF188}" type="presOf" srcId="{33441330-3475-437F-A3B5-08D5075EDBF0}" destId="{C5C45FF2-8DCD-4013-9DF3-F555DAEEB0E7}" srcOrd="0" destOrd="0" presId="urn:microsoft.com/office/officeart/2005/8/layout/orgChart1"/>
    <dgm:cxn modelId="{468319BE-7875-4E6E-88DD-CC3B72AFBB67}" type="presOf" srcId="{6DE5909C-2BA6-4D36-ACDF-4DFB2296D1CD}" destId="{39605B55-6B92-4853-AA21-5DE836FEB80E}" srcOrd="0" destOrd="0" presId="urn:microsoft.com/office/officeart/2005/8/layout/orgChart1"/>
    <dgm:cxn modelId="{46B30DD0-A679-4274-8559-B3BFD8FAC162}" srcId="{BF052E25-19E8-4DD0-BFBD-1DE3F7CC0FB8}" destId="{33441330-3475-437F-A3B5-08D5075EDBF0}" srcOrd="0" destOrd="0" parTransId="{01246B3D-30C1-4FBE-8B81-01C5A05039BF}" sibTransId="{7CF16EED-745A-48C1-9FFE-1B3FFBAC88AE}"/>
    <dgm:cxn modelId="{1FEAB1D5-18C9-46E5-91DF-4FF80BE8D3AF}" type="presOf" srcId="{34E526E3-B221-4B0C-9A32-F8286311CD30}" destId="{F9C59669-DF3E-46E9-A618-86A2A0F3A4BD}" srcOrd="0" destOrd="0" presId="urn:microsoft.com/office/officeart/2005/8/layout/orgChart1"/>
    <dgm:cxn modelId="{691588E0-6592-42E5-92E3-9006C05BC385}" type="presOf" srcId="{33441330-3475-437F-A3B5-08D5075EDBF0}" destId="{585E57F5-9C5F-40B0-BA89-F6721FF9FF9D}" srcOrd="1" destOrd="0" presId="urn:microsoft.com/office/officeart/2005/8/layout/orgChart1"/>
    <dgm:cxn modelId="{47FD4970-27A2-4173-81B6-A9D4735E0C32}" type="presParOf" srcId="{39605B55-6B92-4853-AA21-5DE836FEB80E}" destId="{AD27184D-58A9-4047-9DA6-B5227BF77AF5}" srcOrd="0" destOrd="0" presId="urn:microsoft.com/office/officeart/2005/8/layout/orgChart1"/>
    <dgm:cxn modelId="{594A455D-68A7-4E7D-865D-6CD1238ED587}" type="presParOf" srcId="{AD27184D-58A9-4047-9DA6-B5227BF77AF5}" destId="{23CDD85F-B3A5-4222-B39A-375CC31FC051}" srcOrd="0" destOrd="0" presId="urn:microsoft.com/office/officeart/2005/8/layout/orgChart1"/>
    <dgm:cxn modelId="{EA8F59CA-B4D2-4BD3-9CEC-23C8DC724BB3}" type="presParOf" srcId="{23CDD85F-B3A5-4222-B39A-375CC31FC051}" destId="{E3B4D611-8508-4B1F-A418-5D3575CA3DED}" srcOrd="0" destOrd="0" presId="urn:microsoft.com/office/officeart/2005/8/layout/orgChart1"/>
    <dgm:cxn modelId="{4A7B22A0-6531-4CB8-AE4A-D49802945AEA}" type="presParOf" srcId="{23CDD85F-B3A5-4222-B39A-375CC31FC051}" destId="{1D1278BE-25A9-4BF1-A2D0-68A869F84BA7}" srcOrd="1" destOrd="0" presId="urn:microsoft.com/office/officeart/2005/8/layout/orgChart1"/>
    <dgm:cxn modelId="{6A749DCA-2F19-4DF9-8A0D-4350EAE7F87B}" type="presParOf" srcId="{AD27184D-58A9-4047-9DA6-B5227BF77AF5}" destId="{50C59377-04BF-4CC1-8CDD-A7FEB625C0D4}" srcOrd="1" destOrd="0" presId="urn:microsoft.com/office/officeart/2005/8/layout/orgChart1"/>
    <dgm:cxn modelId="{772C4DA1-6882-4FD3-A718-0ADBE22B1C17}" type="presParOf" srcId="{50C59377-04BF-4CC1-8CDD-A7FEB625C0D4}" destId="{D813B8E4-E83C-474F-924D-37CC79AFA25F}" srcOrd="0" destOrd="0" presId="urn:microsoft.com/office/officeart/2005/8/layout/orgChart1"/>
    <dgm:cxn modelId="{E6EC6830-97D0-4006-A616-C7041A863B2C}" type="presParOf" srcId="{50C59377-04BF-4CC1-8CDD-A7FEB625C0D4}" destId="{74D3D949-3E31-47DA-9EFB-EBEEAE06F6DE}" srcOrd="1" destOrd="0" presId="urn:microsoft.com/office/officeart/2005/8/layout/orgChart1"/>
    <dgm:cxn modelId="{3610CAD5-1A36-49E8-BD16-17F7B894C00D}" type="presParOf" srcId="{74D3D949-3E31-47DA-9EFB-EBEEAE06F6DE}" destId="{073764F9-36CF-4659-9BC0-902786D0872F}" srcOrd="0" destOrd="0" presId="urn:microsoft.com/office/officeart/2005/8/layout/orgChart1"/>
    <dgm:cxn modelId="{3F113238-C825-4BB5-8986-B534CE8E5EBC}" type="presParOf" srcId="{073764F9-36CF-4659-9BC0-902786D0872F}" destId="{C5C45FF2-8DCD-4013-9DF3-F555DAEEB0E7}" srcOrd="0" destOrd="0" presId="urn:microsoft.com/office/officeart/2005/8/layout/orgChart1"/>
    <dgm:cxn modelId="{770D38D1-CAB6-4A55-9C6E-CED1B4EEACA5}" type="presParOf" srcId="{073764F9-36CF-4659-9BC0-902786D0872F}" destId="{585E57F5-9C5F-40B0-BA89-F6721FF9FF9D}" srcOrd="1" destOrd="0" presId="urn:microsoft.com/office/officeart/2005/8/layout/orgChart1"/>
    <dgm:cxn modelId="{A13254BF-2FDB-441B-90D4-090689F1ACF5}" type="presParOf" srcId="{74D3D949-3E31-47DA-9EFB-EBEEAE06F6DE}" destId="{51636222-19B6-4482-9D6F-21BE00C4F775}" srcOrd="1" destOrd="0" presId="urn:microsoft.com/office/officeart/2005/8/layout/orgChart1"/>
    <dgm:cxn modelId="{C00910C9-9B38-448D-AE73-5B2420113291}" type="presParOf" srcId="{74D3D949-3E31-47DA-9EFB-EBEEAE06F6DE}" destId="{428407DB-1598-4BDD-BA48-264860432AD7}" srcOrd="2" destOrd="0" presId="urn:microsoft.com/office/officeart/2005/8/layout/orgChart1"/>
    <dgm:cxn modelId="{BAD48498-50C1-48DB-AA1B-3F499867C709}" type="presParOf" srcId="{50C59377-04BF-4CC1-8CDD-A7FEB625C0D4}" destId="{75665706-80F7-402F-9215-E2C1BE766335}" srcOrd="2" destOrd="0" presId="urn:microsoft.com/office/officeart/2005/8/layout/orgChart1"/>
    <dgm:cxn modelId="{E4B5C623-BC2D-44E8-B56C-B5E853A78C71}" type="presParOf" srcId="{50C59377-04BF-4CC1-8CDD-A7FEB625C0D4}" destId="{73ED1649-7E4E-49E8-9E2D-E975FDEAC333}" srcOrd="3" destOrd="0" presId="urn:microsoft.com/office/officeart/2005/8/layout/orgChart1"/>
    <dgm:cxn modelId="{98D966D2-F54A-4E60-9AD9-5D07EA643097}" type="presParOf" srcId="{73ED1649-7E4E-49E8-9E2D-E975FDEAC333}" destId="{485B68DB-00DC-4B88-AB26-DFA31C641255}" srcOrd="0" destOrd="0" presId="urn:microsoft.com/office/officeart/2005/8/layout/orgChart1"/>
    <dgm:cxn modelId="{F0093667-EEA5-49FB-A641-F4633BC3EF5B}" type="presParOf" srcId="{485B68DB-00DC-4B88-AB26-DFA31C641255}" destId="{F9C59669-DF3E-46E9-A618-86A2A0F3A4BD}" srcOrd="0" destOrd="0" presId="urn:microsoft.com/office/officeart/2005/8/layout/orgChart1"/>
    <dgm:cxn modelId="{AECA7B79-40E9-4111-A49B-760D5C490D61}" type="presParOf" srcId="{485B68DB-00DC-4B88-AB26-DFA31C641255}" destId="{66296BE0-02FF-4F3A-8A5C-8B4906501799}" srcOrd="1" destOrd="0" presId="urn:microsoft.com/office/officeart/2005/8/layout/orgChart1"/>
    <dgm:cxn modelId="{81306739-DB97-4225-B57A-283CE7123D14}" type="presParOf" srcId="{73ED1649-7E4E-49E8-9E2D-E975FDEAC333}" destId="{B500CE84-B7A3-4685-95EA-F63951383B6D}" srcOrd="1" destOrd="0" presId="urn:microsoft.com/office/officeart/2005/8/layout/orgChart1"/>
    <dgm:cxn modelId="{F9D80A79-EBBD-4172-ACB4-1916581DADAA}" type="presParOf" srcId="{73ED1649-7E4E-49E8-9E2D-E975FDEAC333}" destId="{2341AB45-BD63-47D7-AF19-96E1F670DC8D}" srcOrd="2" destOrd="0" presId="urn:microsoft.com/office/officeart/2005/8/layout/orgChart1"/>
    <dgm:cxn modelId="{362115E1-99C3-4C4E-9045-A4770D0E1350}" type="presParOf" srcId="{50C59377-04BF-4CC1-8CDD-A7FEB625C0D4}" destId="{D403F7B8-AB9B-4BC7-B466-DB5A1178DF70}" srcOrd="4" destOrd="0" presId="urn:microsoft.com/office/officeart/2005/8/layout/orgChart1"/>
    <dgm:cxn modelId="{4828E913-6ACF-464D-B72A-E1D79C963E25}" type="presParOf" srcId="{50C59377-04BF-4CC1-8CDD-A7FEB625C0D4}" destId="{6120D4C8-CA74-4A21-B39F-D9AA36353C17}" srcOrd="5" destOrd="0" presId="urn:microsoft.com/office/officeart/2005/8/layout/orgChart1"/>
    <dgm:cxn modelId="{B51B811B-3BC3-416A-ADDC-3E58EA866E55}" type="presParOf" srcId="{6120D4C8-CA74-4A21-B39F-D9AA36353C17}" destId="{FD81AC6C-9400-42EB-8219-F713A8377B7E}" srcOrd="0" destOrd="0" presId="urn:microsoft.com/office/officeart/2005/8/layout/orgChart1"/>
    <dgm:cxn modelId="{CE7204FB-829E-4FAB-AA75-75159EA67CAE}" type="presParOf" srcId="{FD81AC6C-9400-42EB-8219-F713A8377B7E}" destId="{AD606EFE-A628-4079-BD1F-AE45B78360B0}" srcOrd="0" destOrd="0" presId="urn:microsoft.com/office/officeart/2005/8/layout/orgChart1"/>
    <dgm:cxn modelId="{5D2668DA-C040-4510-9FAB-21C182D6BB20}" type="presParOf" srcId="{FD81AC6C-9400-42EB-8219-F713A8377B7E}" destId="{085F7973-6713-4734-8B01-08174C9BF4A1}" srcOrd="1" destOrd="0" presId="urn:microsoft.com/office/officeart/2005/8/layout/orgChart1"/>
    <dgm:cxn modelId="{EA1DC160-00CC-4332-B393-3F24C38731C8}" type="presParOf" srcId="{6120D4C8-CA74-4A21-B39F-D9AA36353C17}" destId="{94920FB5-73AD-423B-A280-748D131EB7ED}" srcOrd="1" destOrd="0" presId="urn:microsoft.com/office/officeart/2005/8/layout/orgChart1"/>
    <dgm:cxn modelId="{AD845C9A-F217-4F67-8852-D903051BC734}" type="presParOf" srcId="{6120D4C8-CA74-4A21-B39F-D9AA36353C17}" destId="{3B8F9FA0-DB2D-4823-A759-C9A43E2BAC63}" srcOrd="2" destOrd="0" presId="urn:microsoft.com/office/officeart/2005/8/layout/orgChart1"/>
    <dgm:cxn modelId="{D2489ECD-DC1C-423E-83CF-E659D5B77AFB}" type="presParOf" srcId="{AD27184D-58A9-4047-9DA6-B5227BF77AF5}" destId="{EEC56562-27C0-4AC9-9F5F-DB798BCDEF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3F7B8-AB9B-4BC7-B466-DB5A1178DF70}">
      <dsp:nvSpPr>
        <dsp:cNvPr id="0" name=""/>
        <dsp:cNvSpPr/>
      </dsp:nvSpPr>
      <dsp:spPr>
        <a:xfrm>
          <a:off x="5257707" y="1253300"/>
          <a:ext cx="3720024" cy="712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578"/>
              </a:lnTo>
              <a:lnTo>
                <a:pt x="3720024" y="389578"/>
              </a:lnTo>
              <a:lnTo>
                <a:pt x="3720024" y="7123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65706-80F7-402F-9215-E2C1BE766335}">
      <dsp:nvSpPr>
        <dsp:cNvPr id="0" name=""/>
        <dsp:cNvSpPr/>
      </dsp:nvSpPr>
      <dsp:spPr>
        <a:xfrm>
          <a:off x="5211987" y="1253300"/>
          <a:ext cx="91440" cy="7123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578"/>
              </a:lnTo>
              <a:lnTo>
                <a:pt x="45812" y="389578"/>
              </a:lnTo>
              <a:lnTo>
                <a:pt x="45812" y="7123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3B8E4-E83C-474F-924D-37CC79AFA25F}">
      <dsp:nvSpPr>
        <dsp:cNvPr id="0" name=""/>
        <dsp:cNvSpPr/>
      </dsp:nvSpPr>
      <dsp:spPr>
        <a:xfrm>
          <a:off x="1537867" y="1253300"/>
          <a:ext cx="3719839" cy="712382"/>
        </a:xfrm>
        <a:custGeom>
          <a:avLst/>
          <a:gdLst/>
          <a:ahLst/>
          <a:cxnLst/>
          <a:rect l="0" t="0" r="0" b="0"/>
          <a:pathLst>
            <a:path>
              <a:moveTo>
                <a:pt x="3719839" y="0"/>
              </a:moveTo>
              <a:lnTo>
                <a:pt x="3719839" y="389578"/>
              </a:lnTo>
              <a:lnTo>
                <a:pt x="0" y="389578"/>
              </a:lnTo>
              <a:lnTo>
                <a:pt x="0" y="7123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4D611-8508-4B1F-A418-5D3575CA3DED}">
      <dsp:nvSpPr>
        <dsp:cNvPr id="0" name=""/>
        <dsp:cNvSpPr/>
      </dsp:nvSpPr>
      <dsp:spPr>
        <a:xfrm>
          <a:off x="2479948" y="204248"/>
          <a:ext cx="5555518" cy="1049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00B050"/>
              </a:solidFill>
              <a:latin typeface="Impact" panose="020B0806030902050204" pitchFamily="34" charset="0"/>
            </a:rPr>
            <a:t>Права на землю</a:t>
          </a:r>
        </a:p>
      </dsp:txBody>
      <dsp:txXfrm>
        <a:off x="2479948" y="204248"/>
        <a:ext cx="5555518" cy="1049051"/>
      </dsp:txXfrm>
    </dsp:sp>
    <dsp:sp modelId="{C5C45FF2-8DCD-4013-9DF3-F555DAEEB0E7}">
      <dsp:nvSpPr>
        <dsp:cNvPr id="0" name=""/>
        <dsp:cNvSpPr/>
      </dsp:nvSpPr>
      <dsp:spPr>
        <a:xfrm>
          <a:off x="706" y="1965682"/>
          <a:ext cx="3074323" cy="7044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n-lt"/>
            </a:rPr>
            <a:t>Право собственности</a:t>
          </a:r>
        </a:p>
      </dsp:txBody>
      <dsp:txXfrm>
        <a:off x="706" y="1965682"/>
        <a:ext cx="3074323" cy="704465"/>
      </dsp:txXfrm>
    </dsp:sp>
    <dsp:sp modelId="{F9C59669-DF3E-46E9-A618-86A2A0F3A4BD}">
      <dsp:nvSpPr>
        <dsp:cNvPr id="0" name=""/>
        <dsp:cNvSpPr/>
      </dsp:nvSpPr>
      <dsp:spPr>
        <a:xfrm>
          <a:off x="3720638" y="1965682"/>
          <a:ext cx="3074323" cy="7610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n-lt"/>
            </a:rPr>
            <a:t>Иные вещные права</a:t>
          </a:r>
        </a:p>
      </dsp:txBody>
      <dsp:txXfrm>
        <a:off x="3720638" y="1965682"/>
        <a:ext cx="3074323" cy="761018"/>
      </dsp:txXfrm>
    </dsp:sp>
    <dsp:sp modelId="{AD606EFE-A628-4079-BD1F-AE45B78360B0}">
      <dsp:nvSpPr>
        <dsp:cNvPr id="0" name=""/>
        <dsp:cNvSpPr/>
      </dsp:nvSpPr>
      <dsp:spPr>
        <a:xfrm>
          <a:off x="7440570" y="1965682"/>
          <a:ext cx="3074323" cy="7044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n-lt"/>
            </a:rPr>
            <a:t>Обязательные права</a:t>
          </a:r>
        </a:p>
      </dsp:txBody>
      <dsp:txXfrm>
        <a:off x="7440570" y="1965682"/>
        <a:ext cx="3074323" cy="704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1B1A6-083E-4A61-9015-0D1EAB6B2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248D8B-9E14-4B16-8687-874267AEE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EAF45-2002-46AD-9503-3A4B2EF2E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F73B6-55B6-4BE6-B2DA-2156566C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D4253-F3E3-4401-AC47-FB1FFC59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1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9AC45-39F6-4508-A029-BF5A792C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C873C5-5E80-4E1B-813C-2CEE255B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C0949-BC4B-45F7-A22A-5CA6C63D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367C06-03D0-41D7-8CBA-37DC6D0A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FE32E-4C95-4089-B5CE-1C02763A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5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CE804-317F-4498-AA00-3C4E21912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E61DA9-BCD8-483A-BFC9-5FCF6480E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CC1CC7-A7A2-4326-8C50-9CA89520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F515E-9392-4BEF-B4C0-4C921A6D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ECE15-12B7-4154-8E90-20D710B2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6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95D80-06CF-4B3E-874E-3809F743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4CC0B3-623E-43B5-AB22-381D68A0C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6F187-AB94-47E7-A4AA-F1CABA04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5EED1-6F7D-485B-8843-87A83D67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7CBC0-822B-4E79-A1AD-ECEAD811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6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C00B8-B3D8-498E-92BE-BCDA7F80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E2D593-125E-4F49-B51B-6B1825F9C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5088E8-C220-4009-936C-43219DD3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5925C-1472-4B28-9AF2-1857B133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07BA9-79FD-4870-AF74-8052A1F6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3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C8281-3D5C-4D4C-9E10-EC4F059A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CA56C-7253-4EEB-9DD1-F449ADF09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C4BEFC-9A6B-4EBE-A728-82576594A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72A47-1A72-43C9-87A8-A69046A0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56C023-EDD6-4F1C-9419-CE447350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8223D8-41E2-41A0-90D2-D54DCBF5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3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6DB3E-6DBC-4E42-8ABA-32BBA9E3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8D039-2D15-41CF-97DF-462149FDD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47C560-C589-4AB7-BF66-C1B143CEA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D2E891-E493-447A-8527-E4C53E81E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C32850-9D6A-4D8C-BCA4-E5860BA38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C43D86-9314-42BC-8835-459B90CC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E9611C-1048-425B-B913-19E7ED67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03933F-776F-4C39-AA6C-E3D5811E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5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9531F-EDA7-4BA4-97F1-E661137C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8E1EF3-B3A2-4462-A1C1-377A619A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C67DE9-F4E4-4E02-BAD7-05A1C4C1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409475-657C-4D39-834A-142BAB64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1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3F9E16-9263-4FEC-AC0E-331C35C6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5A9827-2B37-47E9-9481-D5CFCE98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8A589C-5666-4F29-82D4-9C699A77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4B417-AB13-4EFF-AE00-C3CEAC8B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FF81E-7E70-4E20-9C11-A58C201C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076113-AFCB-479A-9064-172C2DDB5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BA3784-C1C3-4AEA-8A83-1E5C0B02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035E9-FB0A-4A11-87CD-279680EC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6329F2-2FB9-428E-88ED-C7B99963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1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B4FC5-DCFC-432A-9F65-920765A6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AE389C-0616-4521-832E-F2F641F1C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29799C-3CD9-4F93-BB79-4DBB4F86F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20887C-361D-465E-9AD8-D6098742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4C9EAC-FB4F-4F3B-AE56-D27DD7A5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C27D95-F2CE-4451-88E6-C724F1F1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7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26A8D-127B-4267-B385-0A38F02E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70660-ADC0-45E9-A0EA-C4E92E596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E17A0-1DFD-4444-B4F2-606035C8C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D975-C3E1-49AD-82AB-929C70E542D5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33CA4-B97E-4AF1-B4A9-823A2196D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ADD33C-D907-44B0-B786-B665D438D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3610-4906-4792-AA8A-EBE9BE387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BC2D0-F01D-4F68-B571-093C8E17C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678" y="1142218"/>
            <a:ext cx="10378911" cy="2103175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4F5E08"/>
                </a:solidFill>
                <a:latin typeface="Impact" panose="020B0806030902050204" pitchFamily="34" charset="0"/>
              </a:rPr>
              <a:t>Земля – объект собственности и объект государственного и муниципального управления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5BF135-0A9C-434A-8F00-CBFB5B5FE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3570412"/>
            <a:ext cx="3635606" cy="1655762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4F5E08"/>
                </a:solidFill>
              </a:rPr>
              <a:t>Попова Л.И. к.э.н., доцент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7CB6A245-9687-D354-36F0-D5C05CDE3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6"/>
          <a:stretch/>
        </p:blipFill>
        <p:spPr bwMode="auto">
          <a:xfrm>
            <a:off x="0" y="3942940"/>
            <a:ext cx="12192000" cy="291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9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B373A-7118-4AB5-B58D-29EF427D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3692"/>
            <a:ext cx="10515600" cy="107290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Impact" panose="020B0806030902050204" pitchFamily="34" charset="0"/>
                <a:cs typeface="Times New Roman" panose="02020603050405020304" pitchFamily="18" charset="0"/>
              </a:rPr>
              <a:t>Трансформация земельных отношений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F27C2B0-246E-42AF-A635-37F4E6D03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782425"/>
              </p:ext>
            </p:extLst>
          </p:nvPr>
        </p:nvGraphicFramePr>
        <p:xfrm>
          <a:off x="838200" y="678730"/>
          <a:ext cx="10515600" cy="60010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8951">
                  <a:extLst>
                    <a:ext uri="{9D8B030D-6E8A-4147-A177-3AD203B41FA5}">
                      <a16:colId xmlns:a16="http://schemas.microsoft.com/office/drawing/2014/main" val="2750485583"/>
                    </a:ext>
                  </a:extLst>
                </a:gridCol>
                <a:gridCol w="3088849">
                  <a:extLst>
                    <a:ext uri="{9D8B030D-6E8A-4147-A177-3AD203B41FA5}">
                      <a16:colId xmlns:a16="http://schemas.microsoft.com/office/drawing/2014/main" val="2119789135"/>
                    </a:ext>
                  </a:extLst>
                </a:gridCol>
                <a:gridCol w="521616">
                  <a:extLst>
                    <a:ext uri="{9D8B030D-6E8A-4147-A177-3AD203B41FA5}">
                      <a16:colId xmlns:a16="http://schemas.microsoft.com/office/drawing/2014/main" val="2807359811"/>
                    </a:ext>
                  </a:extLst>
                </a:gridCol>
                <a:gridCol w="4736184">
                  <a:extLst>
                    <a:ext uri="{9D8B030D-6E8A-4147-A177-3AD203B41FA5}">
                      <a16:colId xmlns:a16="http://schemas.microsoft.com/office/drawing/2014/main" val="1439916435"/>
                    </a:ext>
                  </a:extLst>
                </a:gridCol>
              </a:tblGrid>
              <a:tr h="49731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Земельный кодекс РСФСР 1970 г.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Земельный кодекс РСФСР 1991 г.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Земельная реформа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5320"/>
                  </a:ext>
                </a:extLst>
              </a:tr>
              <a:tr h="426508">
                <a:tc vMerge="1">
                  <a:txBody>
                    <a:bodyPr/>
                    <a:lstStyle/>
                    <a:p>
                      <a:endParaRPr lang="ru-RU" sz="2400" dirty="0"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dirty="0"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  <a:cs typeface="Times New Roman" panose="02020603050405020304" pitchFamily="18" charset="0"/>
                        </a:rPr>
                        <a:t>Земельный кодекс РФ 2001г. с изменениями и дополнениями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03740"/>
                  </a:ext>
                </a:extLst>
              </a:tr>
              <a:tr h="1030766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Земля – всенародное достояние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Задача – регулирование земельных отношений, рациональное использование земли, создание условий для равноправного развития различных форм хозяйствования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Необходимость принятия нового земельного кодекса обусловлено экономическим и политическим развитием страны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318184"/>
                  </a:ext>
                </a:extLst>
              </a:tr>
              <a:tr h="160256">
                <a:tc vMerge="1">
                  <a:txBody>
                    <a:bodyPr/>
                    <a:lstStyle/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Многообразие форм собственности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74958"/>
                  </a:ext>
                </a:extLst>
              </a:tr>
              <a:tr h="193776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Отмена частной собственности на землю с 26.10 (8.11.1917 года)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127 статей ЗК не действовали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dirty="0"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503807"/>
                  </a:ext>
                </a:extLst>
              </a:tr>
              <a:tr h="381259">
                <a:tc vMerge="1"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Отмена частной собственности на землю с 26.10 (8.11.1917 года)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127 статей ЗК не действовали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Единство судьбы земельного участка и объекта недвижимости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77383"/>
                  </a:ext>
                </a:extLst>
              </a:tr>
              <a:tr h="258821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Государственная собственность на землю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Указ президента РФ </a:t>
                      </a:r>
                    </a:p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16.12.1993 № 2162</a:t>
                      </a:r>
                    </a:p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24.12.1993 № 2287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dirty="0"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48797"/>
                  </a:ext>
                </a:extLst>
              </a:tr>
              <a:tr h="485897">
                <a:tc vMerge="1"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Государственная собственность на землю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Указ президента РФ </a:t>
                      </a:r>
                    </a:p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16.12.1993 № 2162</a:t>
                      </a:r>
                    </a:p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24.12.1993 № 2287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Земельный фонд разделён на 7 категорий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173842"/>
                  </a:ext>
                </a:extLst>
              </a:tr>
              <a:tr h="688157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Колхозом и совхозам земля отдана в бесплатное и бессрочное пользование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Появилась частная собственность на землю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Правовой режим земельного участка зависит от видов разрешённого использования и зонирования территорий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72040"/>
                  </a:ext>
                </a:extLst>
              </a:tr>
              <a:tr h="134489">
                <a:tc vMerge="1">
                  <a:txBody>
                    <a:bodyPr/>
                    <a:lstStyle/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E3C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5E3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Принятие градостроительного кодекса в 2004 году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593922"/>
                  </a:ext>
                </a:extLst>
              </a:tr>
              <a:tr h="337377">
                <a:tc rowSpan="3">
                  <a:txBody>
                    <a:bodyPr/>
                    <a:lstStyle/>
                    <a:p>
                      <a:pPr algn="l"/>
                      <a:r>
                        <a:rPr lang="ru-RU" sz="1200" b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Земельный фонд разделён на 6 групп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Пользование землёй платное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35681"/>
                  </a:ext>
                </a:extLst>
              </a:tr>
              <a:tr h="735291">
                <a:tc vMerge="1"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Земельный фонд разделён на 6 групп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Собственность – земельной налог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Аренда – арендная плата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Выкуп - нормативная цена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Права на земельный участок шли за правами на объект недвижимости при приватизации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Регистрация прав (ФЗ № 122 1997 г.)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75686"/>
                  </a:ext>
                </a:extLst>
              </a:tr>
              <a:tr h="3953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Собственность – земельной налог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Аренда – арендная плата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Выкуп - нормативная цена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Права на земельный участок шли за правами на объект недвижимости при приватизации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+mn-lt"/>
                          <a:cs typeface="Times New Roman" panose="02020603050405020304" pitchFamily="18" charset="0"/>
                        </a:rPr>
                        <a:t>Рыночная стоимость, кадастровая стоимость, земельная аренда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87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72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441CC-FBFC-4B0A-8CF4-F8520678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Земельные реформы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F1BFF0-1617-4B6F-9A6E-3D9A8D82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1861 год </a:t>
            </a:r>
            <a:r>
              <a:rPr lang="ru-RU" dirty="0"/>
              <a:t>– отмена крепостного права, получение общинами земли в собственность (в основном за выкуп).</a:t>
            </a:r>
          </a:p>
          <a:p>
            <a:r>
              <a:rPr lang="ru-RU" dirty="0">
                <a:solidFill>
                  <a:srgbClr val="00B050"/>
                </a:solidFill>
              </a:rPr>
              <a:t>1906-1911 года </a:t>
            </a:r>
            <a:r>
              <a:rPr lang="ru-RU" dirty="0"/>
              <a:t>– Столыпинская аграрная реформа: разрушение общины и передача земли крестьянам.</a:t>
            </a:r>
          </a:p>
          <a:p>
            <a:r>
              <a:rPr lang="ru-RU" dirty="0">
                <a:solidFill>
                  <a:srgbClr val="00B050"/>
                </a:solidFill>
              </a:rPr>
              <a:t>1917 год </a:t>
            </a:r>
            <a:r>
              <a:rPr lang="ru-RU" dirty="0"/>
              <a:t>– Национализация земли. Декрет от 8.11.1917 года Государственная собственность на землю, бесплатное пользование землёй колхозами и совхозами.</a:t>
            </a:r>
          </a:p>
          <a:p>
            <a:r>
              <a:rPr lang="ru-RU" dirty="0">
                <a:solidFill>
                  <a:srgbClr val="00B050"/>
                </a:solidFill>
              </a:rPr>
              <a:t>18.01.1991 года-по настоящее время </a:t>
            </a:r>
            <a:r>
              <a:rPr lang="ru-RU" dirty="0"/>
              <a:t>– денационализация земли, создание условий для равноправного развития различных форм хозяйствования, формирование многоукладной экономики, рациональное использование и охрана земель.</a:t>
            </a:r>
          </a:p>
        </p:txBody>
      </p:sp>
    </p:spTree>
    <p:extLst>
      <p:ext uri="{BB962C8B-B14F-4D97-AF65-F5344CB8AC3E}">
        <p14:creationId xmlns:p14="http://schemas.microsoft.com/office/powerpoint/2010/main" val="115969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1BACA-B3BF-4F47-950F-FB7687636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57"/>
            <a:ext cx="10515600" cy="1325563"/>
          </a:xfrm>
        </p:spPr>
        <p:txBody>
          <a:bodyPr>
            <a:noAutofit/>
          </a:bodyPr>
          <a:lstStyle/>
          <a:p>
            <a:r>
              <a:rPr lang="ru-RU" altLang="ru-RU" sz="3600" dirty="0">
                <a:latin typeface="Impact" panose="020B0806030902050204" pitchFamily="34" charset="0"/>
              </a:rPr>
              <a:t>Распределение земельного фонда Российской Федерации и Хабаровского края по категориям земель</a:t>
            </a:r>
            <a:endParaRPr lang="ru-RU" sz="3600" dirty="0">
              <a:latin typeface="Impact" panose="020B080603090205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89B4EEA-3586-411C-A741-4647BCEFF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958896"/>
              </p:ext>
            </p:extLst>
          </p:nvPr>
        </p:nvGraphicFramePr>
        <p:xfrm>
          <a:off x="838200" y="1971929"/>
          <a:ext cx="10515600" cy="4546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92398">
                  <a:extLst>
                    <a:ext uri="{9D8B030D-6E8A-4147-A177-3AD203B41FA5}">
                      <a16:colId xmlns:a16="http://schemas.microsoft.com/office/drawing/2014/main" val="291791005"/>
                    </a:ext>
                  </a:extLst>
                </a:gridCol>
                <a:gridCol w="3167406">
                  <a:extLst>
                    <a:ext uri="{9D8B030D-6E8A-4147-A177-3AD203B41FA5}">
                      <a16:colId xmlns:a16="http://schemas.microsoft.com/office/drawing/2014/main" val="3895395692"/>
                    </a:ext>
                  </a:extLst>
                </a:gridCol>
                <a:gridCol w="3755796">
                  <a:extLst>
                    <a:ext uri="{9D8B030D-6E8A-4147-A177-3AD203B41FA5}">
                      <a16:colId xmlns:a16="http://schemas.microsoft.com/office/drawing/2014/main" val="2639773427"/>
                    </a:ext>
                  </a:extLst>
                </a:gridCol>
              </a:tblGrid>
              <a:tr h="37084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категорий земель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Российская Федерация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Хабаровский край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5724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Площадь, в процентах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Площадь, в процентах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139462061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сельскохозяйственного назначения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29280794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населенных пунктов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433568383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промышленности, транспорта и иного специального назначения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18100290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особо охраняемых территорий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70288531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лесного фонда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65,9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794895800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водного фонда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17455778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запаса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335710914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 земель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3260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Земельный фонд в тыс. га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1712519,2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78763,3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94135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20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B373A-7118-4AB5-B58D-29EF427D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10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Impact" panose="020B0806030902050204" pitchFamily="34" charset="0"/>
                <a:cs typeface="Times New Roman" panose="02020603050405020304" pitchFamily="18" charset="0"/>
              </a:rPr>
              <a:t>Структура собственности земельного фонда, %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F27C2B0-246E-42AF-A635-37F4E6D03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315279"/>
              </p:ext>
            </p:extLst>
          </p:nvPr>
        </p:nvGraphicFramePr>
        <p:xfrm>
          <a:off x="838200" y="1831575"/>
          <a:ext cx="10515600" cy="30643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504855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073598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73403422"/>
                    </a:ext>
                  </a:extLst>
                </a:gridCol>
              </a:tblGrid>
              <a:tr h="31877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+mn-lt"/>
                          <a:cs typeface="Times New Roman" panose="02020603050405020304" pitchFamily="18" charset="0"/>
                        </a:rPr>
                        <a:t>Категории собственников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+mn-lt"/>
                          <a:cs typeface="Times New Roman" panose="02020603050405020304" pitchFamily="18" charset="0"/>
                        </a:rPr>
                        <a:t>Россия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+mn-lt"/>
                          <a:cs typeface="Times New Roman" panose="02020603050405020304" pitchFamily="18" charset="0"/>
                        </a:rPr>
                        <a:t>Край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5320"/>
                  </a:ext>
                </a:extLst>
              </a:tr>
              <a:tr h="397864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Собственность юридических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0,073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503740"/>
                  </a:ext>
                </a:extLst>
              </a:tr>
              <a:tr h="397864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Собственность граждан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0,027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023218"/>
                  </a:ext>
                </a:extLst>
              </a:tr>
              <a:tr h="716155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Государственная и муниципальная собственность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92,2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9716002"/>
                  </a:ext>
                </a:extLst>
              </a:tr>
              <a:tr h="808848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+mn-lt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41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62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E4EE88-CF4C-4104-A37F-397DFEF9F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9"/>
          <a:stretch/>
        </p:blipFill>
        <p:spPr>
          <a:xfrm>
            <a:off x="1648132" y="1275320"/>
            <a:ext cx="8895735" cy="514873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F1F72-630D-429A-AE9B-95662618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0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Целевое назначение земельного участка </a:t>
            </a:r>
          </a:p>
        </p:txBody>
      </p:sp>
    </p:spTree>
    <p:extLst>
      <p:ext uri="{BB962C8B-B14F-4D97-AF65-F5344CB8AC3E}">
        <p14:creationId xmlns:p14="http://schemas.microsoft.com/office/powerpoint/2010/main" val="388031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6FBF5D1-1316-4A21-A051-BFB993B33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129" y="-5317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latin typeface="Impact" panose="020B0806030902050204" pitchFamily="34" charset="0"/>
                <a:cs typeface="Times New Roman" panose="02020603050405020304" pitchFamily="18" charset="0"/>
              </a:rPr>
              <a:t>Система земельных платежей</a:t>
            </a:r>
          </a:p>
        </p:txBody>
      </p:sp>
      <p:graphicFrame>
        <p:nvGraphicFramePr>
          <p:cNvPr id="21587" name="Group 83">
            <a:extLst>
              <a:ext uri="{FF2B5EF4-FFF2-40B4-BE49-F238E27FC236}">
                <a16:creationId xmlns:a16="http://schemas.microsoft.com/office/drawing/2014/main" id="{F911F8C0-DF5A-482C-A050-A567C3638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47149"/>
              </p:ext>
            </p:extLst>
          </p:nvPr>
        </p:nvGraphicFramePr>
        <p:xfrm>
          <a:off x="426129" y="848326"/>
          <a:ext cx="11390050" cy="58537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06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2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Форма платежа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Дата введения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Экономическое содержание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Земельный налог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ФЗ РФ от 11.10.91 г. № 1738- 1 «О плате за землю»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Обязательный платеж государству за пользование земельным участком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Рыночная стоимость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ФЗ РФ от 29.07.1998 г. № 135- ФЗ «Об оценочной деятельности в РФ»; ЗК РФ Новая редакция 2015 г статья 66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Наиболее вероятная цена собственности (земельного участка) или права на нее на открытом рынке при условии, что сделка честная, покупатель и продавец действуют разумно и хорошо информированы, на цену не влияют нерыночные стимулы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Арендная плата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ЗК РФ статья 22 ФЗ РФ от 11.10.91 № 1738-1 «О плате за землю»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Наем одним лицом (или организацией) у другого лица (или организации) имущества- земли, домов, предприятий и т.д.- во временное пользование и за определенную плату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Кадастровая стоимость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ФЗ от 24.07.2007/221 «О государственном кадастре недвижимости»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 кадастровой стоимостью понимается установленная в процессе государственной кадастровой оценки рыночная стоимость объекта недвижимости, определенная методами массовой оценки,  или, по  невозможности определения рыночной стоимости методами массовой оценки, рыночная стоимость, определенная индивидуально для конкретного объекта недвижимости в соответствии с законодательством об оценочной деятельности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выкупа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Указ Президента РФ от 16.05.97 г. № 485 «О гарантиях собственникам объектов недвижимости в приобретении в собственность земельных участков под этими объектами»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Цена выкупа земельного участка (Минимущество РФ № ФГ-9/ 17090 от 25.10.02)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732845A6-4ECE-40A8-A755-7A454B75F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670"/>
                    </a14:imgEffect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41" b="3937"/>
          <a:stretch/>
        </p:blipFill>
        <p:spPr bwMode="auto">
          <a:xfrm>
            <a:off x="145003" y="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9D87497-6C15-4020-9424-F2D2FC30B308}"/>
              </a:ext>
            </a:extLst>
          </p:cNvPr>
          <p:cNvSpPr/>
          <p:nvPr/>
        </p:nvSpPr>
        <p:spPr>
          <a:xfrm>
            <a:off x="-1322465" y="648473"/>
            <a:ext cx="7803164" cy="7182237"/>
          </a:xfrm>
          <a:prstGeom prst="ellips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052B1-D92C-4427-B2F2-9AC7C941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08" y="1307304"/>
            <a:ext cx="4593021" cy="134275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Impact" panose="020B0806030902050204" pitchFamily="34" charset="0"/>
                <a:cs typeface="Times New Roman" panose="02020603050405020304" pitchFamily="18" charset="0"/>
              </a:rPr>
              <a:t>Генеральный 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F8C20-46C2-4CF8-911C-5FFB0A271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67" y="2689786"/>
            <a:ext cx="6054336" cy="3449569"/>
          </a:xfrm>
        </p:spPr>
        <p:txBody>
          <a:bodyPr anchor="ctr">
            <a:noAutofit/>
          </a:bodyPr>
          <a:lstStyle/>
          <a:p>
            <a:r>
              <a:rPr lang="ru-RU" b="0" i="0" dirty="0">
                <a:effectLst/>
                <a:cs typeface="Times New Roman" panose="02020603050405020304" pitchFamily="18" charset="0"/>
              </a:rPr>
              <a:t>Проектный документ, на основании которого осуществляется планировка, застройка, реконструкция и иные виды градостроительного освоения территорий.</a:t>
            </a:r>
          </a:p>
          <a:p>
            <a:r>
              <a:rPr lang="ru-RU" b="1" i="0" dirty="0" err="1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ГрК</a:t>
            </a:r>
            <a:r>
              <a:rPr lang="ru-RU" b="1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 РФ Статья 23. Содержание генерального плана поселения и генерального плана городского округа</a:t>
            </a:r>
            <a:endParaRPr lang="ru-RU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39A79-9F65-4A40-B210-49F5B383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00B050"/>
                </a:solidFill>
                <a:effectLst/>
                <a:latin typeface="Impact" panose="020B0806030902050204" pitchFamily="34" charset="0"/>
                <a:cs typeface="Times New Roman" panose="02020603050405020304" pitchFamily="18" charset="0"/>
              </a:rPr>
              <a:t>Правила землепользования и застройки </a:t>
            </a:r>
            <a:endParaRPr lang="ru-RU" sz="3600" b="1" dirty="0">
              <a:solidFill>
                <a:srgbClr val="00B05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11E7A-B3B6-46C1-A62A-F8D5EB5B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337"/>
            <a:ext cx="10515600" cy="4351338"/>
          </a:xfrm>
        </p:spPr>
        <p:txBody>
          <a:bodyPr/>
          <a:lstStyle/>
          <a:p>
            <a:r>
              <a:rPr lang="ru-RU" b="1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Правила</a:t>
            </a:r>
            <a:r>
              <a:rPr lang="ru-RU" b="0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землепользования</a:t>
            </a:r>
            <a:r>
              <a:rPr lang="ru-RU" b="0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и</a:t>
            </a:r>
            <a:r>
              <a:rPr lang="ru-RU" b="0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застройки</a:t>
            </a:r>
            <a:r>
              <a:rPr lang="ru-RU" b="0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 </a:t>
            </a:r>
            <a:r>
              <a:rPr lang="ru-RU" b="0" i="0" dirty="0">
                <a:effectLst/>
                <a:cs typeface="Times New Roman" panose="02020603050405020304" pitchFamily="18" charset="0"/>
              </a:rPr>
              <a:t>— документ градостроительного зонирования, который утверждается нормативными правовыми актами органов местного самоуправления, нормативными правовыми актами органов государственной власти субъектов Российской Федерации — городов федерального значения Москвы, Санкт-Петербурга и Севастополя и в которых устанавливаются территориальные зоны, градостроительные регламенты, порядок применения такого документа и порядок внесения в него изменений.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95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0C2CB-2FC4-48F6-BEB5-1DFA0906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1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Виды разрешённого использования земельных участков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298A18-DF4F-4DC6-8A46-558E518D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082"/>
            <a:ext cx="10515600" cy="497479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effectLst/>
                <a:cs typeface="Times New Roman" panose="02020603050405020304" pitchFamily="18" charset="0"/>
              </a:rPr>
              <a:t>Вид разрешённого использования земельного участка – это параметр, определяющий возможные способы эксплуатации земельного участка и объектов капитального строительства, возведённых на нём:</a:t>
            </a:r>
          </a:p>
          <a:p>
            <a:pPr algn="l"/>
            <a:r>
              <a:rPr lang="ru-RU" b="0" i="0" dirty="0">
                <a:effectLst/>
                <a:cs typeface="Times New Roman" panose="02020603050405020304" pitchFamily="18" charset="0"/>
              </a:rPr>
              <a:t>в пределах его целевого назначения</a:t>
            </a:r>
          </a:p>
          <a:p>
            <a:pPr algn="l"/>
            <a:r>
              <a:rPr lang="ru-RU" b="0" i="0" dirty="0">
                <a:effectLst/>
                <a:cs typeface="Times New Roman" panose="02020603050405020304" pitchFamily="18" charset="0"/>
              </a:rPr>
              <a:t>в соответствии с территориальным зонированием</a:t>
            </a: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ПРИКАЗ Росреестра от 10.11.2020 N П/0412</a:t>
            </a:r>
            <a:br>
              <a:rPr lang="ru-RU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"ОБ УТВЕРЖДЕНИИ КЛАССИФИКАТОРА ВИДОВ РАЗРЕШЕННОГО ИСПОЛЬЗОВАНИЯ ЗЕМЕЛЬНЫХ УЧАСТКОВ"</a:t>
            </a:r>
            <a:br>
              <a:rPr lang="ru-RU" b="1" dirty="0">
                <a:solidFill>
                  <a:srgbClr val="00B050"/>
                </a:solidFill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B050"/>
                </a:solidFill>
                <a:effectLst/>
                <a:cs typeface="Times New Roman" panose="02020603050405020304" pitchFamily="18" charset="0"/>
              </a:rPr>
              <a:t>(Зарегистрировано в Минюсте РФ 15.12.2020 N 61482)</a:t>
            </a:r>
            <a:endParaRPr lang="ru-RU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4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8D0CF-A405-4EFE-9FDB-229B89A0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Impact" panose="020B0806030902050204" pitchFamily="34" charset="0"/>
              </a:rPr>
              <a:t>Виды территориальных зон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A8EA8-8065-4322-84D7-2A64FADCD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07787"/>
            <a:ext cx="5157787" cy="823912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Impact" panose="020B0806030902050204" pitchFamily="34" charset="0"/>
              </a:rPr>
              <a:t>Ст. 35 Градостроительный кодекс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9BCA82-3D05-40CF-8EDD-26F906F0C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4981"/>
            <a:ext cx="5157787" cy="410789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Жилые зоны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Общественно-деловые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Производственные зоны (зоны инженерной и транспортной инфраструктуры)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Зона сельскохозяйственного использования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Зона рекреационного назначения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Зона особо охраняемой территории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Зона специального назначения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Зона размещения военных объектов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Помимо указанных зон органы местного самоуправления могут устанавливать иные территориальные зоны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828B88-1C00-4584-9284-6313C62DA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7787"/>
            <a:ext cx="5183188" cy="823912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Impact" panose="020B0806030902050204" pitchFamily="34" charset="0"/>
              </a:rPr>
              <a:t>Ст. 85 Земельный кодекс  РФ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76506E-890E-496C-A924-498B2EC63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9567"/>
            <a:ext cx="5183188" cy="410789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Жилые зоны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Общественно-деловые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Производственные зоны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Зоны инженерных и транспортных инфраструктур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Зона рекреационного назначения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Зона сельскохозяйственного использования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Зона специального назначения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Зона военных объектов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Иные территориальные зоны</a:t>
            </a:r>
          </a:p>
        </p:txBody>
      </p:sp>
    </p:spTree>
    <p:extLst>
      <p:ext uri="{BB962C8B-B14F-4D97-AF65-F5344CB8AC3E}">
        <p14:creationId xmlns:p14="http://schemas.microsoft.com/office/powerpoint/2010/main" val="392664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B79D2-1621-4DE7-BA58-B169EA38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Impact" panose="020B0806030902050204" pitchFamily="34" charset="0"/>
              </a:rPr>
              <a:t>Фундаментальные свойства земли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68D28D-D797-48AA-ADEE-471CDDDD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Жизнеобеспечения (часть экономической системы)</a:t>
            </a:r>
          </a:p>
          <a:p>
            <a:r>
              <a:rPr lang="ru-RU" dirty="0"/>
              <a:t>Фактора производства (аграрный сектор, строительство, добывающие отрасли, местное хозяйство)</a:t>
            </a:r>
          </a:p>
          <a:p>
            <a:r>
              <a:rPr lang="ru-RU" dirty="0"/>
              <a:t>Участник гражданского оборота (земельно-имущественные отношения)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Перечисленные свойства придают земле исключительную ценность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498096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9692648-2791-7B03-E91D-E5959D464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61" y="1400574"/>
            <a:ext cx="9528677" cy="51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BC2D0-F01D-4F68-B571-093C8E17C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544" y="376237"/>
            <a:ext cx="10378911" cy="919912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Impact" panose="020B080603090205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6708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F623F6-8FA7-462F-9688-63914C5C7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B05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Характеристика земли: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8264A4E-290E-4741-A3A2-842FD7FEB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ru-RU" altLang="ru-RU" dirty="0">
                <a:cs typeface="Times New Roman" panose="02020603050405020304" pitchFamily="18" charset="0"/>
              </a:rPr>
              <a:t>Качественная неоднородность;</a:t>
            </a:r>
          </a:p>
          <a:p>
            <a:pPr marL="533400" indent="-533400"/>
            <a:r>
              <a:rPr lang="ru-RU" altLang="ru-RU" dirty="0">
                <a:cs typeface="Times New Roman" panose="02020603050405020304" pitchFamily="18" charset="0"/>
              </a:rPr>
              <a:t>Не перемещаемость;</a:t>
            </a:r>
          </a:p>
          <a:p>
            <a:pPr marL="533400" indent="-533400"/>
            <a:r>
              <a:rPr lang="ru-RU" altLang="ru-RU" dirty="0">
                <a:cs typeface="Times New Roman" panose="02020603050405020304" pitchFamily="18" charset="0"/>
              </a:rPr>
              <a:t>Не имеет износа в процессе использования</a:t>
            </a:r>
          </a:p>
          <a:p>
            <a:pPr marL="533400" indent="-533400"/>
            <a:r>
              <a:rPr lang="ru-RU" altLang="ru-RU" dirty="0">
                <a:cs typeface="Times New Roman" panose="02020603050405020304" pitchFamily="18" charset="0"/>
              </a:rPr>
              <a:t>Обладает двумя типами плодородия: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ru-RU" altLang="ru-RU" dirty="0">
                <a:cs typeface="Times New Roman" panose="02020603050405020304" pitchFamily="18" charset="0"/>
              </a:rPr>
              <a:t>Естественным(Природным);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ru-RU" altLang="ru-RU" dirty="0">
                <a:cs typeface="Times New Roman" panose="02020603050405020304" pitchFamily="18" charset="0"/>
              </a:rPr>
              <a:t>Экономическим(Эффективным).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B0A1D64E-4F38-45C2-8660-F93E00193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1603"/>
            <a:ext cx="107944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Все перечисленные свойства земли приводят</a:t>
            </a:r>
          </a:p>
          <a:p>
            <a:r>
              <a:rPr lang="ru-RU" altLang="ru-RU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к возникновению земельной ренты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3DA217-1628-D249-2F3C-5EEDBC71B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6"/>
          <a:stretch/>
        </p:blipFill>
        <p:spPr>
          <a:xfrm>
            <a:off x="1587209" y="1288026"/>
            <a:ext cx="9017581" cy="520484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F1F72-630D-429A-AE9B-95662618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Конституционные основы правового регулирования земельных отношений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9897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0501319-E93C-4DA8-BFF0-52A2FE9B5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174567"/>
              </p:ext>
            </p:extLst>
          </p:nvPr>
        </p:nvGraphicFramePr>
        <p:xfrm>
          <a:off x="838200" y="509048"/>
          <a:ext cx="10515600" cy="299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95E525-F8A4-4401-BFB9-B6C254FBF2A9}"/>
              </a:ext>
            </a:extLst>
          </p:cNvPr>
          <p:cNvSpPr txBox="1"/>
          <p:nvPr/>
        </p:nvSpPr>
        <p:spPr>
          <a:xfrm>
            <a:off x="4600280" y="3506772"/>
            <a:ext cx="30731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Постоянное (бессрочное) пользование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Пожизненное наследуемое владение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Сервитут (публичный)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448BD-66F5-47A8-812E-A443C367ED31}"/>
              </a:ext>
            </a:extLst>
          </p:cNvPr>
          <p:cNvSpPr txBox="1"/>
          <p:nvPr/>
        </p:nvSpPr>
        <p:spPr>
          <a:xfrm>
            <a:off x="8280661" y="3506772"/>
            <a:ext cx="3073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Аренда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Безвозмездное пользование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Прочие</a:t>
            </a:r>
          </a:p>
        </p:txBody>
      </p:sp>
    </p:spTree>
    <p:extLst>
      <p:ext uri="{BB962C8B-B14F-4D97-AF65-F5344CB8AC3E}">
        <p14:creationId xmlns:p14="http://schemas.microsoft.com/office/powerpoint/2010/main" val="303720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F1F72-630D-429A-AE9B-95662618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Участники земельных отношений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D3115-AD70-4CB9-99BA-9D685FC0C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B050"/>
                </a:solidFill>
                <a:cs typeface="Times New Roman" panose="02020603050405020304" pitchFamily="18" charset="0"/>
              </a:rPr>
              <a:t>Собственники</a:t>
            </a:r>
            <a:r>
              <a:rPr lang="ru-RU" dirty="0">
                <a:cs typeface="Times New Roman" panose="02020603050405020304" pitchFamily="18" charset="0"/>
              </a:rPr>
              <a:t> земельного участка</a:t>
            </a:r>
          </a:p>
          <a:p>
            <a:r>
              <a:rPr lang="ru-RU" dirty="0">
                <a:solidFill>
                  <a:srgbClr val="00B050"/>
                </a:solidFill>
                <a:cs typeface="Times New Roman" panose="02020603050405020304" pitchFamily="18" charset="0"/>
              </a:rPr>
              <a:t>Землепользователи</a:t>
            </a:r>
            <a:r>
              <a:rPr lang="ru-RU" dirty="0">
                <a:cs typeface="Times New Roman" panose="02020603050405020304" pitchFamily="18" charset="0"/>
              </a:rPr>
              <a:t> – лица владеющие и пользующиеся земельным участком на праве постоянного (бессрочного) пользования или на праве безвозмездного пользования</a:t>
            </a:r>
          </a:p>
          <a:p>
            <a:r>
              <a:rPr lang="ru-RU" dirty="0">
                <a:solidFill>
                  <a:srgbClr val="00B050"/>
                </a:solidFill>
                <a:cs typeface="Times New Roman" panose="02020603050405020304" pitchFamily="18" charset="0"/>
              </a:rPr>
              <a:t>Землевладельцы</a:t>
            </a:r>
            <a:r>
              <a:rPr lang="ru-RU" dirty="0">
                <a:cs typeface="Times New Roman" panose="02020603050405020304" pitchFamily="18" charset="0"/>
              </a:rPr>
              <a:t> – лица, владеющие и пользующиеся земельным участком на праве пожизненного владения</a:t>
            </a:r>
          </a:p>
          <a:p>
            <a:r>
              <a:rPr lang="ru-RU" dirty="0">
                <a:solidFill>
                  <a:srgbClr val="00B050"/>
                </a:solidFill>
                <a:cs typeface="Times New Roman" panose="02020603050405020304" pitchFamily="18" charset="0"/>
              </a:rPr>
              <a:t>Арендаторы</a:t>
            </a:r>
            <a:r>
              <a:rPr lang="ru-RU" dirty="0">
                <a:cs typeface="Times New Roman" panose="02020603050405020304" pitchFamily="18" charset="0"/>
              </a:rPr>
              <a:t> – лица, владеющие и пользующиеся земельным участком по договору аренды, субаренды</a:t>
            </a:r>
          </a:p>
          <a:p>
            <a:r>
              <a:rPr lang="ru-RU" dirty="0">
                <a:solidFill>
                  <a:srgbClr val="00B050"/>
                </a:solidFill>
                <a:cs typeface="Times New Roman" panose="02020603050405020304" pitchFamily="18" charset="0"/>
              </a:rPr>
              <a:t>Обладатели сервитута </a:t>
            </a:r>
            <a:r>
              <a:rPr lang="ru-RU" dirty="0">
                <a:cs typeface="Times New Roman" panose="02020603050405020304" pitchFamily="18" charset="0"/>
              </a:rPr>
              <a:t>– лица, имеющие право ограниченного пользования чужими земельными участками (сервитут)</a:t>
            </a:r>
          </a:p>
        </p:txBody>
      </p:sp>
    </p:spTree>
    <p:extLst>
      <p:ext uri="{BB962C8B-B14F-4D97-AF65-F5344CB8AC3E}">
        <p14:creationId xmlns:p14="http://schemas.microsoft.com/office/powerpoint/2010/main" val="164079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441CC-FBFC-4B0A-8CF4-F8520678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B05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Объекты земельных отношений</a:t>
            </a:r>
            <a:endParaRPr lang="ru-RU" sz="3600" b="1" dirty="0">
              <a:solidFill>
                <a:srgbClr val="00B05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F1BFF0-1617-4B6F-9A6E-3D9A8D82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>
                <a:cs typeface="Times New Roman" panose="02020603050405020304" pitchFamily="18" charset="0"/>
              </a:rPr>
              <a:t>Земля как природный объект и природный ресурс;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Земельные участки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cs typeface="Times New Roman" panose="02020603050405020304" pitchFamily="18" charset="0"/>
              </a:rPr>
              <a:t>Части земельных участков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800" dirty="0">
                <a:cs typeface="Times New Roman" panose="02020603050405020304" pitchFamily="18" charset="0"/>
              </a:rPr>
              <a:t>  </a:t>
            </a:r>
            <a:r>
              <a:rPr lang="ru-RU" altLang="ru-RU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Земельный участок</a:t>
            </a:r>
            <a:r>
              <a:rPr lang="ru-RU" altLang="ru-RU" sz="2800" dirty="0">
                <a:cs typeface="Times New Roman" panose="02020603050405020304" pitchFamily="18" charset="0"/>
              </a:rPr>
              <a:t>, как объект права собственности и иных предусмотренных Земельным кодексом прав на землю является </a:t>
            </a:r>
            <a:r>
              <a:rPr lang="ru-RU" altLang="ru-RU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недвижимой вещью</a:t>
            </a:r>
            <a:r>
              <a:rPr lang="ru-RU" altLang="ru-RU" sz="2800" dirty="0">
                <a:cs typeface="Times New Roman" panose="02020603050405020304" pitchFamily="18" charset="0"/>
              </a:rPr>
              <a:t>, которая представляет собой часть земной поверхности и имеет характеристики, позволяющие определить ее в качестве индивидуально определенной вещи.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42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00406A77-0C62-45CA-9A55-D7DBC6EF8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76219"/>
            <a:ext cx="10515600" cy="4351338"/>
          </a:xfrm>
        </p:spPr>
        <p:txBody>
          <a:bodyPr/>
          <a:lstStyle/>
          <a:p>
            <a:r>
              <a:rPr lang="ru-RU" altLang="ru-RU" b="1" dirty="0">
                <a:solidFill>
                  <a:srgbClr val="00B050"/>
                </a:solidFill>
                <a:cs typeface="Times New Roman" panose="02020603050405020304" pitchFamily="18" charset="0"/>
              </a:rPr>
              <a:t>Национальные богатства России </a:t>
            </a:r>
            <a:r>
              <a:rPr lang="ru-RU" altLang="ru-RU" dirty="0">
                <a:cs typeface="Times New Roman" panose="02020603050405020304" pitchFamily="18" charset="0"/>
              </a:rPr>
              <a:t>( в которое входят жилые дома, земельные участки, земельные ресурсы, капитальные активы, монетарное золото, ценные бумаги, страховые и технические резервы, инвестиции и </a:t>
            </a:r>
            <a:r>
              <a:rPr lang="ru-RU" altLang="ru-RU" dirty="0" err="1">
                <a:cs typeface="Times New Roman" panose="02020603050405020304" pitchFamily="18" charset="0"/>
              </a:rPr>
              <a:t>д.р</a:t>
            </a:r>
            <a:r>
              <a:rPr lang="ru-RU" altLang="ru-RU" dirty="0">
                <a:cs typeface="Times New Roman" panose="02020603050405020304" pitchFamily="18" charset="0"/>
              </a:rPr>
              <a:t>.), оцениваются в 320-350 </a:t>
            </a:r>
            <a:r>
              <a:rPr lang="ru-RU" altLang="ru-RU" dirty="0" err="1">
                <a:cs typeface="Times New Roman" panose="02020603050405020304" pitchFamily="18" charset="0"/>
              </a:rPr>
              <a:t>трлн.долларов</a:t>
            </a:r>
            <a:r>
              <a:rPr lang="ru-RU" altLang="ru-RU" dirty="0">
                <a:cs typeface="Times New Roman" panose="02020603050405020304" pitchFamily="18" charset="0"/>
              </a:rPr>
              <a:t>, их более чем на 4/5 составляют природные ресурсы.</a:t>
            </a:r>
          </a:p>
        </p:txBody>
      </p:sp>
      <p:pic>
        <p:nvPicPr>
          <p:cNvPr id="3" name="Рисунок 2" descr="Зима лесася с нисходящая снегом">
            <a:extLst>
              <a:ext uri="{FF2B5EF4-FFF2-40B4-BE49-F238E27FC236}">
                <a16:creationId xmlns:a16="http://schemas.microsoft.com/office/drawing/2014/main" id="{7B59C596-7454-D4C0-A3FA-CCAA107D6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3787" y="2365344"/>
            <a:ext cx="4924425" cy="4924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B373A-7118-4AB5-B58D-29EF427D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10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Impact" panose="020B0806030902050204" pitchFamily="34" charset="0"/>
                <a:cs typeface="Times New Roman" panose="02020603050405020304" pitchFamily="18" charset="0"/>
              </a:rPr>
              <a:t>Правовые основы Российской Федерации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F27C2B0-246E-42AF-A635-37F4E6D03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674009"/>
              </p:ext>
            </p:extLst>
          </p:nvPr>
        </p:nvGraphicFramePr>
        <p:xfrm>
          <a:off x="838200" y="1693150"/>
          <a:ext cx="10515600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5048558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07359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+mn-lt"/>
                          <a:cs typeface="Times New Roman" panose="02020603050405020304" pitchFamily="18" charset="0"/>
                        </a:rPr>
                        <a:t>Годы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+mn-lt"/>
                          <a:cs typeface="Times New Roman" panose="02020603050405020304" pitchFamily="18" charset="0"/>
                        </a:rPr>
                        <a:t>Документы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35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1993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Конституция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0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1994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Гражданский кодекс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023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1998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Налоговый кодекс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71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2001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Земельный кодекс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1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2001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Кодекс РФ об административных правонарушениях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42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2002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ФЗ «Об обороте земель сельскохозяйственного назначения»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46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2004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+mn-lt"/>
                          <a:cs typeface="Times New Roman" panose="02020603050405020304" pitchFamily="18" charset="0"/>
                        </a:rPr>
                        <a:t>Градостроительный кодекс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5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956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1232</Words>
  <Application>Microsoft Office PowerPoint</Application>
  <PresentationFormat>Широкоэкранный</PresentationFormat>
  <Paragraphs>194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Bahnschrift Condensed</vt:lpstr>
      <vt:lpstr>Calibri</vt:lpstr>
      <vt:lpstr>Calibri Light</vt:lpstr>
      <vt:lpstr>Impact</vt:lpstr>
      <vt:lpstr>Times New Roman</vt:lpstr>
      <vt:lpstr>Wingdings</vt:lpstr>
      <vt:lpstr>Тема Office</vt:lpstr>
      <vt:lpstr>Земля – объект собственности и объект государственного и муниципального управления</vt:lpstr>
      <vt:lpstr>Фундаментальные свойства земли</vt:lpstr>
      <vt:lpstr>Характеристика земли:</vt:lpstr>
      <vt:lpstr>Конституционные основы правового регулирования земельных отношений в России</vt:lpstr>
      <vt:lpstr>Презентация PowerPoint</vt:lpstr>
      <vt:lpstr>Участники земельных отношений</vt:lpstr>
      <vt:lpstr>Объекты земельных отношений</vt:lpstr>
      <vt:lpstr>Презентация PowerPoint</vt:lpstr>
      <vt:lpstr>Правовые основы Российской Федерации</vt:lpstr>
      <vt:lpstr>Трансформация земельных отношений</vt:lpstr>
      <vt:lpstr>Земельные реформы в России</vt:lpstr>
      <vt:lpstr>Распределение земельного фонда Российской Федерации и Хабаровского края по категориям земель</vt:lpstr>
      <vt:lpstr>Структура собственности земельного фонда, %</vt:lpstr>
      <vt:lpstr>Целевое назначение земельного участка </vt:lpstr>
      <vt:lpstr>Система земельных платежей</vt:lpstr>
      <vt:lpstr>Генеральный план</vt:lpstr>
      <vt:lpstr>Правила землепользования и застройки </vt:lpstr>
      <vt:lpstr>Виды разрешённого использования земельных участков</vt:lpstr>
      <vt:lpstr>Виды территориальных зон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– объект собственности и объект государственного и муниципального управления</dc:title>
  <dc:creator>HP User</dc:creator>
  <cp:lastModifiedBy>Пользователь</cp:lastModifiedBy>
  <cp:revision>51</cp:revision>
  <dcterms:created xsi:type="dcterms:W3CDTF">2024-11-04T03:11:26Z</dcterms:created>
  <dcterms:modified xsi:type="dcterms:W3CDTF">2024-11-06T05:34:31Z</dcterms:modified>
</cp:coreProperties>
</file>