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0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78" r:id="rId23"/>
    <p:sldId id="283" r:id="rId24"/>
    <p:sldId id="282" r:id="rId25"/>
    <p:sldId id="273" r:id="rId26"/>
    <p:sldId id="281" r:id="rId2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019"/>
    <a:srgbClr val="59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9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7F7F9-AA83-4093-93D0-FD085488763A}" type="doc">
      <dgm:prSet loTypeId="urn:microsoft.com/office/officeart/2005/8/layout/chart3" loCatId="relationship" qsTypeId="urn:microsoft.com/office/officeart/2009/2/quickstyle/3d8" qsCatId="3D" csTypeId="urn:microsoft.com/office/officeart/2005/8/colors/colorful2" csCatId="colorful" phldr="1"/>
      <dgm:spPr/>
    </dgm:pt>
    <dgm:pt modelId="{DF72F8FE-FD00-401A-AE1D-DAA19CE7FEB1}">
      <dgm:prSet phldrT="[Текст]" custT="1"/>
      <dgm:spPr>
        <a:xfrm>
          <a:off x="2375226" y="457877"/>
          <a:ext cx="5726538" cy="5726538"/>
        </a:xfrm>
        <a:prstGeom prst="pie">
          <a:avLst>
            <a:gd name="adj1" fmla="val 16200000"/>
            <a:gd name="adj2" fmla="val 1800000"/>
          </a:avLst>
        </a:prstGeom>
        <a:solidFill>
          <a:srgbClr val="FFC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ysClr val="windowText" lastClr="000000"/>
          </a:contourClr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Юридическое лицо</a:t>
          </a:r>
          <a:endParaRPr lang="ru-RU" sz="16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6E31CE7-3420-4C53-AA0E-DEF2258F4ACB}" type="parTrans" cxnId="{DABDE6E3-1878-43D3-86A8-730DF7D4EA1A}">
      <dgm:prSet/>
      <dgm:spPr/>
      <dgm:t>
        <a:bodyPr/>
        <a:lstStyle/>
        <a:p>
          <a:endParaRPr lang="ru-RU"/>
        </a:p>
      </dgm:t>
    </dgm:pt>
    <dgm:pt modelId="{BB7087DD-86CF-4F00-9D60-7D448136E874}" type="sibTrans" cxnId="{DABDE6E3-1878-43D3-86A8-730DF7D4EA1A}">
      <dgm:prSet/>
      <dgm:spPr/>
      <dgm:t>
        <a:bodyPr/>
        <a:lstStyle/>
        <a:p>
          <a:endParaRPr lang="ru-RU"/>
        </a:p>
      </dgm:t>
    </dgm:pt>
    <dgm:pt modelId="{981C62C7-19C9-4CCA-B46B-63E16FF19F8F}">
      <dgm:prSet phldrT="[Текст]" custT="1"/>
      <dgm:spPr>
        <a:xfrm>
          <a:off x="2056901" y="630600"/>
          <a:ext cx="5726538" cy="5726538"/>
        </a:xfrm>
        <a:prstGeom prst="pie">
          <a:avLst>
            <a:gd name="adj1" fmla="val 1800000"/>
            <a:gd name="adj2" fmla="val 9000000"/>
          </a:avLst>
        </a:prstGeom>
        <a:solidFill>
          <a:srgbClr val="DEF19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ysClr val="windowText" lastClr="000000"/>
          </a:contourClr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Лицо выполняющее функции единоличного  исполнительного органа и назначаемый собственником</a:t>
          </a:r>
          <a:endParaRPr lang="ru-RU" sz="16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169D95F-5224-44D7-A626-3C6235A64B99}" type="parTrans" cxnId="{DBEEB24A-88EC-459A-963C-1B1D4CA25D6F}">
      <dgm:prSet/>
      <dgm:spPr/>
      <dgm:t>
        <a:bodyPr/>
        <a:lstStyle/>
        <a:p>
          <a:endParaRPr lang="ru-RU"/>
        </a:p>
      </dgm:t>
    </dgm:pt>
    <dgm:pt modelId="{4BE5EE57-9272-42E3-8551-DBFFD258E6AB}" type="sibTrans" cxnId="{DBEEB24A-88EC-459A-963C-1B1D4CA25D6F}">
      <dgm:prSet/>
      <dgm:spPr/>
      <dgm:t>
        <a:bodyPr/>
        <a:lstStyle/>
        <a:p>
          <a:endParaRPr lang="ru-RU"/>
        </a:p>
      </dgm:t>
    </dgm:pt>
    <dgm:pt modelId="{66B1477B-3356-4C2F-AE57-3863AC50C208}">
      <dgm:prSet phldrT="[Текст]" custT="1"/>
      <dgm:spPr>
        <a:xfrm>
          <a:off x="2092062" y="515153"/>
          <a:ext cx="5726538" cy="5726538"/>
        </a:xfrm>
        <a:prstGeom prst="pie">
          <a:avLst>
            <a:gd name="adj1" fmla="val 9000000"/>
            <a:gd name="adj2" fmla="val 16200000"/>
          </a:avLst>
        </a:prstGeom>
        <a:solidFill>
          <a:srgbClr val="FFFFCC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ysClr val="windowText" lastClr="000000"/>
          </a:contourClr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Собственник имущества</a:t>
          </a:r>
          <a:endParaRPr lang="ru-RU" sz="16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6285F28-E2B7-4CDC-B0E0-37E761645540}" type="parTrans" cxnId="{930B3D96-DC5D-41B3-8BD8-A8CD642011CA}">
      <dgm:prSet/>
      <dgm:spPr/>
      <dgm:t>
        <a:bodyPr/>
        <a:lstStyle/>
        <a:p>
          <a:endParaRPr lang="ru-RU"/>
        </a:p>
      </dgm:t>
    </dgm:pt>
    <dgm:pt modelId="{D9587ECA-8C4D-48A5-9B24-7F4F1D737D62}" type="sibTrans" cxnId="{930B3D96-DC5D-41B3-8BD8-A8CD642011CA}">
      <dgm:prSet/>
      <dgm:spPr/>
      <dgm:t>
        <a:bodyPr/>
        <a:lstStyle/>
        <a:p>
          <a:endParaRPr lang="ru-RU"/>
        </a:p>
      </dgm:t>
    </dgm:pt>
    <dgm:pt modelId="{6272F2E4-2D42-48AD-876B-B7C5368565B8}" type="pres">
      <dgm:prSet presAssocID="{9D77F7F9-AA83-4093-93D0-FD085488763A}" presName="compositeShape" presStyleCnt="0">
        <dgm:presLayoutVars>
          <dgm:chMax val="7"/>
          <dgm:dir/>
          <dgm:resizeHandles val="exact"/>
        </dgm:presLayoutVars>
      </dgm:prSet>
      <dgm:spPr/>
    </dgm:pt>
    <dgm:pt modelId="{F27AAFB6-FC30-4962-8935-80319D5AE0FE}" type="pres">
      <dgm:prSet presAssocID="{9D77F7F9-AA83-4093-93D0-FD085488763A}" presName="wedge1" presStyleLbl="node1" presStyleIdx="0" presStyleCnt="3" custLinFactNeighborX="404" custLinFactNeighborY="-40"/>
      <dgm:spPr/>
      <dgm:t>
        <a:bodyPr/>
        <a:lstStyle/>
        <a:p>
          <a:endParaRPr lang="ru-RU"/>
        </a:p>
      </dgm:t>
    </dgm:pt>
    <dgm:pt modelId="{9285617F-2881-42E9-A7C3-00864608CFFD}" type="pres">
      <dgm:prSet presAssocID="{9D77F7F9-AA83-4093-93D0-FD085488763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A28C8-6ADF-4190-96F5-99146FB4BE2C}" type="pres">
      <dgm:prSet presAssocID="{9D77F7F9-AA83-4093-93D0-FD085488763A}" presName="wedge2" presStyleLbl="node1" presStyleIdx="1" presStyleCnt="3"/>
      <dgm:spPr/>
      <dgm:t>
        <a:bodyPr/>
        <a:lstStyle/>
        <a:p>
          <a:endParaRPr lang="ru-RU"/>
        </a:p>
      </dgm:t>
    </dgm:pt>
    <dgm:pt modelId="{7C69EB0B-36AC-4A4E-A96A-126ED7025DBA}" type="pres">
      <dgm:prSet presAssocID="{9D77F7F9-AA83-4093-93D0-FD085488763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F193F-55C9-44A8-9EFD-358CF3FA828E}" type="pres">
      <dgm:prSet presAssocID="{9D77F7F9-AA83-4093-93D0-FD085488763A}" presName="wedge3" presStyleLbl="node1" presStyleIdx="2" presStyleCnt="3" custLinFactNeighborX="614" custLinFactNeighborY="-2016"/>
      <dgm:spPr/>
      <dgm:t>
        <a:bodyPr/>
        <a:lstStyle/>
        <a:p>
          <a:endParaRPr lang="ru-RU"/>
        </a:p>
      </dgm:t>
    </dgm:pt>
    <dgm:pt modelId="{E03ACB49-DB58-4C5F-8291-06C646F04F02}" type="pres">
      <dgm:prSet presAssocID="{9D77F7F9-AA83-4093-93D0-FD085488763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EB24A-88EC-459A-963C-1B1D4CA25D6F}" srcId="{9D77F7F9-AA83-4093-93D0-FD085488763A}" destId="{981C62C7-19C9-4CCA-B46B-63E16FF19F8F}" srcOrd="1" destOrd="0" parTransId="{5169D95F-5224-44D7-A626-3C6235A64B99}" sibTransId="{4BE5EE57-9272-42E3-8551-DBFFD258E6AB}"/>
    <dgm:cxn modelId="{0B4F1D66-B32D-42EB-89BB-83F6D5A62EC2}" type="presOf" srcId="{9D77F7F9-AA83-4093-93D0-FD085488763A}" destId="{6272F2E4-2D42-48AD-876B-B7C5368565B8}" srcOrd="0" destOrd="0" presId="urn:microsoft.com/office/officeart/2005/8/layout/chart3"/>
    <dgm:cxn modelId="{DABDE6E3-1878-43D3-86A8-730DF7D4EA1A}" srcId="{9D77F7F9-AA83-4093-93D0-FD085488763A}" destId="{DF72F8FE-FD00-401A-AE1D-DAA19CE7FEB1}" srcOrd="0" destOrd="0" parTransId="{C6E31CE7-3420-4C53-AA0E-DEF2258F4ACB}" sibTransId="{BB7087DD-86CF-4F00-9D60-7D448136E874}"/>
    <dgm:cxn modelId="{73CDEE47-A97B-47C0-9C80-3B51F4E15101}" type="presOf" srcId="{66B1477B-3356-4C2F-AE57-3863AC50C208}" destId="{E03ACB49-DB58-4C5F-8291-06C646F04F02}" srcOrd="1" destOrd="0" presId="urn:microsoft.com/office/officeart/2005/8/layout/chart3"/>
    <dgm:cxn modelId="{56DBBA29-4D4D-4146-AB72-0C9ED5BDFA7C}" type="presOf" srcId="{981C62C7-19C9-4CCA-B46B-63E16FF19F8F}" destId="{7C69EB0B-36AC-4A4E-A96A-126ED7025DBA}" srcOrd="1" destOrd="0" presId="urn:microsoft.com/office/officeart/2005/8/layout/chart3"/>
    <dgm:cxn modelId="{930B3D96-DC5D-41B3-8BD8-A8CD642011CA}" srcId="{9D77F7F9-AA83-4093-93D0-FD085488763A}" destId="{66B1477B-3356-4C2F-AE57-3863AC50C208}" srcOrd="2" destOrd="0" parTransId="{86285F28-E2B7-4CDC-B0E0-37E761645540}" sibTransId="{D9587ECA-8C4D-48A5-9B24-7F4F1D737D62}"/>
    <dgm:cxn modelId="{8828788F-66BA-468B-B5B5-F3F7D77C4F4D}" type="presOf" srcId="{981C62C7-19C9-4CCA-B46B-63E16FF19F8F}" destId="{006A28C8-6ADF-4190-96F5-99146FB4BE2C}" srcOrd="0" destOrd="0" presId="urn:microsoft.com/office/officeart/2005/8/layout/chart3"/>
    <dgm:cxn modelId="{16405707-A0D2-4A07-9BC6-E95AFC6B4CE9}" type="presOf" srcId="{DF72F8FE-FD00-401A-AE1D-DAA19CE7FEB1}" destId="{9285617F-2881-42E9-A7C3-00864608CFFD}" srcOrd="1" destOrd="0" presId="urn:microsoft.com/office/officeart/2005/8/layout/chart3"/>
    <dgm:cxn modelId="{8F80150C-B924-46BD-B95F-D43BF2291E6A}" type="presOf" srcId="{66B1477B-3356-4C2F-AE57-3863AC50C208}" destId="{E67F193F-55C9-44A8-9EFD-358CF3FA828E}" srcOrd="0" destOrd="0" presId="urn:microsoft.com/office/officeart/2005/8/layout/chart3"/>
    <dgm:cxn modelId="{B45CAE0E-C06C-4165-B759-C158CD84F8C9}" type="presOf" srcId="{DF72F8FE-FD00-401A-AE1D-DAA19CE7FEB1}" destId="{F27AAFB6-FC30-4962-8935-80319D5AE0FE}" srcOrd="0" destOrd="0" presId="urn:microsoft.com/office/officeart/2005/8/layout/chart3"/>
    <dgm:cxn modelId="{4724D4A2-A058-45F7-A87E-12B0AF4780E6}" type="presParOf" srcId="{6272F2E4-2D42-48AD-876B-B7C5368565B8}" destId="{F27AAFB6-FC30-4962-8935-80319D5AE0FE}" srcOrd="0" destOrd="0" presId="urn:microsoft.com/office/officeart/2005/8/layout/chart3"/>
    <dgm:cxn modelId="{547458DE-5BDF-4BF1-AABB-D04F17B212C7}" type="presParOf" srcId="{6272F2E4-2D42-48AD-876B-B7C5368565B8}" destId="{9285617F-2881-42E9-A7C3-00864608CFFD}" srcOrd="1" destOrd="0" presId="urn:microsoft.com/office/officeart/2005/8/layout/chart3"/>
    <dgm:cxn modelId="{7F726DAF-C277-43B2-90FF-E581ECDE9724}" type="presParOf" srcId="{6272F2E4-2D42-48AD-876B-B7C5368565B8}" destId="{006A28C8-6ADF-4190-96F5-99146FB4BE2C}" srcOrd="2" destOrd="0" presId="urn:microsoft.com/office/officeart/2005/8/layout/chart3"/>
    <dgm:cxn modelId="{57255967-0AB8-4E06-A586-FF891C165835}" type="presParOf" srcId="{6272F2E4-2D42-48AD-876B-B7C5368565B8}" destId="{7C69EB0B-36AC-4A4E-A96A-126ED7025DBA}" srcOrd="3" destOrd="0" presId="urn:microsoft.com/office/officeart/2005/8/layout/chart3"/>
    <dgm:cxn modelId="{3D4F4129-AA6D-4F7D-8BA4-DE8D3EFF1A0D}" type="presParOf" srcId="{6272F2E4-2D42-48AD-876B-B7C5368565B8}" destId="{E67F193F-55C9-44A8-9EFD-358CF3FA828E}" srcOrd="4" destOrd="0" presId="urn:microsoft.com/office/officeart/2005/8/layout/chart3"/>
    <dgm:cxn modelId="{CD522262-F53C-47F0-9782-EF1FD6CBCC59}" type="presParOf" srcId="{6272F2E4-2D42-48AD-876B-B7C5368565B8}" destId="{E03ACB49-DB58-4C5F-8291-06C646F04F0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B9D00-5B72-4DAB-9ED1-53423F6EC6F0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01001D-81ED-4B17-A8AF-5815297BF9C3}">
      <dgm:prSet phldrT="[Текст]" custT="1"/>
      <dgm:spPr>
        <a:xfrm>
          <a:off x="3124129" y="122900"/>
          <a:ext cx="6898946" cy="18467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Во-первых,</a:t>
          </a:r>
        </a:p>
        <a:p>
          <a:pPr algn="just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отсылка к категории аффилированных лиц, которая постепенно утрачивает актуальность в связи с более емкими категориями «контролирующее лицо», «подконтрольное лицо», «экономическая зависимость»</a:t>
          </a:r>
          <a:endParaRPr lang="ru-RU" sz="18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E9AD608-ED43-4111-98C3-F22E59958008}" type="parTrans" cxnId="{BD3C05C4-18C0-4130-8F40-9619C15F1C37}">
      <dgm:prSet/>
      <dgm:spPr/>
      <dgm:t>
        <a:bodyPr/>
        <a:lstStyle/>
        <a:p>
          <a:endParaRPr lang="ru-RU"/>
        </a:p>
      </dgm:t>
    </dgm:pt>
    <dgm:pt modelId="{CA84CF81-41E7-42BB-8A6F-6F40F44CEEF5}" type="sibTrans" cxnId="{BD3C05C4-18C0-4130-8F40-9619C15F1C37}">
      <dgm:prSet/>
      <dgm:spPr/>
      <dgm:t>
        <a:bodyPr/>
        <a:lstStyle/>
        <a:p>
          <a:endParaRPr lang="ru-RU"/>
        </a:p>
      </dgm:t>
    </dgm:pt>
    <dgm:pt modelId="{1434253F-2385-4C81-ACF6-6DE10C2E5A53}">
      <dgm:prSet phldrT="[Текст]" custT="1"/>
      <dgm:spPr>
        <a:xfrm>
          <a:off x="3945183" y="2000638"/>
          <a:ext cx="5874243" cy="18467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Во-вторых, 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прямая возможность закрепления в уставе других критериев, на основании которых будет принято решение о том, что сделка является сделкой с заинтересованностью.</a:t>
          </a:r>
          <a:endParaRPr lang="ru-RU" sz="18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DE353C6-C272-4582-A59B-3896FAB0085E}" type="parTrans" cxnId="{ACB2C96E-384A-46CC-BDC0-760C4D3787AD}">
      <dgm:prSet/>
      <dgm:spPr/>
      <dgm:t>
        <a:bodyPr/>
        <a:lstStyle/>
        <a:p>
          <a:endParaRPr lang="ru-RU"/>
        </a:p>
      </dgm:t>
    </dgm:pt>
    <dgm:pt modelId="{3975BCA4-47F0-4FF8-A02E-0BCF0CA8B36A}" type="sibTrans" cxnId="{ACB2C96E-384A-46CC-BDC0-760C4D3787AD}">
      <dgm:prSet/>
      <dgm:spPr/>
      <dgm:t>
        <a:bodyPr/>
        <a:lstStyle/>
        <a:p>
          <a:endParaRPr lang="ru-RU"/>
        </a:p>
      </dgm:t>
    </dgm:pt>
    <dgm:pt modelId="{1B1FCEA2-EC60-453D-B9A6-2E166D694747}" type="pres">
      <dgm:prSet presAssocID="{B59B9D00-5B72-4DAB-9ED1-53423F6EC6F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FB3A1-945A-48E9-B1FA-048D0DFF5687}" type="pres">
      <dgm:prSet presAssocID="{4601001D-81ED-4B17-A8AF-5815297BF9C3}" presName="upArrow" presStyleLbl="node1" presStyleIdx="0" presStyleCnt="2" custLinFactNeighborX="4600"/>
      <dgm:spPr>
        <a:xfrm>
          <a:off x="783560" y="0"/>
          <a:ext cx="2462323" cy="1846742"/>
        </a:xfrm>
        <a:prstGeom prst="upArrow">
          <a:avLst/>
        </a:prstGeom>
        <a:solidFill>
          <a:srgbClr val="29E729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EA7B6FA-5625-4AB0-B5DA-8036A56CD849}" type="pres">
      <dgm:prSet presAssocID="{4601001D-81ED-4B17-A8AF-5815297BF9C3}" presName="upArrowText" presStyleLbl="revTx" presStyleIdx="0" presStyleCnt="2" custScaleX="117444" custLinFactNeighborX="7320" custLinFactNeighborY="6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B542D-7EF6-4EAB-99A6-05C011B6F25B}" type="pres">
      <dgm:prSet presAssocID="{1434253F-2385-4C81-ACF6-6DE10C2E5A53}" presName="downArrow" presStyleLbl="node1" presStyleIdx="1" presStyleCnt="2" custLinFactNeighborX="2627" custLinFactNeighborY="-2999"/>
      <dgm:spPr>
        <a:xfrm>
          <a:off x="1408990" y="2000638"/>
          <a:ext cx="2462323" cy="1846742"/>
        </a:xfrm>
        <a:prstGeom prst="downArrow">
          <a:avLst/>
        </a:prstGeom>
        <a:solidFill>
          <a:srgbClr val="DEF199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10FCE2E-9F12-48BF-8FD1-A131C725FCE0}" type="pres">
      <dgm:prSet presAssocID="{1434253F-2385-4C81-ACF6-6DE10C2E5A5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C05C4-18C0-4130-8F40-9619C15F1C37}" srcId="{B59B9D00-5B72-4DAB-9ED1-53423F6EC6F0}" destId="{4601001D-81ED-4B17-A8AF-5815297BF9C3}" srcOrd="0" destOrd="0" parTransId="{CE9AD608-ED43-4111-98C3-F22E59958008}" sibTransId="{CA84CF81-41E7-42BB-8A6F-6F40F44CEEF5}"/>
    <dgm:cxn modelId="{ACB2C96E-384A-46CC-BDC0-760C4D3787AD}" srcId="{B59B9D00-5B72-4DAB-9ED1-53423F6EC6F0}" destId="{1434253F-2385-4C81-ACF6-6DE10C2E5A53}" srcOrd="1" destOrd="0" parTransId="{1DE353C6-C272-4582-A59B-3896FAB0085E}" sibTransId="{3975BCA4-47F0-4FF8-A02E-0BCF0CA8B36A}"/>
    <dgm:cxn modelId="{259B66C2-0D5D-49EB-A0F1-7AE01308C17F}" type="presOf" srcId="{4601001D-81ED-4B17-A8AF-5815297BF9C3}" destId="{1EA7B6FA-5625-4AB0-B5DA-8036A56CD849}" srcOrd="0" destOrd="0" presId="urn:microsoft.com/office/officeart/2005/8/layout/arrow4"/>
    <dgm:cxn modelId="{C4DE1C8E-8979-44C3-ADE5-94C902750643}" type="presOf" srcId="{1434253F-2385-4C81-ACF6-6DE10C2E5A53}" destId="{F10FCE2E-9F12-48BF-8FD1-A131C725FCE0}" srcOrd="0" destOrd="0" presId="urn:microsoft.com/office/officeart/2005/8/layout/arrow4"/>
    <dgm:cxn modelId="{6FCCD74C-BB7B-4D66-A146-27A3ACA6781A}" type="presOf" srcId="{B59B9D00-5B72-4DAB-9ED1-53423F6EC6F0}" destId="{1B1FCEA2-EC60-453D-B9A6-2E166D694747}" srcOrd="0" destOrd="0" presId="urn:microsoft.com/office/officeart/2005/8/layout/arrow4"/>
    <dgm:cxn modelId="{80ECC54C-8B1C-47FC-BF14-CEE6FC59FAA0}" type="presParOf" srcId="{1B1FCEA2-EC60-453D-B9A6-2E166D694747}" destId="{511FB3A1-945A-48E9-B1FA-048D0DFF5687}" srcOrd="0" destOrd="0" presId="urn:microsoft.com/office/officeart/2005/8/layout/arrow4"/>
    <dgm:cxn modelId="{2A86437A-58FE-47C1-BA33-C985B3B8E2B0}" type="presParOf" srcId="{1B1FCEA2-EC60-453D-B9A6-2E166D694747}" destId="{1EA7B6FA-5625-4AB0-B5DA-8036A56CD849}" srcOrd="1" destOrd="0" presId="urn:microsoft.com/office/officeart/2005/8/layout/arrow4"/>
    <dgm:cxn modelId="{66C8D7FA-B51A-46CB-8F00-D21E4FC5BF71}" type="presParOf" srcId="{1B1FCEA2-EC60-453D-B9A6-2E166D694747}" destId="{9A6B542D-7EF6-4EAB-99A6-05C011B6F25B}" srcOrd="2" destOrd="0" presId="urn:microsoft.com/office/officeart/2005/8/layout/arrow4"/>
    <dgm:cxn modelId="{54D1ECCD-1682-4465-BB74-152DA8300F68}" type="presParOf" srcId="{1B1FCEA2-EC60-453D-B9A6-2E166D694747}" destId="{F10FCE2E-9F12-48BF-8FD1-A131C725FCE0}" srcOrd="3" destOrd="0" presId="urn:microsoft.com/office/officeart/2005/8/layout/arrow4"/>
  </dgm:cxnLst>
  <dgm:bg>
    <a:solidFill>
      <a:srgbClr val="FBB01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879819-DFD2-4E8D-A999-314761C23F9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E5F1DE-AD59-4106-A86C-EC32B12F5E2A}">
      <dgm:prSet phldrT="[Текст]"/>
      <dgm:spPr>
        <a:xfrm>
          <a:off x="2303269" y="622523"/>
          <a:ext cx="3522133" cy="770466"/>
        </a:xfrm>
        <a:prstGeom prst="roundRect">
          <a:avLst/>
        </a:prstGeom>
        <a:solidFill>
          <a:srgbClr val="FF1919"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Конфликт интересов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76455C5B-126C-4B63-AC1A-1F85BC1BADD2}" type="parTrans" cxnId="{0C09EB70-970E-4995-BFE8-25E0D17CAFE7}">
      <dgm:prSet/>
      <dgm:spPr/>
      <dgm:t>
        <a:bodyPr/>
        <a:lstStyle/>
        <a:p>
          <a:endParaRPr lang="ru-RU"/>
        </a:p>
      </dgm:t>
    </dgm:pt>
    <dgm:pt modelId="{5E1969AF-42F6-4BD4-91AE-1C7C2D4A7F0D}" type="sibTrans" cxnId="{0C09EB70-970E-4995-BFE8-25E0D17CAFE7}">
      <dgm:prSet/>
      <dgm:spPr/>
      <dgm:t>
        <a:bodyPr/>
        <a:lstStyle/>
        <a:p>
          <a:endParaRPr lang="ru-RU"/>
        </a:p>
      </dgm:t>
    </dgm:pt>
    <dgm:pt modelId="{E1326B7C-5F02-4D52-8015-B35A0156DDF1}">
      <dgm:prSet phldrT="[Текст]"/>
      <dgm:spPr>
        <a:xfrm>
          <a:off x="2331692" y="1833752"/>
          <a:ext cx="3522133" cy="770466"/>
        </a:xfrm>
        <a:prstGeom prst="roundRect">
          <a:avLst/>
        </a:prstGeom>
        <a:solidFill>
          <a:srgbClr val="92D050"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Правовое регулирование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30F8BB80-D9D3-4EAE-A44E-300026CE3B3B}" type="parTrans" cxnId="{0EC500D0-C29F-46C6-B3EA-A14071EC9B19}">
      <dgm:prSet/>
      <dgm:spPr/>
      <dgm:t>
        <a:bodyPr/>
        <a:lstStyle/>
        <a:p>
          <a:endParaRPr lang="ru-RU"/>
        </a:p>
      </dgm:t>
    </dgm:pt>
    <dgm:pt modelId="{7067BE34-9F8B-483D-96EE-BE1AB8977C07}" type="sibTrans" cxnId="{0EC500D0-C29F-46C6-B3EA-A14071EC9B19}">
      <dgm:prSet/>
      <dgm:spPr/>
      <dgm:t>
        <a:bodyPr/>
        <a:lstStyle/>
        <a:p>
          <a:endParaRPr lang="ru-RU"/>
        </a:p>
      </dgm:t>
    </dgm:pt>
    <dgm:pt modelId="{66AE74CD-652C-4E23-A9CC-9A8E8E3C0C2C}">
      <dgm:prSet phldrT="[Текст]"/>
      <dgm:spPr>
        <a:xfrm>
          <a:off x="0" y="2813808"/>
          <a:ext cx="3522133" cy="770466"/>
        </a:xfrm>
        <a:prstGeom prst="roundRect">
          <a:avLst/>
        </a:prstGeom>
        <a:solidFill>
          <a:srgbClr val="4EA6DC">
            <a:lumMod val="20000"/>
            <a:lumOff val="80000"/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Предупреждение (профилактика)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0B46E802-2EB4-483E-9267-D2F1833472BD}" type="parTrans" cxnId="{9C88F967-4CD4-4C32-96E3-9C135DF5E58E}">
      <dgm:prSet/>
      <dgm:spPr/>
      <dgm:t>
        <a:bodyPr/>
        <a:lstStyle/>
        <a:p>
          <a:endParaRPr lang="ru-RU"/>
        </a:p>
      </dgm:t>
    </dgm:pt>
    <dgm:pt modelId="{049A4AB5-42A5-49A7-9052-9A2C4C929C20}" type="sibTrans" cxnId="{9C88F967-4CD4-4C32-96E3-9C135DF5E58E}">
      <dgm:prSet/>
      <dgm:spPr/>
      <dgm:t>
        <a:bodyPr/>
        <a:lstStyle/>
        <a:p>
          <a:endParaRPr lang="ru-RU"/>
        </a:p>
      </dgm:t>
    </dgm:pt>
    <dgm:pt modelId="{06A5E388-5A03-48AF-BDB4-5B8DB2A4A5E0}">
      <dgm:prSet phldrT="[Текст]"/>
      <dgm:spPr>
        <a:xfrm>
          <a:off x="4605866" y="2880508"/>
          <a:ext cx="3522133" cy="770466"/>
        </a:xfrm>
        <a:prstGeom prst="roundRect">
          <a:avLst/>
        </a:prstGeom>
        <a:solidFill>
          <a:srgbClr val="4EA6DC">
            <a:lumMod val="20000"/>
            <a:lumOff val="80000"/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Минимизация негативных последствий (преодоление)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C20B57D9-0A08-4FBF-8761-93E5A709BCD6}" type="parTrans" cxnId="{0D663036-6A6C-4300-90F3-A21D9B2797CE}">
      <dgm:prSet/>
      <dgm:spPr/>
      <dgm:t>
        <a:bodyPr/>
        <a:lstStyle/>
        <a:p>
          <a:endParaRPr lang="ru-RU"/>
        </a:p>
      </dgm:t>
    </dgm:pt>
    <dgm:pt modelId="{961DF361-4312-4B05-8CDE-E33C4138CD89}" type="sibTrans" cxnId="{0D663036-6A6C-4300-90F3-A21D9B2797CE}">
      <dgm:prSet/>
      <dgm:spPr/>
      <dgm:t>
        <a:bodyPr/>
        <a:lstStyle/>
        <a:p>
          <a:endParaRPr lang="ru-RU"/>
        </a:p>
      </dgm:t>
    </dgm:pt>
    <dgm:pt modelId="{2AA9684A-3FBF-46B1-95B5-12055B21B2B8}">
      <dgm:prSet phldrT="[Текст]"/>
      <dgm:spPr>
        <a:xfrm>
          <a:off x="2294604" y="4190648"/>
          <a:ext cx="3522133" cy="770466"/>
        </a:xfrm>
        <a:prstGeom prst="roundRect">
          <a:avLst/>
        </a:prstGeom>
        <a:solidFill>
          <a:srgbClr val="4775E7">
            <a:lumMod val="40000"/>
            <a:lumOff val="60000"/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Выявление (противодействие)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153D41AF-91CC-4E13-8E47-FE9BC5FF1F23}" type="parTrans" cxnId="{941A8CFD-6D64-40E7-8212-A50F4AB4AE54}">
      <dgm:prSet/>
      <dgm:spPr/>
      <dgm:t>
        <a:bodyPr/>
        <a:lstStyle/>
        <a:p>
          <a:endParaRPr lang="ru-RU"/>
        </a:p>
      </dgm:t>
    </dgm:pt>
    <dgm:pt modelId="{EC73604E-142D-4798-9127-F09054703E3B}" type="sibTrans" cxnId="{941A8CFD-6D64-40E7-8212-A50F4AB4AE54}">
      <dgm:prSet/>
      <dgm:spPr/>
      <dgm:t>
        <a:bodyPr/>
        <a:lstStyle/>
        <a:p>
          <a:endParaRPr lang="ru-RU"/>
        </a:p>
      </dgm:t>
    </dgm:pt>
    <dgm:pt modelId="{BD08BFF7-D478-4278-AC3F-8FC1D53CDADB}" type="pres">
      <dgm:prSet presAssocID="{93879819-DFD2-4E8D-A999-314761C23F9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DA57491-564F-432B-83E1-BCE8FE1063AB}" type="pres">
      <dgm:prSet presAssocID="{93879819-DFD2-4E8D-A999-314761C23F98}" presName="pyramid" presStyleLbl="node1" presStyleIdx="0" presStyleCnt="1" custLinFactNeighborX="6200" custLinFactNeighborY="-1114"/>
      <dgm:spPr>
        <a:xfrm>
          <a:off x="1284223" y="0"/>
          <a:ext cx="5418667" cy="5418667"/>
        </a:xfrm>
        <a:prstGeom prst="triangle">
          <a:avLst/>
        </a:prstGeom>
        <a:solidFill>
          <a:srgbClr val="FFC00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210B8BB-39CA-42D8-84BA-81234E838279}" type="pres">
      <dgm:prSet presAssocID="{93879819-DFD2-4E8D-A999-314761C23F98}" presName="theList" presStyleCnt="0"/>
      <dgm:spPr/>
    </dgm:pt>
    <dgm:pt modelId="{5572F913-EBFF-4E9F-B8D3-600EC56BF201}" type="pres">
      <dgm:prSet presAssocID="{50E5F1DE-AD59-4106-A86C-EC32B12F5E2A}" presName="aNode" presStyleLbl="fgAcc1" presStyleIdx="0" presStyleCnt="5" custLinFactNeighborX="-38452" custLinFactNeighborY="83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3DE45-4FF9-48EA-8BB6-1E7F497C4BEE}" type="pres">
      <dgm:prSet presAssocID="{50E5F1DE-AD59-4106-A86C-EC32B12F5E2A}" presName="aSpace" presStyleCnt="0"/>
      <dgm:spPr/>
    </dgm:pt>
    <dgm:pt modelId="{CE600384-B531-40B8-9548-8606B68B0ED3}" type="pres">
      <dgm:prSet presAssocID="{E1326B7C-5F02-4D52-8015-B35A0156DDF1}" presName="aNode" presStyleLbl="fgAcc1" presStyleIdx="1" presStyleCnt="5" custLinFactY="42607" custLinFactNeighborX="-376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5582F-7ED6-4746-9BB0-83D4EF9DF302}" type="pres">
      <dgm:prSet presAssocID="{E1326B7C-5F02-4D52-8015-B35A0156DDF1}" presName="aSpace" presStyleCnt="0"/>
      <dgm:spPr/>
    </dgm:pt>
    <dgm:pt modelId="{8714625A-D650-428B-896F-2E1C38944FA2}" type="pres">
      <dgm:prSet presAssocID="{66AE74CD-652C-4E23-A9CC-9A8E8E3C0C2C}" presName="aNode" presStyleLbl="fgAcc1" presStyleIdx="2" presStyleCnt="5" custLinFactX="-4544" custLinFactY="5731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BE139-75A5-4CEE-BFA2-65B1E1ED7524}" type="pres">
      <dgm:prSet presAssocID="{66AE74CD-652C-4E23-A9CC-9A8E8E3C0C2C}" presName="aSpace" presStyleCnt="0"/>
      <dgm:spPr/>
    </dgm:pt>
    <dgm:pt modelId="{8B6C07A6-AB09-4804-B203-028261AEB6E9}" type="pres">
      <dgm:prSet presAssocID="{06A5E388-5A03-48AF-BDB4-5B8DB2A4A5E0}" presName="aNode" presStyleLbl="fgAcc1" presStyleIdx="3" presStyleCnt="5" custLinFactY="-21533" custLinFactNeighborX="286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08C54-05E0-4F49-82A9-5D206E0F38FB}" type="pres">
      <dgm:prSet presAssocID="{06A5E388-5A03-48AF-BDB4-5B8DB2A4A5E0}" presName="aSpace" presStyleCnt="0"/>
      <dgm:spPr/>
    </dgm:pt>
    <dgm:pt modelId="{CAD9A58C-CDFD-432F-8639-44CE0E27930A}" type="pres">
      <dgm:prSet presAssocID="{2AA9684A-3FBF-46B1-95B5-12055B21B2B8}" presName="aNode" presStyleLbl="fgAcc1" presStyleIdx="4" presStyleCnt="5" custLinFactY="11012" custLinFactNeighborX="-386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0315B-1FDD-436D-9F32-ABF1C00FB4DA}" type="pres">
      <dgm:prSet presAssocID="{2AA9684A-3FBF-46B1-95B5-12055B21B2B8}" presName="aSpace" presStyleCnt="0"/>
      <dgm:spPr/>
    </dgm:pt>
  </dgm:ptLst>
  <dgm:cxnLst>
    <dgm:cxn modelId="{0D663036-6A6C-4300-90F3-A21D9B2797CE}" srcId="{93879819-DFD2-4E8D-A999-314761C23F98}" destId="{06A5E388-5A03-48AF-BDB4-5B8DB2A4A5E0}" srcOrd="3" destOrd="0" parTransId="{C20B57D9-0A08-4FBF-8761-93E5A709BCD6}" sibTransId="{961DF361-4312-4B05-8CDE-E33C4138CD89}"/>
    <dgm:cxn modelId="{941A8CFD-6D64-40E7-8212-A50F4AB4AE54}" srcId="{93879819-DFD2-4E8D-A999-314761C23F98}" destId="{2AA9684A-3FBF-46B1-95B5-12055B21B2B8}" srcOrd="4" destOrd="0" parTransId="{153D41AF-91CC-4E13-8E47-FE9BC5FF1F23}" sibTransId="{EC73604E-142D-4798-9127-F09054703E3B}"/>
    <dgm:cxn modelId="{0C09EB70-970E-4995-BFE8-25E0D17CAFE7}" srcId="{93879819-DFD2-4E8D-A999-314761C23F98}" destId="{50E5F1DE-AD59-4106-A86C-EC32B12F5E2A}" srcOrd="0" destOrd="0" parTransId="{76455C5B-126C-4B63-AC1A-1F85BC1BADD2}" sibTransId="{5E1969AF-42F6-4BD4-91AE-1C7C2D4A7F0D}"/>
    <dgm:cxn modelId="{3BC53696-606C-4B82-9B44-662E6EDCF082}" type="presOf" srcId="{93879819-DFD2-4E8D-A999-314761C23F98}" destId="{BD08BFF7-D478-4278-AC3F-8FC1D53CDADB}" srcOrd="0" destOrd="0" presId="urn:microsoft.com/office/officeart/2005/8/layout/pyramid2"/>
    <dgm:cxn modelId="{9C88F967-4CD4-4C32-96E3-9C135DF5E58E}" srcId="{93879819-DFD2-4E8D-A999-314761C23F98}" destId="{66AE74CD-652C-4E23-A9CC-9A8E8E3C0C2C}" srcOrd="2" destOrd="0" parTransId="{0B46E802-2EB4-483E-9267-D2F1833472BD}" sibTransId="{049A4AB5-42A5-49A7-9052-9A2C4C929C20}"/>
    <dgm:cxn modelId="{5788E244-1BAB-4354-945D-27E3FADC341E}" type="presOf" srcId="{06A5E388-5A03-48AF-BDB4-5B8DB2A4A5E0}" destId="{8B6C07A6-AB09-4804-B203-028261AEB6E9}" srcOrd="0" destOrd="0" presId="urn:microsoft.com/office/officeart/2005/8/layout/pyramid2"/>
    <dgm:cxn modelId="{BB96F929-1577-404F-AECB-986DE8B86975}" type="presOf" srcId="{E1326B7C-5F02-4D52-8015-B35A0156DDF1}" destId="{CE600384-B531-40B8-9548-8606B68B0ED3}" srcOrd="0" destOrd="0" presId="urn:microsoft.com/office/officeart/2005/8/layout/pyramid2"/>
    <dgm:cxn modelId="{0EC500D0-C29F-46C6-B3EA-A14071EC9B19}" srcId="{93879819-DFD2-4E8D-A999-314761C23F98}" destId="{E1326B7C-5F02-4D52-8015-B35A0156DDF1}" srcOrd="1" destOrd="0" parTransId="{30F8BB80-D9D3-4EAE-A44E-300026CE3B3B}" sibTransId="{7067BE34-9F8B-483D-96EE-BE1AB8977C07}"/>
    <dgm:cxn modelId="{DD8D2691-1288-4D33-ACF2-A96BDD79559C}" type="presOf" srcId="{66AE74CD-652C-4E23-A9CC-9A8E8E3C0C2C}" destId="{8714625A-D650-428B-896F-2E1C38944FA2}" srcOrd="0" destOrd="0" presId="urn:microsoft.com/office/officeart/2005/8/layout/pyramid2"/>
    <dgm:cxn modelId="{89DC92C7-07C1-44BA-A274-7D6C43729A68}" type="presOf" srcId="{2AA9684A-3FBF-46B1-95B5-12055B21B2B8}" destId="{CAD9A58C-CDFD-432F-8639-44CE0E27930A}" srcOrd="0" destOrd="0" presId="urn:microsoft.com/office/officeart/2005/8/layout/pyramid2"/>
    <dgm:cxn modelId="{B5EEE4AE-2DA3-4831-BA61-6DA8F13463FD}" type="presOf" srcId="{50E5F1DE-AD59-4106-A86C-EC32B12F5E2A}" destId="{5572F913-EBFF-4E9F-B8D3-600EC56BF201}" srcOrd="0" destOrd="0" presId="urn:microsoft.com/office/officeart/2005/8/layout/pyramid2"/>
    <dgm:cxn modelId="{7AA99754-C5DE-4865-AE38-0F8331047BAA}" type="presParOf" srcId="{BD08BFF7-D478-4278-AC3F-8FC1D53CDADB}" destId="{FDA57491-564F-432B-83E1-BCE8FE1063AB}" srcOrd="0" destOrd="0" presId="urn:microsoft.com/office/officeart/2005/8/layout/pyramid2"/>
    <dgm:cxn modelId="{51A49ABB-A764-41EE-8224-4AA91E5BB76A}" type="presParOf" srcId="{BD08BFF7-D478-4278-AC3F-8FC1D53CDADB}" destId="{A210B8BB-39CA-42D8-84BA-81234E838279}" srcOrd="1" destOrd="0" presId="urn:microsoft.com/office/officeart/2005/8/layout/pyramid2"/>
    <dgm:cxn modelId="{D8629EE0-52AC-4C32-871E-40A1D70C676C}" type="presParOf" srcId="{A210B8BB-39CA-42D8-84BA-81234E838279}" destId="{5572F913-EBFF-4E9F-B8D3-600EC56BF201}" srcOrd="0" destOrd="0" presId="urn:microsoft.com/office/officeart/2005/8/layout/pyramid2"/>
    <dgm:cxn modelId="{B46BE56B-49BF-479F-8897-24C17A0EDD4B}" type="presParOf" srcId="{A210B8BB-39CA-42D8-84BA-81234E838279}" destId="{B4F3DE45-4FF9-48EA-8BB6-1E7F497C4BEE}" srcOrd="1" destOrd="0" presId="urn:microsoft.com/office/officeart/2005/8/layout/pyramid2"/>
    <dgm:cxn modelId="{8F407DC2-5E76-419B-87ED-BEBDC0A3367F}" type="presParOf" srcId="{A210B8BB-39CA-42D8-84BA-81234E838279}" destId="{CE600384-B531-40B8-9548-8606B68B0ED3}" srcOrd="2" destOrd="0" presId="urn:microsoft.com/office/officeart/2005/8/layout/pyramid2"/>
    <dgm:cxn modelId="{3A85D521-56BB-458C-B32D-1FFA7517C03E}" type="presParOf" srcId="{A210B8BB-39CA-42D8-84BA-81234E838279}" destId="{6255582F-7ED6-4746-9BB0-83D4EF9DF302}" srcOrd="3" destOrd="0" presId="urn:microsoft.com/office/officeart/2005/8/layout/pyramid2"/>
    <dgm:cxn modelId="{3F52E2C6-968F-494F-B808-09E69F3D8903}" type="presParOf" srcId="{A210B8BB-39CA-42D8-84BA-81234E838279}" destId="{8714625A-D650-428B-896F-2E1C38944FA2}" srcOrd="4" destOrd="0" presId="urn:microsoft.com/office/officeart/2005/8/layout/pyramid2"/>
    <dgm:cxn modelId="{38A81812-BB6B-4140-9AD9-E949D93CB9ED}" type="presParOf" srcId="{A210B8BB-39CA-42D8-84BA-81234E838279}" destId="{06DBE139-75A5-4CEE-BFA2-65B1E1ED7524}" srcOrd="5" destOrd="0" presId="urn:microsoft.com/office/officeart/2005/8/layout/pyramid2"/>
    <dgm:cxn modelId="{5858FDB6-97CC-4A6A-B52C-551E26E09DDA}" type="presParOf" srcId="{A210B8BB-39CA-42D8-84BA-81234E838279}" destId="{8B6C07A6-AB09-4804-B203-028261AEB6E9}" srcOrd="6" destOrd="0" presId="urn:microsoft.com/office/officeart/2005/8/layout/pyramid2"/>
    <dgm:cxn modelId="{95D08E68-3205-4055-81BC-01EF7EA5D1DC}" type="presParOf" srcId="{A210B8BB-39CA-42D8-84BA-81234E838279}" destId="{4E208C54-05E0-4F49-82A9-5D206E0F38FB}" srcOrd="7" destOrd="0" presId="urn:microsoft.com/office/officeart/2005/8/layout/pyramid2"/>
    <dgm:cxn modelId="{75374000-3287-4888-A530-962D5789DC52}" type="presParOf" srcId="{A210B8BB-39CA-42D8-84BA-81234E838279}" destId="{CAD9A58C-CDFD-432F-8639-44CE0E27930A}" srcOrd="8" destOrd="0" presId="urn:microsoft.com/office/officeart/2005/8/layout/pyramid2"/>
    <dgm:cxn modelId="{A1962F9F-FCB9-46E1-AD0B-D6329431658A}" type="presParOf" srcId="{A210B8BB-39CA-42D8-84BA-81234E838279}" destId="{F7D0315B-1FDD-436D-9F32-ABF1C00FB4D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AAFB6-FC30-4962-8935-80319D5AE0FE}">
      <dsp:nvSpPr>
        <dsp:cNvPr id="0" name=""/>
        <dsp:cNvSpPr/>
      </dsp:nvSpPr>
      <dsp:spPr>
        <a:xfrm>
          <a:off x="2375226" y="457877"/>
          <a:ext cx="5726538" cy="5726538"/>
        </a:xfrm>
        <a:prstGeom prst="pie">
          <a:avLst>
            <a:gd name="adj1" fmla="val 16200000"/>
            <a:gd name="adj2" fmla="val 1800000"/>
          </a:avLst>
        </a:prstGeom>
        <a:solidFill>
          <a:srgbClr val="FFC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Юридическое лицо</a:t>
          </a:r>
          <a:endParaRPr lang="ru-RU" sz="16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773227" y="1794104"/>
        <a:ext cx="1373860" cy="1349758"/>
      </dsp:txXfrm>
    </dsp:sp>
    <dsp:sp modelId="{006A28C8-6ADF-4190-96F5-99146FB4BE2C}">
      <dsp:nvSpPr>
        <dsp:cNvPr id="0" name=""/>
        <dsp:cNvSpPr/>
      </dsp:nvSpPr>
      <dsp:spPr>
        <a:xfrm>
          <a:off x="2056901" y="630600"/>
          <a:ext cx="5726538" cy="5726538"/>
        </a:xfrm>
        <a:prstGeom prst="pie">
          <a:avLst>
            <a:gd name="adj1" fmla="val 1800000"/>
            <a:gd name="adj2" fmla="val 9000000"/>
          </a:avLst>
        </a:prstGeom>
        <a:solidFill>
          <a:srgbClr val="DEF19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Лицо выполняющее функции единоличного  исполнительного органа и назначаемый собственником</a:t>
          </a:r>
          <a:endParaRPr lang="ru-RU" sz="16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004263" y="4503351"/>
        <a:ext cx="1831815" cy="1253346"/>
      </dsp:txXfrm>
    </dsp:sp>
    <dsp:sp modelId="{E67F193F-55C9-44A8-9EFD-358CF3FA828E}">
      <dsp:nvSpPr>
        <dsp:cNvPr id="0" name=""/>
        <dsp:cNvSpPr/>
      </dsp:nvSpPr>
      <dsp:spPr>
        <a:xfrm>
          <a:off x="2092062" y="515153"/>
          <a:ext cx="5726538" cy="5726538"/>
        </a:xfrm>
        <a:prstGeom prst="pie">
          <a:avLst>
            <a:gd name="adj1" fmla="val 9000000"/>
            <a:gd name="adj2" fmla="val 16200000"/>
          </a:avLst>
        </a:prstGeom>
        <a:solidFill>
          <a:srgbClr val="FFFFCC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ysClr val="windowText" lastClr="0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Собственник имущества</a:t>
          </a:r>
          <a:endParaRPr lang="ru-RU" sz="16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990156" y="1919553"/>
        <a:ext cx="1373860" cy="1349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B3A1-945A-48E9-B1FA-048D0DFF5687}">
      <dsp:nvSpPr>
        <dsp:cNvPr id="0" name=""/>
        <dsp:cNvSpPr/>
      </dsp:nvSpPr>
      <dsp:spPr>
        <a:xfrm>
          <a:off x="783560" y="0"/>
          <a:ext cx="2462323" cy="1846742"/>
        </a:xfrm>
        <a:prstGeom prst="upArrow">
          <a:avLst/>
        </a:prstGeom>
        <a:solidFill>
          <a:srgbClr val="29E729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7B6FA-5625-4AB0-B5DA-8036A56CD849}">
      <dsp:nvSpPr>
        <dsp:cNvPr id="0" name=""/>
        <dsp:cNvSpPr/>
      </dsp:nvSpPr>
      <dsp:spPr>
        <a:xfrm>
          <a:off x="3124129" y="122900"/>
          <a:ext cx="6898946" cy="184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Во-первых,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отсылка к категории аффилированных лиц, которая постепенно утрачивает актуальность в связи с более емкими категориями «контролирующее лицо», «подконтрольное лицо», «экономическая зависимость»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24129" y="122900"/>
        <a:ext cx="6898946" cy="1846742"/>
      </dsp:txXfrm>
    </dsp:sp>
    <dsp:sp modelId="{9A6B542D-7EF6-4EAB-99A6-05C011B6F25B}">
      <dsp:nvSpPr>
        <dsp:cNvPr id="0" name=""/>
        <dsp:cNvSpPr/>
      </dsp:nvSpPr>
      <dsp:spPr>
        <a:xfrm>
          <a:off x="1473675" y="1945254"/>
          <a:ext cx="2462323" cy="1846742"/>
        </a:xfrm>
        <a:prstGeom prst="downArrow">
          <a:avLst/>
        </a:prstGeom>
        <a:solidFill>
          <a:srgbClr val="DEF199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FCE2E-9F12-48BF-8FD1-A131C725FCE0}">
      <dsp:nvSpPr>
        <dsp:cNvPr id="0" name=""/>
        <dsp:cNvSpPr/>
      </dsp:nvSpPr>
      <dsp:spPr>
        <a:xfrm>
          <a:off x="3945183" y="2000638"/>
          <a:ext cx="5874243" cy="184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Во-вторых,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прямая возможность закрепления в уставе других критериев, на основании которых будет принято решение о том, что сделка является сделкой с заинтересованностью.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945183" y="2000638"/>
        <a:ext cx="5874243" cy="1846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57491-564F-432B-83E1-BCE8FE1063AB}">
      <dsp:nvSpPr>
        <dsp:cNvPr id="0" name=""/>
        <dsp:cNvSpPr/>
      </dsp:nvSpPr>
      <dsp:spPr>
        <a:xfrm>
          <a:off x="1284223" y="0"/>
          <a:ext cx="5418667" cy="5418667"/>
        </a:xfrm>
        <a:prstGeom prst="triangle">
          <a:avLst/>
        </a:prstGeom>
        <a:solidFill>
          <a:srgbClr val="FFC00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2F913-EBFF-4E9F-B8D3-600EC56BF201}">
      <dsp:nvSpPr>
        <dsp:cNvPr id="0" name=""/>
        <dsp:cNvSpPr/>
      </dsp:nvSpPr>
      <dsp:spPr>
        <a:xfrm>
          <a:off x="2303269" y="622523"/>
          <a:ext cx="3522133" cy="770466"/>
        </a:xfrm>
        <a:prstGeom prst="roundRect">
          <a:avLst/>
        </a:prstGeom>
        <a:solidFill>
          <a:srgbClr val="FF1919"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Конфликт интересов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2340880" y="660134"/>
        <a:ext cx="3446911" cy="695244"/>
      </dsp:txXfrm>
    </dsp:sp>
    <dsp:sp modelId="{CE600384-B531-40B8-9548-8606B68B0ED3}">
      <dsp:nvSpPr>
        <dsp:cNvPr id="0" name=""/>
        <dsp:cNvSpPr/>
      </dsp:nvSpPr>
      <dsp:spPr>
        <a:xfrm>
          <a:off x="2331692" y="1833752"/>
          <a:ext cx="3522133" cy="770466"/>
        </a:xfrm>
        <a:prstGeom prst="roundRect">
          <a:avLst/>
        </a:prstGeom>
        <a:solidFill>
          <a:srgbClr val="92D050"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Правовое регулирование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2369303" y="1871363"/>
        <a:ext cx="3446911" cy="695244"/>
      </dsp:txXfrm>
    </dsp:sp>
    <dsp:sp modelId="{8714625A-D650-428B-896F-2E1C38944FA2}">
      <dsp:nvSpPr>
        <dsp:cNvPr id="0" name=""/>
        <dsp:cNvSpPr/>
      </dsp:nvSpPr>
      <dsp:spPr>
        <a:xfrm>
          <a:off x="0" y="2813808"/>
          <a:ext cx="3522133" cy="770466"/>
        </a:xfrm>
        <a:prstGeom prst="roundRect">
          <a:avLst/>
        </a:prstGeom>
        <a:solidFill>
          <a:srgbClr val="4EA6DC">
            <a:lumMod val="20000"/>
            <a:lumOff val="80000"/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Предупреждение (профилактика)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37611" y="2851419"/>
        <a:ext cx="3446911" cy="695244"/>
      </dsp:txXfrm>
    </dsp:sp>
    <dsp:sp modelId="{8B6C07A6-AB09-4804-B203-028261AEB6E9}">
      <dsp:nvSpPr>
        <dsp:cNvPr id="0" name=""/>
        <dsp:cNvSpPr/>
      </dsp:nvSpPr>
      <dsp:spPr>
        <a:xfrm>
          <a:off x="4605866" y="2880508"/>
          <a:ext cx="3522133" cy="770466"/>
        </a:xfrm>
        <a:prstGeom prst="roundRect">
          <a:avLst/>
        </a:prstGeom>
        <a:solidFill>
          <a:srgbClr val="4EA6DC">
            <a:lumMod val="20000"/>
            <a:lumOff val="80000"/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Минимизация негативных последствий (преодоление)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4643477" y="2918119"/>
        <a:ext cx="3446911" cy="695244"/>
      </dsp:txXfrm>
    </dsp:sp>
    <dsp:sp modelId="{CAD9A58C-CDFD-432F-8639-44CE0E27930A}">
      <dsp:nvSpPr>
        <dsp:cNvPr id="0" name=""/>
        <dsp:cNvSpPr/>
      </dsp:nvSpPr>
      <dsp:spPr>
        <a:xfrm>
          <a:off x="2294604" y="4190648"/>
          <a:ext cx="3522133" cy="770466"/>
        </a:xfrm>
        <a:prstGeom prst="roundRect">
          <a:avLst/>
        </a:prstGeom>
        <a:solidFill>
          <a:srgbClr val="4775E7">
            <a:lumMod val="40000"/>
            <a:lumOff val="60000"/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Выявление (противодействие)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2332215" y="4228259"/>
        <a:ext cx="3446911" cy="69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887094" cy="6858000"/>
          </a:xfrm>
          <a:custGeom>
            <a:avLst/>
            <a:gdLst/>
            <a:ahLst/>
            <a:cxnLst/>
            <a:rect l="l" t="t" r="r" b="b"/>
            <a:pathLst>
              <a:path w="887094" h="6858000">
                <a:moveTo>
                  <a:pt x="710526" y="0"/>
                </a:moveTo>
                <a:lnTo>
                  <a:pt x="0" y="0"/>
                </a:lnTo>
                <a:lnTo>
                  <a:pt x="0" y="6857999"/>
                </a:lnTo>
                <a:lnTo>
                  <a:pt x="710526" y="6857999"/>
                </a:lnTo>
                <a:lnTo>
                  <a:pt x="712114" y="6789736"/>
                </a:lnTo>
                <a:lnTo>
                  <a:pt x="720064" y="6729412"/>
                </a:lnTo>
                <a:lnTo>
                  <a:pt x="731189" y="6677025"/>
                </a:lnTo>
                <a:lnTo>
                  <a:pt x="745502" y="6630987"/>
                </a:lnTo>
                <a:lnTo>
                  <a:pt x="761390" y="6589712"/>
                </a:lnTo>
                <a:lnTo>
                  <a:pt x="780465" y="6553200"/>
                </a:lnTo>
                <a:lnTo>
                  <a:pt x="818616" y="6477000"/>
                </a:lnTo>
                <a:lnTo>
                  <a:pt x="834516" y="6440487"/>
                </a:lnTo>
                <a:lnTo>
                  <a:pt x="850404" y="6399212"/>
                </a:lnTo>
                <a:lnTo>
                  <a:pt x="866305" y="6353175"/>
                </a:lnTo>
                <a:lnTo>
                  <a:pt x="877430" y="6300787"/>
                </a:lnTo>
                <a:lnTo>
                  <a:pt x="883793" y="6240462"/>
                </a:lnTo>
                <a:lnTo>
                  <a:pt x="886968" y="6172200"/>
                </a:lnTo>
                <a:lnTo>
                  <a:pt x="883793" y="6103937"/>
                </a:lnTo>
                <a:lnTo>
                  <a:pt x="877430" y="6043612"/>
                </a:lnTo>
                <a:lnTo>
                  <a:pt x="866305" y="5991225"/>
                </a:lnTo>
                <a:lnTo>
                  <a:pt x="850404" y="5945187"/>
                </a:lnTo>
                <a:lnTo>
                  <a:pt x="834516" y="5903912"/>
                </a:lnTo>
                <a:lnTo>
                  <a:pt x="818616" y="5867400"/>
                </a:lnTo>
                <a:lnTo>
                  <a:pt x="780465" y="5791200"/>
                </a:lnTo>
                <a:lnTo>
                  <a:pt x="761390" y="5754687"/>
                </a:lnTo>
                <a:lnTo>
                  <a:pt x="745502" y="5713412"/>
                </a:lnTo>
                <a:lnTo>
                  <a:pt x="731189" y="5667375"/>
                </a:lnTo>
                <a:lnTo>
                  <a:pt x="720064" y="5614987"/>
                </a:lnTo>
                <a:lnTo>
                  <a:pt x="712114" y="5554599"/>
                </a:lnTo>
                <a:lnTo>
                  <a:pt x="710526" y="5486400"/>
                </a:lnTo>
                <a:lnTo>
                  <a:pt x="712114" y="5418074"/>
                </a:lnTo>
                <a:lnTo>
                  <a:pt x="720064" y="5357749"/>
                </a:lnTo>
                <a:lnTo>
                  <a:pt x="731189" y="5305425"/>
                </a:lnTo>
                <a:lnTo>
                  <a:pt x="745502" y="5259324"/>
                </a:lnTo>
                <a:lnTo>
                  <a:pt x="761390" y="5218049"/>
                </a:lnTo>
                <a:lnTo>
                  <a:pt x="780465" y="5181600"/>
                </a:lnTo>
                <a:lnTo>
                  <a:pt x="818616" y="5105400"/>
                </a:lnTo>
                <a:lnTo>
                  <a:pt x="834516" y="5068824"/>
                </a:lnTo>
                <a:lnTo>
                  <a:pt x="850404" y="5027549"/>
                </a:lnTo>
                <a:lnTo>
                  <a:pt x="866305" y="4981575"/>
                </a:lnTo>
                <a:lnTo>
                  <a:pt x="877430" y="4929124"/>
                </a:lnTo>
                <a:lnTo>
                  <a:pt x="883793" y="4868799"/>
                </a:lnTo>
                <a:lnTo>
                  <a:pt x="886968" y="4800600"/>
                </a:lnTo>
                <a:lnTo>
                  <a:pt x="883793" y="4732274"/>
                </a:lnTo>
                <a:lnTo>
                  <a:pt x="877430" y="4671949"/>
                </a:lnTo>
                <a:lnTo>
                  <a:pt x="866305" y="4619625"/>
                </a:lnTo>
                <a:lnTo>
                  <a:pt x="850404" y="4573524"/>
                </a:lnTo>
                <a:lnTo>
                  <a:pt x="834516" y="4532249"/>
                </a:lnTo>
                <a:lnTo>
                  <a:pt x="818616" y="4495800"/>
                </a:lnTo>
                <a:lnTo>
                  <a:pt x="780465" y="4419600"/>
                </a:lnTo>
                <a:lnTo>
                  <a:pt x="761390" y="4383024"/>
                </a:lnTo>
                <a:lnTo>
                  <a:pt x="745502" y="4341749"/>
                </a:lnTo>
                <a:lnTo>
                  <a:pt x="731189" y="4295775"/>
                </a:lnTo>
                <a:lnTo>
                  <a:pt x="720064" y="4243324"/>
                </a:lnTo>
                <a:lnTo>
                  <a:pt x="712114" y="4182999"/>
                </a:lnTo>
                <a:lnTo>
                  <a:pt x="710526" y="4114800"/>
                </a:lnTo>
                <a:lnTo>
                  <a:pt x="712114" y="4046474"/>
                </a:lnTo>
                <a:lnTo>
                  <a:pt x="720064" y="3986149"/>
                </a:lnTo>
                <a:lnTo>
                  <a:pt x="731189" y="3933825"/>
                </a:lnTo>
                <a:lnTo>
                  <a:pt x="745502" y="3887724"/>
                </a:lnTo>
                <a:lnTo>
                  <a:pt x="761390" y="3846449"/>
                </a:lnTo>
                <a:lnTo>
                  <a:pt x="780465" y="3810000"/>
                </a:lnTo>
                <a:lnTo>
                  <a:pt x="818616" y="3733800"/>
                </a:lnTo>
                <a:lnTo>
                  <a:pt x="834516" y="3697224"/>
                </a:lnTo>
                <a:lnTo>
                  <a:pt x="850404" y="3655949"/>
                </a:lnTo>
                <a:lnTo>
                  <a:pt x="866305" y="3609975"/>
                </a:lnTo>
                <a:lnTo>
                  <a:pt x="877430" y="3557524"/>
                </a:lnTo>
                <a:lnTo>
                  <a:pt x="883793" y="3497199"/>
                </a:lnTo>
                <a:lnTo>
                  <a:pt x="886968" y="3427349"/>
                </a:lnTo>
                <a:lnTo>
                  <a:pt x="883793" y="3360674"/>
                </a:lnTo>
                <a:lnTo>
                  <a:pt x="877430" y="3300349"/>
                </a:lnTo>
                <a:lnTo>
                  <a:pt x="866305" y="3248025"/>
                </a:lnTo>
                <a:lnTo>
                  <a:pt x="850404" y="3201924"/>
                </a:lnTo>
                <a:lnTo>
                  <a:pt x="834516" y="3160649"/>
                </a:lnTo>
                <a:lnTo>
                  <a:pt x="818616" y="3124200"/>
                </a:lnTo>
                <a:lnTo>
                  <a:pt x="780465" y="3048000"/>
                </a:lnTo>
                <a:lnTo>
                  <a:pt x="761390" y="3011424"/>
                </a:lnTo>
                <a:lnTo>
                  <a:pt x="745502" y="2970149"/>
                </a:lnTo>
                <a:lnTo>
                  <a:pt x="731189" y="2924175"/>
                </a:lnTo>
                <a:lnTo>
                  <a:pt x="720064" y="2871724"/>
                </a:lnTo>
                <a:lnTo>
                  <a:pt x="712114" y="2811399"/>
                </a:lnTo>
                <a:lnTo>
                  <a:pt x="710526" y="2743200"/>
                </a:lnTo>
                <a:lnTo>
                  <a:pt x="712114" y="2674874"/>
                </a:lnTo>
                <a:lnTo>
                  <a:pt x="720064" y="2614549"/>
                </a:lnTo>
                <a:lnTo>
                  <a:pt x="731189" y="2562225"/>
                </a:lnTo>
                <a:lnTo>
                  <a:pt x="745502" y="2516124"/>
                </a:lnTo>
                <a:lnTo>
                  <a:pt x="761390" y="2474849"/>
                </a:lnTo>
                <a:lnTo>
                  <a:pt x="780465" y="2438400"/>
                </a:lnTo>
                <a:lnTo>
                  <a:pt x="818616" y="2362200"/>
                </a:lnTo>
                <a:lnTo>
                  <a:pt x="834516" y="2325624"/>
                </a:lnTo>
                <a:lnTo>
                  <a:pt x="850404" y="2284349"/>
                </a:lnTo>
                <a:lnTo>
                  <a:pt x="866305" y="2238375"/>
                </a:lnTo>
                <a:lnTo>
                  <a:pt x="877430" y="2185924"/>
                </a:lnTo>
                <a:lnTo>
                  <a:pt x="883793" y="2125599"/>
                </a:lnTo>
                <a:lnTo>
                  <a:pt x="886968" y="2057400"/>
                </a:lnTo>
                <a:lnTo>
                  <a:pt x="883793" y="1989074"/>
                </a:lnTo>
                <a:lnTo>
                  <a:pt x="877430" y="1928749"/>
                </a:lnTo>
                <a:lnTo>
                  <a:pt x="866305" y="1876425"/>
                </a:lnTo>
                <a:lnTo>
                  <a:pt x="850404" y="1830324"/>
                </a:lnTo>
                <a:lnTo>
                  <a:pt x="834516" y="1789049"/>
                </a:lnTo>
                <a:lnTo>
                  <a:pt x="818616" y="1752600"/>
                </a:lnTo>
                <a:lnTo>
                  <a:pt x="780465" y="1676400"/>
                </a:lnTo>
                <a:lnTo>
                  <a:pt x="761390" y="1639824"/>
                </a:lnTo>
                <a:lnTo>
                  <a:pt x="745502" y="1598549"/>
                </a:lnTo>
                <a:lnTo>
                  <a:pt x="731189" y="1552575"/>
                </a:lnTo>
                <a:lnTo>
                  <a:pt x="720064" y="1500124"/>
                </a:lnTo>
                <a:lnTo>
                  <a:pt x="712114" y="1439799"/>
                </a:lnTo>
                <a:lnTo>
                  <a:pt x="710526" y="1371600"/>
                </a:lnTo>
                <a:lnTo>
                  <a:pt x="712114" y="1303274"/>
                </a:lnTo>
                <a:lnTo>
                  <a:pt x="720064" y="1242949"/>
                </a:lnTo>
                <a:lnTo>
                  <a:pt x="731189" y="1190625"/>
                </a:lnTo>
                <a:lnTo>
                  <a:pt x="745502" y="1144524"/>
                </a:lnTo>
                <a:lnTo>
                  <a:pt x="761390" y="1103249"/>
                </a:lnTo>
                <a:lnTo>
                  <a:pt x="780465" y="1066800"/>
                </a:lnTo>
                <a:lnTo>
                  <a:pt x="818616" y="990600"/>
                </a:lnTo>
                <a:lnTo>
                  <a:pt x="834516" y="954024"/>
                </a:lnTo>
                <a:lnTo>
                  <a:pt x="850404" y="912749"/>
                </a:lnTo>
                <a:lnTo>
                  <a:pt x="866305" y="866775"/>
                </a:lnTo>
                <a:lnTo>
                  <a:pt x="877430" y="814324"/>
                </a:lnTo>
                <a:lnTo>
                  <a:pt x="883793" y="753999"/>
                </a:lnTo>
                <a:lnTo>
                  <a:pt x="886968" y="685800"/>
                </a:lnTo>
                <a:lnTo>
                  <a:pt x="883793" y="617474"/>
                </a:lnTo>
                <a:lnTo>
                  <a:pt x="877430" y="557149"/>
                </a:lnTo>
                <a:lnTo>
                  <a:pt x="866305" y="504825"/>
                </a:lnTo>
                <a:lnTo>
                  <a:pt x="850404" y="458724"/>
                </a:lnTo>
                <a:lnTo>
                  <a:pt x="834516" y="417449"/>
                </a:lnTo>
                <a:lnTo>
                  <a:pt x="818616" y="381000"/>
                </a:lnTo>
                <a:lnTo>
                  <a:pt x="780465" y="304800"/>
                </a:lnTo>
                <a:lnTo>
                  <a:pt x="761390" y="268224"/>
                </a:lnTo>
                <a:lnTo>
                  <a:pt x="745502" y="226949"/>
                </a:lnTo>
                <a:lnTo>
                  <a:pt x="731189" y="180975"/>
                </a:lnTo>
                <a:lnTo>
                  <a:pt x="720064" y="128524"/>
                </a:lnTo>
                <a:lnTo>
                  <a:pt x="712114" y="68199"/>
                </a:lnTo>
                <a:lnTo>
                  <a:pt x="71052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887094" cy="6858000"/>
          </a:xfrm>
          <a:custGeom>
            <a:avLst/>
            <a:gdLst/>
            <a:ahLst/>
            <a:cxnLst/>
            <a:rect l="l" t="t" r="r" b="b"/>
            <a:pathLst>
              <a:path w="887094" h="6858000">
                <a:moveTo>
                  <a:pt x="710526" y="0"/>
                </a:moveTo>
                <a:lnTo>
                  <a:pt x="0" y="0"/>
                </a:lnTo>
                <a:lnTo>
                  <a:pt x="0" y="6857999"/>
                </a:lnTo>
                <a:lnTo>
                  <a:pt x="710526" y="6857999"/>
                </a:lnTo>
                <a:lnTo>
                  <a:pt x="712114" y="6789736"/>
                </a:lnTo>
                <a:lnTo>
                  <a:pt x="720064" y="6729412"/>
                </a:lnTo>
                <a:lnTo>
                  <a:pt x="731189" y="6677025"/>
                </a:lnTo>
                <a:lnTo>
                  <a:pt x="745502" y="6630987"/>
                </a:lnTo>
                <a:lnTo>
                  <a:pt x="761390" y="6589712"/>
                </a:lnTo>
                <a:lnTo>
                  <a:pt x="780465" y="6553200"/>
                </a:lnTo>
                <a:lnTo>
                  <a:pt x="818616" y="6477000"/>
                </a:lnTo>
                <a:lnTo>
                  <a:pt x="834516" y="6440487"/>
                </a:lnTo>
                <a:lnTo>
                  <a:pt x="850404" y="6399212"/>
                </a:lnTo>
                <a:lnTo>
                  <a:pt x="866305" y="6353175"/>
                </a:lnTo>
                <a:lnTo>
                  <a:pt x="877430" y="6300787"/>
                </a:lnTo>
                <a:lnTo>
                  <a:pt x="883793" y="6240462"/>
                </a:lnTo>
                <a:lnTo>
                  <a:pt x="886968" y="6172200"/>
                </a:lnTo>
                <a:lnTo>
                  <a:pt x="883793" y="6103937"/>
                </a:lnTo>
                <a:lnTo>
                  <a:pt x="877430" y="6043612"/>
                </a:lnTo>
                <a:lnTo>
                  <a:pt x="866305" y="5991225"/>
                </a:lnTo>
                <a:lnTo>
                  <a:pt x="850404" y="5945187"/>
                </a:lnTo>
                <a:lnTo>
                  <a:pt x="834516" y="5903912"/>
                </a:lnTo>
                <a:lnTo>
                  <a:pt x="818616" y="5867400"/>
                </a:lnTo>
                <a:lnTo>
                  <a:pt x="780465" y="5791200"/>
                </a:lnTo>
                <a:lnTo>
                  <a:pt x="761390" y="5754687"/>
                </a:lnTo>
                <a:lnTo>
                  <a:pt x="745502" y="5713412"/>
                </a:lnTo>
                <a:lnTo>
                  <a:pt x="731189" y="5667375"/>
                </a:lnTo>
                <a:lnTo>
                  <a:pt x="720064" y="5614987"/>
                </a:lnTo>
                <a:lnTo>
                  <a:pt x="712114" y="5554599"/>
                </a:lnTo>
                <a:lnTo>
                  <a:pt x="710526" y="5486400"/>
                </a:lnTo>
                <a:lnTo>
                  <a:pt x="712114" y="5418074"/>
                </a:lnTo>
                <a:lnTo>
                  <a:pt x="720064" y="5357749"/>
                </a:lnTo>
                <a:lnTo>
                  <a:pt x="731189" y="5305425"/>
                </a:lnTo>
                <a:lnTo>
                  <a:pt x="745502" y="5259324"/>
                </a:lnTo>
                <a:lnTo>
                  <a:pt x="761390" y="5218049"/>
                </a:lnTo>
                <a:lnTo>
                  <a:pt x="780465" y="5181600"/>
                </a:lnTo>
                <a:lnTo>
                  <a:pt x="818616" y="5105400"/>
                </a:lnTo>
                <a:lnTo>
                  <a:pt x="834516" y="5068824"/>
                </a:lnTo>
                <a:lnTo>
                  <a:pt x="850404" y="5027549"/>
                </a:lnTo>
                <a:lnTo>
                  <a:pt x="866305" y="4981575"/>
                </a:lnTo>
                <a:lnTo>
                  <a:pt x="877430" y="4929124"/>
                </a:lnTo>
                <a:lnTo>
                  <a:pt x="883793" y="4868799"/>
                </a:lnTo>
                <a:lnTo>
                  <a:pt x="886968" y="4800600"/>
                </a:lnTo>
                <a:lnTo>
                  <a:pt x="883793" y="4732274"/>
                </a:lnTo>
                <a:lnTo>
                  <a:pt x="877430" y="4671949"/>
                </a:lnTo>
                <a:lnTo>
                  <a:pt x="866305" y="4619625"/>
                </a:lnTo>
                <a:lnTo>
                  <a:pt x="850404" y="4573524"/>
                </a:lnTo>
                <a:lnTo>
                  <a:pt x="834516" y="4532249"/>
                </a:lnTo>
                <a:lnTo>
                  <a:pt x="818616" y="4495800"/>
                </a:lnTo>
                <a:lnTo>
                  <a:pt x="780465" y="4419600"/>
                </a:lnTo>
                <a:lnTo>
                  <a:pt x="761390" y="4383024"/>
                </a:lnTo>
                <a:lnTo>
                  <a:pt x="745502" y="4341749"/>
                </a:lnTo>
                <a:lnTo>
                  <a:pt x="731189" y="4295775"/>
                </a:lnTo>
                <a:lnTo>
                  <a:pt x="720064" y="4243324"/>
                </a:lnTo>
                <a:lnTo>
                  <a:pt x="712114" y="4182999"/>
                </a:lnTo>
                <a:lnTo>
                  <a:pt x="710526" y="4114800"/>
                </a:lnTo>
                <a:lnTo>
                  <a:pt x="712114" y="4046474"/>
                </a:lnTo>
                <a:lnTo>
                  <a:pt x="720064" y="3986149"/>
                </a:lnTo>
                <a:lnTo>
                  <a:pt x="731189" y="3933825"/>
                </a:lnTo>
                <a:lnTo>
                  <a:pt x="745502" y="3887724"/>
                </a:lnTo>
                <a:lnTo>
                  <a:pt x="761390" y="3846449"/>
                </a:lnTo>
                <a:lnTo>
                  <a:pt x="780465" y="3810000"/>
                </a:lnTo>
                <a:lnTo>
                  <a:pt x="818616" y="3733800"/>
                </a:lnTo>
                <a:lnTo>
                  <a:pt x="834516" y="3697224"/>
                </a:lnTo>
                <a:lnTo>
                  <a:pt x="850404" y="3655949"/>
                </a:lnTo>
                <a:lnTo>
                  <a:pt x="866305" y="3609975"/>
                </a:lnTo>
                <a:lnTo>
                  <a:pt x="877430" y="3557524"/>
                </a:lnTo>
                <a:lnTo>
                  <a:pt x="883793" y="3497199"/>
                </a:lnTo>
                <a:lnTo>
                  <a:pt x="886968" y="3427349"/>
                </a:lnTo>
                <a:lnTo>
                  <a:pt x="883793" y="3360674"/>
                </a:lnTo>
                <a:lnTo>
                  <a:pt x="877430" y="3300349"/>
                </a:lnTo>
                <a:lnTo>
                  <a:pt x="866305" y="3248025"/>
                </a:lnTo>
                <a:lnTo>
                  <a:pt x="850404" y="3201924"/>
                </a:lnTo>
                <a:lnTo>
                  <a:pt x="834516" y="3160649"/>
                </a:lnTo>
                <a:lnTo>
                  <a:pt x="818616" y="3124200"/>
                </a:lnTo>
                <a:lnTo>
                  <a:pt x="780465" y="3048000"/>
                </a:lnTo>
                <a:lnTo>
                  <a:pt x="761390" y="3011424"/>
                </a:lnTo>
                <a:lnTo>
                  <a:pt x="745502" y="2970149"/>
                </a:lnTo>
                <a:lnTo>
                  <a:pt x="731189" y="2924175"/>
                </a:lnTo>
                <a:lnTo>
                  <a:pt x="720064" y="2871724"/>
                </a:lnTo>
                <a:lnTo>
                  <a:pt x="712114" y="2811399"/>
                </a:lnTo>
                <a:lnTo>
                  <a:pt x="710526" y="2743200"/>
                </a:lnTo>
                <a:lnTo>
                  <a:pt x="712114" y="2674874"/>
                </a:lnTo>
                <a:lnTo>
                  <a:pt x="720064" y="2614549"/>
                </a:lnTo>
                <a:lnTo>
                  <a:pt x="731189" y="2562225"/>
                </a:lnTo>
                <a:lnTo>
                  <a:pt x="745502" y="2516124"/>
                </a:lnTo>
                <a:lnTo>
                  <a:pt x="761390" y="2474849"/>
                </a:lnTo>
                <a:lnTo>
                  <a:pt x="780465" y="2438400"/>
                </a:lnTo>
                <a:lnTo>
                  <a:pt x="818616" y="2362200"/>
                </a:lnTo>
                <a:lnTo>
                  <a:pt x="834516" y="2325624"/>
                </a:lnTo>
                <a:lnTo>
                  <a:pt x="850404" y="2284349"/>
                </a:lnTo>
                <a:lnTo>
                  <a:pt x="866305" y="2238375"/>
                </a:lnTo>
                <a:lnTo>
                  <a:pt x="877430" y="2185924"/>
                </a:lnTo>
                <a:lnTo>
                  <a:pt x="883793" y="2125599"/>
                </a:lnTo>
                <a:lnTo>
                  <a:pt x="886968" y="2057400"/>
                </a:lnTo>
                <a:lnTo>
                  <a:pt x="883793" y="1989074"/>
                </a:lnTo>
                <a:lnTo>
                  <a:pt x="877430" y="1928749"/>
                </a:lnTo>
                <a:lnTo>
                  <a:pt x="866305" y="1876425"/>
                </a:lnTo>
                <a:lnTo>
                  <a:pt x="850404" y="1830324"/>
                </a:lnTo>
                <a:lnTo>
                  <a:pt x="834516" y="1789049"/>
                </a:lnTo>
                <a:lnTo>
                  <a:pt x="818616" y="1752600"/>
                </a:lnTo>
                <a:lnTo>
                  <a:pt x="780465" y="1676400"/>
                </a:lnTo>
                <a:lnTo>
                  <a:pt x="761390" y="1639824"/>
                </a:lnTo>
                <a:lnTo>
                  <a:pt x="745502" y="1598549"/>
                </a:lnTo>
                <a:lnTo>
                  <a:pt x="731189" y="1552575"/>
                </a:lnTo>
                <a:lnTo>
                  <a:pt x="720064" y="1500124"/>
                </a:lnTo>
                <a:lnTo>
                  <a:pt x="712114" y="1439799"/>
                </a:lnTo>
                <a:lnTo>
                  <a:pt x="710526" y="1371600"/>
                </a:lnTo>
                <a:lnTo>
                  <a:pt x="712114" y="1303274"/>
                </a:lnTo>
                <a:lnTo>
                  <a:pt x="720064" y="1242949"/>
                </a:lnTo>
                <a:lnTo>
                  <a:pt x="731189" y="1190625"/>
                </a:lnTo>
                <a:lnTo>
                  <a:pt x="745502" y="1144524"/>
                </a:lnTo>
                <a:lnTo>
                  <a:pt x="761390" y="1103249"/>
                </a:lnTo>
                <a:lnTo>
                  <a:pt x="780465" y="1066800"/>
                </a:lnTo>
                <a:lnTo>
                  <a:pt x="818616" y="990600"/>
                </a:lnTo>
                <a:lnTo>
                  <a:pt x="834516" y="954024"/>
                </a:lnTo>
                <a:lnTo>
                  <a:pt x="850404" y="912749"/>
                </a:lnTo>
                <a:lnTo>
                  <a:pt x="866305" y="866775"/>
                </a:lnTo>
                <a:lnTo>
                  <a:pt x="877430" y="814324"/>
                </a:lnTo>
                <a:lnTo>
                  <a:pt x="883793" y="753999"/>
                </a:lnTo>
                <a:lnTo>
                  <a:pt x="886968" y="685800"/>
                </a:lnTo>
                <a:lnTo>
                  <a:pt x="883793" y="617474"/>
                </a:lnTo>
                <a:lnTo>
                  <a:pt x="877430" y="557149"/>
                </a:lnTo>
                <a:lnTo>
                  <a:pt x="866305" y="504825"/>
                </a:lnTo>
                <a:lnTo>
                  <a:pt x="850404" y="458724"/>
                </a:lnTo>
                <a:lnTo>
                  <a:pt x="834516" y="417449"/>
                </a:lnTo>
                <a:lnTo>
                  <a:pt x="818616" y="381000"/>
                </a:lnTo>
                <a:lnTo>
                  <a:pt x="780465" y="304800"/>
                </a:lnTo>
                <a:lnTo>
                  <a:pt x="761390" y="268224"/>
                </a:lnTo>
                <a:lnTo>
                  <a:pt x="745502" y="226949"/>
                </a:lnTo>
                <a:lnTo>
                  <a:pt x="731189" y="180975"/>
                </a:lnTo>
                <a:lnTo>
                  <a:pt x="720064" y="128524"/>
                </a:lnTo>
                <a:lnTo>
                  <a:pt x="712114" y="68199"/>
                </a:lnTo>
                <a:lnTo>
                  <a:pt x="71052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6213" y="1133043"/>
            <a:ext cx="8259572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9328" y="2109927"/>
            <a:ext cx="10090785" cy="4142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0367" y="902208"/>
            <a:ext cx="9583420" cy="4194175"/>
            <a:chOff x="1420367" y="902208"/>
            <a:chExt cx="9583420" cy="4194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0367" y="902208"/>
              <a:ext cx="9582912" cy="1999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079" y="1999488"/>
              <a:ext cx="8860536" cy="19994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9063" y="3096768"/>
              <a:ext cx="6065520" cy="199948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3079" y="232036"/>
            <a:ext cx="922020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algn="ctr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latin typeface="Times New Roman" pitchFamily="18" charset="0"/>
                <a:cs typeface="Times New Roman" pitchFamily="18" charset="0"/>
              </a:rPr>
              <a:t>Конфликт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интересов </a:t>
            </a:r>
            <a:r>
              <a:rPr spc="-14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30" dirty="0" err="1" smtClean="0">
                <a:latin typeface="Times New Roman" pitchFamily="18" charset="0"/>
                <a:cs typeface="Times New Roman" pitchFamily="18" charset="0"/>
              </a:rPr>
              <a:t>государственн</a:t>
            </a:r>
            <a:r>
              <a:rPr lang="ru-RU" spc="-30" dirty="0" err="1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en-US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30" dirty="0" smtClean="0">
                <a:latin typeface="Times New Roman" pitchFamily="18" charset="0"/>
                <a:cs typeface="Times New Roman" pitchFamily="18" charset="0"/>
              </a:rPr>
              <a:t>унитарных</a:t>
            </a:r>
            <a:r>
              <a:rPr lang="ru-RU" spc="-3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pc="-30" dirty="0" smtClean="0">
                <a:latin typeface="Times New Roman" pitchFamily="18" charset="0"/>
                <a:cs typeface="Times New Roman" pitchFamily="18" charset="0"/>
              </a:rPr>
              <a:t>муниципальных</a:t>
            </a:r>
            <a:br>
              <a:rPr lang="ru-RU" spc="-3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pc="-20" dirty="0" smtClean="0">
                <a:latin typeface="Times New Roman" pitchFamily="18" charset="0"/>
                <a:cs typeface="Times New Roman" pitchFamily="18" charset="0"/>
              </a:rPr>
              <a:t>предприятиях</a:t>
            </a:r>
            <a:endParaRPr spc="-2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533400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служащие обязаны не допускать противоречия при исполнении должностных обязанностей. Если оно возникло, то перечисленные лица уведомляют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работодателя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тот изучает поступившую информацию.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Уведомление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рассматривается уполномоченным лицом, которое и готовит заключение. При его подготовке уполномоченный вправе получать устную и письменную информацию по делу от заявителя и иных лиц.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67000"/>
            <a:ext cx="76962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735623"/>
            <a:ext cx="10134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мотивированному заключению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законодательстве требования содержатся в Указе президента РФ от 01.07.2010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821 (п. 17.6 Указа № 821). Такой документ включает: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указанную в уведомлении;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полученную по запросам от государственных и муниципальных органов, заинтересованных организаций;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результатам предварительного рассмотрения уведомления.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составления мотивированного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вывода рассматриваются и излагаются документы: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должностные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инструкции; штатное расписание (для установления наличия или отсутствия подчиненности);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свидетельствующие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выгодах, которые вправе предоставить рассматриваемые лица (положения о премиях, о награждениях и т. п.). </a:t>
            </a:r>
          </a:p>
        </p:txBody>
      </p:sp>
    </p:spTree>
    <p:extLst>
      <p:ext uri="{BB962C8B-B14F-4D97-AF65-F5344CB8AC3E}">
        <p14:creationId xmlns:p14="http://schemas.microsoft.com/office/powerpoint/2010/main" val="27040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43543"/>
            <a:ext cx="10363200" cy="337457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комиссии учреждения по урегулированию конфликта интересов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9907" y="419100"/>
            <a:ext cx="6503127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Образуется актом учреждения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5370" y="801733"/>
            <a:ext cx="6172199" cy="26670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 комиссии входят: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5644" y="4341223"/>
            <a:ext cx="1067399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 комиссии считается правомочным, если на нем присутствует не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менее двух третей от общего числа членов комиссии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Проведение заседаний с участием только членов комиссии, замещающих должности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учреждении,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недопустимо.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5643" y="1143000"/>
            <a:ext cx="4319453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Представитель нанимателя (заместитель руководителя)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5644" y="2590800"/>
            <a:ext cx="4319452" cy="163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Уполномоченные сотрудники учреждения  (структурные подразделения: лицо ответственное за профилактику коррупционных правонарушений, кадров, юридической службы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21234" y="1143000"/>
            <a:ext cx="6248400" cy="18690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Представители научных и образовательных учреждений, и других организаций приглашенных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экспертов.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Сотрудники научных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организаций и образовательных учреждений среднего, высшего и дополнительного профессионального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(должно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менее одной четверти от общего числа членов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21234" y="3124200"/>
            <a:ext cx="6248400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Представитель исполнительного органа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осуществляющего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имени Хабаровского края функции и полномочия учредителя, полномочия собственника имущества организаций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5643" y="5486400"/>
            <a:ext cx="10673991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возникновении прямой или косвенной личной заинтересованности члена комиссии, которая может привести к конфликту интересов при рассмотрении вопроса, включенного в повестку дня заседания комиссии, он обязан до начала заседания заявить об этом. В таком случае соответствующий член комиссии не принимает участие в рассмотрении указанного вопроса.</a:t>
            </a:r>
          </a:p>
        </p:txBody>
      </p:sp>
    </p:spTree>
    <p:extLst>
      <p:ext uri="{BB962C8B-B14F-4D97-AF65-F5344CB8AC3E}">
        <p14:creationId xmlns:p14="http://schemas.microsoft.com/office/powerpoint/2010/main" val="32026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14016" y="4934711"/>
            <a:ext cx="1859280" cy="1643380"/>
            <a:chOff x="2414016" y="4934711"/>
            <a:chExt cx="1859280" cy="1643380"/>
          </a:xfrm>
        </p:grpSpPr>
        <p:sp>
          <p:nvSpPr>
            <p:cNvPr id="3" name="object 3"/>
            <p:cNvSpPr/>
            <p:nvPr/>
          </p:nvSpPr>
          <p:spPr>
            <a:xfrm>
              <a:off x="2515870" y="4934711"/>
              <a:ext cx="1757680" cy="1630680"/>
            </a:xfrm>
            <a:custGeom>
              <a:avLst/>
              <a:gdLst/>
              <a:ahLst/>
              <a:cxnLst/>
              <a:rect l="l" t="t" r="r" b="b"/>
              <a:pathLst>
                <a:path w="1757679" h="1630679">
                  <a:moveTo>
                    <a:pt x="1655571" y="0"/>
                  </a:moveTo>
                  <a:lnTo>
                    <a:pt x="203835" y="0"/>
                  </a:lnTo>
                  <a:lnTo>
                    <a:pt x="164185" y="8002"/>
                  </a:lnTo>
                  <a:lnTo>
                    <a:pt x="131810" y="29829"/>
                  </a:lnTo>
                  <a:lnTo>
                    <a:pt x="109983" y="62204"/>
                  </a:lnTo>
                  <a:lnTo>
                    <a:pt x="101981" y="101854"/>
                  </a:lnTo>
                  <a:lnTo>
                    <a:pt x="101981" y="1426845"/>
                  </a:lnTo>
                  <a:lnTo>
                    <a:pt x="0" y="1426845"/>
                  </a:lnTo>
                  <a:lnTo>
                    <a:pt x="19871" y="1430848"/>
                  </a:lnTo>
                  <a:lnTo>
                    <a:pt x="36099" y="1441767"/>
                  </a:lnTo>
                  <a:lnTo>
                    <a:pt x="47041" y="1457963"/>
                  </a:lnTo>
                  <a:lnTo>
                    <a:pt x="51054" y="1477797"/>
                  </a:lnTo>
                  <a:lnTo>
                    <a:pt x="47041" y="1497638"/>
                  </a:lnTo>
                  <a:lnTo>
                    <a:pt x="36099" y="1513838"/>
                  </a:lnTo>
                  <a:lnTo>
                    <a:pt x="19871" y="1524758"/>
                  </a:lnTo>
                  <a:lnTo>
                    <a:pt x="0" y="1528762"/>
                  </a:lnTo>
                  <a:lnTo>
                    <a:pt x="101981" y="1528762"/>
                  </a:lnTo>
                  <a:lnTo>
                    <a:pt x="93976" y="1568432"/>
                  </a:lnTo>
                  <a:lnTo>
                    <a:pt x="72136" y="1600828"/>
                  </a:lnTo>
                  <a:lnTo>
                    <a:pt x="39723" y="1622670"/>
                  </a:lnTo>
                  <a:lnTo>
                    <a:pt x="0" y="1630680"/>
                  </a:lnTo>
                  <a:lnTo>
                    <a:pt x="1451609" y="1630680"/>
                  </a:lnTo>
                  <a:lnTo>
                    <a:pt x="1491333" y="1622670"/>
                  </a:lnTo>
                  <a:lnTo>
                    <a:pt x="1523745" y="1600828"/>
                  </a:lnTo>
                  <a:lnTo>
                    <a:pt x="1545586" y="1568432"/>
                  </a:lnTo>
                  <a:lnTo>
                    <a:pt x="1553591" y="1528762"/>
                  </a:lnTo>
                  <a:lnTo>
                    <a:pt x="1553591" y="203835"/>
                  </a:lnTo>
                  <a:lnTo>
                    <a:pt x="203835" y="203835"/>
                  </a:lnTo>
                  <a:lnTo>
                    <a:pt x="184036" y="199824"/>
                  </a:lnTo>
                  <a:lnTo>
                    <a:pt x="167846" y="188896"/>
                  </a:lnTo>
                  <a:lnTo>
                    <a:pt x="156918" y="172706"/>
                  </a:lnTo>
                  <a:lnTo>
                    <a:pt x="152907" y="152907"/>
                  </a:lnTo>
                  <a:lnTo>
                    <a:pt x="156918" y="133036"/>
                  </a:lnTo>
                  <a:lnTo>
                    <a:pt x="167846" y="116808"/>
                  </a:lnTo>
                  <a:lnTo>
                    <a:pt x="184036" y="105866"/>
                  </a:lnTo>
                  <a:lnTo>
                    <a:pt x="203835" y="101854"/>
                  </a:lnTo>
                  <a:lnTo>
                    <a:pt x="1757426" y="101854"/>
                  </a:lnTo>
                  <a:lnTo>
                    <a:pt x="1749423" y="62204"/>
                  </a:lnTo>
                  <a:lnTo>
                    <a:pt x="1727596" y="29829"/>
                  </a:lnTo>
                  <a:lnTo>
                    <a:pt x="1695221" y="8002"/>
                  </a:lnTo>
                  <a:lnTo>
                    <a:pt x="1655571" y="0"/>
                  </a:lnTo>
                  <a:close/>
                </a:path>
                <a:path w="1757679" h="1630679">
                  <a:moveTo>
                    <a:pt x="1757426" y="101854"/>
                  </a:moveTo>
                  <a:lnTo>
                    <a:pt x="305816" y="101854"/>
                  </a:lnTo>
                  <a:lnTo>
                    <a:pt x="297811" y="141577"/>
                  </a:lnTo>
                  <a:lnTo>
                    <a:pt x="275971" y="173990"/>
                  </a:lnTo>
                  <a:lnTo>
                    <a:pt x="243558" y="195830"/>
                  </a:lnTo>
                  <a:lnTo>
                    <a:pt x="203835" y="203835"/>
                  </a:lnTo>
                  <a:lnTo>
                    <a:pt x="1655571" y="203835"/>
                  </a:lnTo>
                  <a:lnTo>
                    <a:pt x="1695221" y="195830"/>
                  </a:lnTo>
                  <a:lnTo>
                    <a:pt x="1727596" y="173990"/>
                  </a:lnTo>
                  <a:lnTo>
                    <a:pt x="1749423" y="141577"/>
                  </a:lnTo>
                  <a:lnTo>
                    <a:pt x="1757426" y="101854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4016" y="5036565"/>
              <a:ext cx="407670" cy="1529080"/>
            </a:xfrm>
            <a:custGeom>
              <a:avLst/>
              <a:gdLst/>
              <a:ahLst/>
              <a:cxnLst/>
              <a:rect l="l" t="t" r="r" b="b"/>
              <a:pathLst>
                <a:path w="407669" h="1529079">
                  <a:moveTo>
                    <a:pt x="407669" y="0"/>
                  </a:moveTo>
                  <a:lnTo>
                    <a:pt x="305688" y="0"/>
                  </a:lnTo>
                  <a:lnTo>
                    <a:pt x="285890" y="4012"/>
                  </a:lnTo>
                  <a:lnTo>
                    <a:pt x="269700" y="14954"/>
                  </a:lnTo>
                  <a:lnTo>
                    <a:pt x="258772" y="31182"/>
                  </a:lnTo>
                  <a:lnTo>
                    <a:pt x="254761" y="51053"/>
                  </a:lnTo>
                  <a:lnTo>
                    <a:pt x="258772" y="70852"/>
                  </a:lnTo>
                  <a:lnTo>
                    <a:pt x="269700" y="87042"/>
                  </a:lnTo>
                  <a:lnTo>
                    <a:pt x="285890" y="97970"/>
                  </a:lnTo>
                  <a:lnTo>
                    <a:pt x="305688" y="101980"/>
                  </a:lnTo>
                  <a:lnTo>
                    <a:pt x="345412" y="93976"/>
                  </a:lnTo>
                  <a:lnTo>
                    <a:pt x="377825" y="72135"/>
                  </a:lnTo>
                  <a:lnTo>
                    <a:pt x="399665" y="39723"/>
                  </a:lnTo>
                  <a:lnTo>
                    <a:pt x="407669" y="0"/>
                  </a:lnTo>
                  <a:close/>
                </a:path>
                <a:path w="407669" h="1529079">
                  <a:moveTo>
                    <a:pt x="101981" y="1324990"/>
                  </a:moveTo>
                  <a:lnTo>
                    <a:pt x="62257" y="1333000"/>
                  </a:lnTo>
                  <a:lnTo>
                    <a:pt x="29844" y="1354842"/>
                  </a:lnTo>
                  <a:lnTo>
                    <a:pt x="8004" y="1387238"/>
                  </a:lnTo>
                  <a:lnTo>
                    <a:pt x="0" y="1426908"/>
                  </a:lnTo>
                  <a:lnTo>
                    <a:pt x="8004" y="1466578"/>
                  </a:lnTo>
                  <a:lnTo>
                    <a:pt x="29844" y="1498974"/>
                  </a:lnTo>
                  <a:lnTo>
                    <a:pt x="62257" y="1520816"/>
                  </a:lnTo>
                  <a:lnTo>
                    <a:pt x="101981" y="1528825"/>
                  </a:lnTo>
                  <a:lnTo>
                    <a:pt x="141630" y="1520816"/>
                  </a:lnTo>
                  <a:lnTo>
                    <a:pt x="174005" y="1498974"/>
                  </a:lnTo>
                  <a:lnTo>
                    <a:pt x="195832" y="1466578"/>
                  </a:lnTo>
                  <a:lnTo>
                    <a:pt x="203834" y="1426908"/>
                  </a:lnTo>
                  <a:lnTo>
                    <a:pt x="101981" y="1426908"/>
                  </a:lnTo>
                  <a:lnTo>
                    <a:pt x="121779" y="1422904"/>
                  </a:lnTo>
                  <a:lnTo>
                    <a:pt x="137969" y="1411985"/>
                  </a:lnTo>
                  <a:lnTo>
                    <a:pt x="148897" y="1395790"/>
                  </a:lnTo>
                  <a:lnTo>
                    <a:pt x="152907" y="1375956"/>
                  </a:lnTo>
                  <a:lnTo>
                    <a:pt x="148897" y="1356119"/>
                  </a:lnTo>
                  <a:lnTo>
                    <a:pt x="137969" y="1339919"/>
                  </a:lnTo>
                  <a:lnTo>
                    <a:pt x="121779" y="1328996"/>
                  </a:lnTo>
                  <a:lnTo>
                    <a:pt x="101981" y="1324990"/>
                  </a:lnTo>
                  <a:close/>
                </a:path>
              </a:pathLst>
            </a:custGeom>
            <a:solidFill>
              <a:srgbClr val="C69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14016" y="4939271"/>
              <a:ext cx="1859280" cy="1638300"/>
            </a:xfrm>
            <a:custGeom>
              <a:avLst/>
              <a:gdLst/>
              <a:ahLst/>
              <a:cxnLst/>
              <a:rect l="l" t="t" r="r" b="b"/>
              <a:pathLst>
                <a:path w="1859279" h="1638300">
                  <a:moveTo>
                    <a:pt x="112267" y="1625600"/>
                  </a:moveTo>
                  <a:lnTo>
                    <a:pt x="91566" y="1625600"/>
                  </a:lnTo>
                  <a:lnTo>
                    <a:pt x="101853" y="1638300"/>
                  </a:lnTo>
                  <a:lnTo>
                    <a:pt x="112267" y="1625600"/>
                  </a:lnTo>
                  <a:close/>
                </a:path>
                <a:path w="1859279" h="1638300">
                  <a:moveTo>
                    <a:pt x="155828" y="1625600"/>
                  </a:moveTo>
                  <a:lnTo>
                    <a:pt x="112267" y="1625600"/>
                  </a:lnTo>
                  <a:lnTo>
                    <a:pt x="101853" y="1638300"/>
                  </a:lnTo>
                  <a:lnTo>
                    <a:pt x="145795" y="1638300"/>
                  </a:lnTo>
                  <a:lnTo>
                    <a:pt x="155828" y="1625600"/>
                  </a:lnTo>
                  <a:close/>
                </a:path>
                <a:path w="1859279" h="1638300">
                  <a:moveTo>
                    <a:pt x="1563878" y="1625600"/>
                  </a:moveTo>
                  <a:lnTo>
                    <a:pt x="155828" y="1625600"/>
                  </a:lnTo>
                  <a:lnTo>
                    <a:pt x="145795" y="1638300"/>
                  </a:lnTo>
                  <a:lnTo>
                    <a:pt x="1553463" y="1638300"/>
                  </a:lnTo>
                  <a:lnTo>
                    <a:pt x="1563878" y="1625600"/>
                  </a:lnTo>
                  <a:close/>
                </a:path>
                <a:path w="1859279" h="1638300">
                  <a:moveTo>
                    <a:pt x="83311" y="1612900"/>
                  </a:moveTo>
                  <a:lnTo>
                    <a:pt x="44957" y="1612900"/>
                  </a:lnTo>
                  <a:lnTo>
                    <a:pt x="53339" y="1625600"/>
                  </a:lnTo>
                  <a:lnTo>
                    <a:pt x="92201" y="1625600"/>
                  </a:lnTo>
                  <a:lnTo>
                    <a:pt x="83311" y="1612900"/>
                  </a:lnTo>
                  <a:close/>
                </a:path>
                <a:path w="1859279" h="1638300">
                  <a:moveTo>
                    <a:pt x="173989" y="1612900"/>
                  </a:moveTo>
                  <a:lnTo>
                    <a:pt x="158876" y="1612900"/>
                  </a:lnTo>
                  <a:lnTo>
                    <a:pt x="150494" y="1625600"/>
                  </a:lnTo>
                  <a:lnTo>
                    <a:pt x="165226" y="1625600"/>
                  </a:lnTo>
                  <a:lnTo>
                    <a:pt x="173989" y="1612900"/>
                  </a:lnTo>
                  <a:close/>
                </a:path>
                <a:path w="1859279" h="1638300">
                  <a:moveTo>
                    <a:pt x="1610486" y="1612900"/>
                  </a:moveTo>
                  <a:lnTo>
                    <a:pt x="1571117" y="1612900"/>
                  </a:lnTo>
                  <a:lnTo>
                    <a:pt x="1562099" y="1625600"/>
                  </a:lnTo>
                  <a:lnTo>
                    <a:pt x="1602105" y="1625600"/>
                  </a:lnTo>
                  <a:lnTo>
                    <a:pt x="1610486" y="1612900"/>
                  </a:lnTo>
                  <a:close/>
                </a:path>
                <a:path w="1859279" h="1638300">
                  <a:moveTo>
                    <a:pt x="51307" y="1600200"/>
                  </a:moveTo>
                  <a:lnTo>
                    <a:pt x="29844" y="1600200"/>
                  </a:lnTo>
                  <a:lnTo>
                    <a:pt x="37083" y="1612900"/>
                  </a:lnTo>
                  <a:lnTo>
                    <a:pt x="58546" y="1612900"/>
                  </a:lnTo>
                  <a:lnTo>
                    <a:pt x="51307" y="1600200"/>
                  </a:lnTo>
                  <a:close/>
                </a:path>
                <a:path w="1859279" h="1638300">
                  <a:moveTo>
                    <a:pt x="189610" y="1600200"/>
                  </a:moveTo>
                  <a:lnTo>
                    <a:pt x="173989" y="1600200"/>
                  </a:lnTo>
                  <a:lnTo>
                    <a:pt x="166750" y="1612900"/>
                  </a:lnTo>
                  <a:lnTo>
                    <a:pt x="182244" y="1612900"/>
                  </a:lnTo>
                  <a:lnTo>
                    <a:pt x="189610" y="1600200"/>
                  </a:lnTo>
                  <a:close/>
                </a:path>
                <a:path w="1859279" h="1638300">
                  <a:moveTo>
                    <a:pt x="1625599" y="1600200"/>
                  </a:moveTo>
                  <a:lnTo>
                    <a:pt x="1603247" y="1600200"/>
                  </a:lnTo>
                  <a:lnTo>
                    <a:pt x="1595755" y="1612900"/>
                  </a:lnTo>
                  <a:lnTo>
                    <a:pt x="1618360" y="1612900"/>
                  </a:lnTo>
                  <a:lnTo>
                    <a:pt x="1625599" y="1600200"/>
                  </a:lnTo>
                  <a:close/>
                </a:path>
                <a:path w="1859279" h="1638300">
                  <a:moveTo>
                    <a:pt x="27177" y="1574800"/>
                  </a:moveTo>
                  <a:lnTo>
                    <a:pt x="12318" y="1574800"/>
                  </a:lnTo>
                  <a:lnTo>
                    <a:pt x="17398" y="1587500"/>
                  </a:lnTo>
                  <a:lnTo>
                    <a:pt x="23367" y="1600200"/>
                  </a:lnTo>
                  <a:lnTo>
                    <a:pt x="44450" y="1600200"/>
                  </a:lnTo>
                  <a:lnTo>
                    <a:pt x="38100" y="1587500"/>
                  </a:lnTo>
                  <a:lnTo>
                    <a:pt x="32384" y="1587500"/>
                  </a:lnTo>
                  <a:lnTo>
                    <a:pt x="27177" y="1574800"/>
                  </a:lnTo>
                  <a:close/>
                </a:path>
                <a:path w="1859279" h="1638300">
                  <a:moveTo>
                    <a:pt x="215264" y="1536700"/>
                  </a:moveTo>
                  <a:lnTo>
                    <a:pt x="203200" y="1536700"/>
                  </a:lnTo>
                  <a:lnTo>
                    <a:pt x="201675" y="1549400"/>
                  </a:lnTo>
                  <a:lnTo>
                    <a:pt x="199262" y="1562100"/>
                  </a:lnTo>
                  <a:lnTo>
                    <a:pt x="195833" y="1574800"/>
                  </a:lnTo>
                  <a:lnTo>
                    <a:pt x="191515" y="1574800"/>
                  </a:lnTo>
                  <a:lnTo>
                    <a:pt x="186435" y="1587500"/>
                  </a:lnTo>
                  <a:lnTo>
                    <a:pt x="180594" y="1600200"/>
                  </a:lnTo>
                  <a:lnTo>
                    <a:pt x="196214" y="1600200"/>
                  </a:lnTo>
                  <a:lnTo>
                    <a:pt x="201929" y="1587500"/>
                  </a:lnTo>
                  <a:lnTo>
                    <a:pt x="206756" y="1574800"/>
                  </a:lnTo>
                  <a:lnTo>
                    <a:pt x="210692" y="1562100"/>
                  </a:lnTo>
                  <a:lnTo>
                    <a:pt x="213613" y="1549400"/>
                  </a:lnTo>
                  <a:lnTo>
                    <a:pt x="215264" y="1536700"/>
                  </a:lnTo>
                  <a:close/>
                </a:path>
                <a:path w="1859279" h="1638300">
                  <a:moveTo>
                    <a:pt x="1643125" y="1574800"/>
                  </a:moveTo>
                  <a:lnTo>
                    <a:pt x="1627632" y="1574800"/>
                  </a:lnTo>
                  <a:lnTo>
                    <a:pt x="1622424" y="1587500"/>
                  </a:lnTo>
                  <a:lnTo>
                    <a:pt x="1616583" y="1600200"/>
                  </a:lnTo>
                  <a:lnTo>
                    <a:pt x="1632204" y="1600200"/>
                  </a:lnTo>
                  <a:lnTo>
                    <a:pt x="1638045" y="1587500"/>
                  </a:lnTo>
                  <a:lnTo>
                    <a:pt x="1643125" y="1574800"/>
                  </a:lnTo>
                  <a:close/>
                </a:path>
                <a:path w="1859279" h="1638300">
                  <a:moveTo>
                    <a:pt x="23240" y="1485900"/>
                  </a:moveTo>
                  <a:lnTo>
                    <a:pt x="8000" y="1485900"/>
                  </a:lnTo>
                  <a:lnTo>
                    <a:pt x="4571" y="1498600"/>
                  </a:lnTo>
                  <a:lnTo>
                    <a:pt x="2031" y="1511300"/>
                  </a:lnTo>
                  <a:lnTo>
                    <a:pt x="507" y="1524000"/>
                  </a:lnTo>
                  <a:lnTo>
                    <a:pt x="0" y="1536700"/>
                  </a:lnTo>
                  <a:lnTo>
                    <a:pt x="507" y="1536700"/>
                  </a:lnTo>
                  <a:lnTo>
                    <a:pt x="2031" y="1549400"/>
                  </a:lnTo>
                  <a:lnTo>
                    <a:pt x="4571" y="1562100"/>
                  </a:lnTo>
                  <a:lnTo>
                    <a:pt x="8000" y="1574800"/>
                  </a:lnTo>
                  <a:lnTo>
                    <a:pt x="22732" y="1574800"/>
                  </a:lnTo>
                  <a:lnTo>
                    <a:pt x="18922" y="1562100"/>
                  </a:lnTo>
                  <a:lnTo>
                    <a:pt x="16001" y="1562100"/>
                  </a:lnTo>
                  <a:lnTo>
                    <a:pt x="13969" y="1549400"/>
                  </a:lnTo>
                  <a:lnTo>
                    <a:pt x="12572" y="1536700"/>
                  </a:lnTo>
                  <a:lnTo>
                    <a:pt x="12191" y="1524000"/>
                  </a:lnTo>
                  <a:lnTo>
                    <a:pt x="12700" y="1524000"/>
                  </a:lnTo>
                  <a:lnTo>
                    <a:pt x="14096" y="1511300"/>
                  </a:lnTo>
                  <a:lnTo>
                    <a:pt x="16382" y="1498600"/>
                  </a:lnTo>
                  <a:lnTo>
                    <a:pt x="19431" y="1498600"/>
                  </a:lnTo>
                  <a:lnTo>
                    <a:pt x="23240" y="1485900"/>
                  </a:lnTo>
                  <a:close/>
                </a:path>
                <a:path w="1859279" h="1638300">
                  <a:moveTo>
                    <a:pt x="1654809" y="1536700"/>
                  </a:moveTo>
                  <a:lnTo>
                    <a:pt x="1642745" y="1536700"/>
                  </a:lnTo>
                  <a:lnTo>
                    <a:pt x="1641347" y="1549400"/>
                  </a:lnTo>
                  <a:lnTo>
                    <a:pt x="1639061" y="1562100"/>
                  </a:lnTo>
                  <a:lnTo>
                    <a:pt x="1636013" y="1562100"/>
                  </a:lnTo>
                  <a:lnTo>
                    <a:pt x="1632204" y="1574800"/>
                  </a:lnTo>
                  <a:lnTo>
                    <a:pt x="1647444" y="1574800"/>
                  </a:lnTo>
                  <a:lnTo>
                    <a:pt x="1650872" y="1562100"/>
                  </a:lnTo>
                  <a:lnTo>
                    <a:pt x="1653285" y="1549400"/>
                  </a:lnTo>
                  <a:lnTo>
                    <a:pt x="1654809" y="1536700"/>
                  </a:lnTo>
                  <a:close/>
                </a:path>
                <a:path w="1859279" h="1638300">
                  <a:moveTo>
                    <a:pt x="112140" y="1524000"/>
                  </a:moveTo>
                  <a:lnTo>
                    <a:pt x="89407" y="1524000"/>
                  </a:lnTo>
                  <a:lnTo>
                    <a:pt x="89788" y="1536700"/>
                  </a:lnTo>
                  <a:lnTo>
                    <a:pt x="101853" y="1536700"/>
                  </a:lnTo>
                  <a:lnTo>
                    <a:pt x="112140" y="1524000"/>
                  </a:lnTo>
                  <a:close/>
                </a:path>
                <a:path w="1859279" h="1638300">
                  <a:moveTo>
                    <a:pt x="216534" y="88900"/>
                  </a:moveTo>
                  <a:lnTo>
                    <a:pt x="204342" y="88900"/>
                  </a:lnTo>
                  <a:lnTo>
                    <a:pt x="203834" y="101600"/>
                  </a:lnTo>
                  <a:lnTo>
                    <a:pt x="203834" y="1536700"/>
                  </a:lnTo>
                  <a:lnTo>
                    <a:pt x="216026" y="1536700"/>
                  </a:lnTo>
                  <a:lnTo>
                    <a:pt x="216026" y="101600"/>
                  </a:lnTo>
                  <a:lnTo>
                    <a:pt x="216534" y="88900"/>
                  </a:lnTo>
                  <a:close/>
                </a:path>
                <a:path w="1859279" h="1638300">
                  <a:moveTo>
                    <a:pt x="1655445" y="190500"/>
                  </a:moveTo>
                  <a:lnTo>
                    <a:pt x="1648713" y="190500"/>
                  </a:lnTo>
                  <a:lnTo>
                    <a:pt x="1643253" y="203200"/>
                  </a:lnTo>
                  <a:lnTo>
                    <a:pt x="1643253" y="1536700"/>
                  </a:lnTo>
                  <a:lnTo>
                    <a:pt x="1655445" y="1536700"/>
                  </a:lnTo>
                  <a:lnTo>
                    <a:pt x="1655445" y="190500"/>
                  </a:lnTo>
                  <a:close/>
                </a:path>
                <a:path w="1859279" h="1638300">
                  <a:moveTo>
                    <a:pt x="110997" y="1511300"/>
                  </a:moveTo>
                  <a:lnTo>
                    <a:pt x="94233" y="1524000"/>
                  </a:lnTo>
                  <a:lnTo>
                    <a:pt x="108584" y="1524000"/>
                  </a:lnTo>
                  <a:lnTo>
                    <a:pt x="110997" y="1511300"/>
                  </a:lnTo>
                  <a:close/>
                </a:path>
                <a:path w="1859279" h="1638300">
                  <a:moveTo>
                    <a:pt x="138048" y="1511300"/>
                  </a:moveTo>
                  <a:lnTo>
                    <a:pt x="118109" y="1511300"/>
                  </a:lnTo>
                  <a:lnTo>
                    <a:pt x="108584" y="1524000"/>
                  </a:lnTo>
                  <a:lnTo>
                    <a:pt x="130428" y="1524000"/>
                  </a:lnTo>
                  <a:lnTo>
                    <a:pt x="138048" y="1511300"/>
                  </a:lnTo>
                  <a:close/>
                </a:path>
                <a:path w="1859279" h="1638300">
                  <a:moveTo>
                    <a:pt x="151764" y="1485900"/>
                  </a:moveTo>
                  <a:lnTo>
                    <a:pt x="140207" y="1485900"/>
                  </a:lnTo>
                  <a:lnTo>
                    <a:pt x="137286" y="1498600"/>
                  </a:lnTo>
                  <a:lnTo>
                    <a:pt x="134746" y="1498600"/>
                  </a:lnTo>
                  <a:lnTo>
                    <a:pt x="128523" y="1511300"/>
                  </a:lnTo>
                  <a:lnTo>
                    <a:pt x="144144" y="1511300"/>
                  </a:lnTo>
                  <a:lnTo>
                    <a:pt x="148844" y="1498600"/>
                  </a:lnTo>
                  <a:lnTo>
                    <a:pt x="151764" y="1485900"/>
                  </a:lnTo>
                  <a:close/>
                </a:path>
                <a:path w="1859279" h="1638300">
                  <a:moveTo>
                    <a:pt x="38988" y="1460500"/>
                  </a:moveTo>
                  <a:lnTo>
                    <a:pt x="23367" y="1460500"/>
                  </a:lnTo>
                  <a:lnTo>
                    <a:pt x="17398" y="1473200"/>
                  </a:lnTo>
                  <a:lnTo>
                    <a:pt x="12318" y="1485900"/>
                  </a:lnTo>
                  <a:lnTo>
                    <a:pt x="27812" y="1485900"/>
                  </a:lnTo>
                  <a:lnTo>
                    <a:pt x="33019" y="1473200"/>
                  </a:lnTo>
                  <a:lnTo>
                    <a:pt x="38988" y="1460500"/>
                  </a:lnTo>
                  <a:close/>
                </a:path>
                <a:path w="1859279" h="1638300">
                  <a:moveTo>
                    <a:pt x="140207" y="1479550"/>
                  </a:moveTo>
                  <a:lnTo>
                    <a:pt x="139700" y="1485900"/>
                  </a:lnTo>
                  <a:lnTo>
                    <a:pt x="140715" y="1485900"/>
                  </a:lnTo>
                  <a:lnTo>
                    <a:pt x="140207" y="1479550"/>
                  </a:lnTo>
                  <a:close/>
                </a:path>
                <a:path w="1859279" h="1638300">
                  <a:moveTo>
                    <a:pt x="140715" y="1473200"/>
                  </a:moveTo>
                  <a:lnTo>
                    <a:pt x="140207" y="1479550"/>
                  </a:lnTo>
                  <a:lnTo>
                    <a:pt x="140715" y="1485900"/>
                  </a:lnTo>
                  <a:lnTo>
                    <a:pt x="140715" y="1473200"/>
                  </a:lnTo>
                  <a:close/>
                </a:path>
                <a:path w="1859279" h="1638300">
                  <a:moveTo>
                    <a:pt x="144144" y="1447800"/>
                  </a:moveTo>
                  <a:lnTo>
                    <a:pt x="128650" y="1447800"/>
                  </a:lnTo>
                  <a:lnTo>
                    <a:pt x="134746" y="1460500"/>
                  </a:lnTo>
                  <a:lnTo>
                    <a:pt x="137286" y="1460500"/>
                  </a:lnTo>
                  <a:lnTo>
                    <a:pt x="140207" y="1473200"/>
                  </a:lnTo>
                  <a:lnTo>
                    <a:pt x="140715" y="1473200"/>
                  </a:lnTo>
                  <a:lnTo>
                    <a:pt x="140715" y="1485900"/>
                  </a:lnTo>
                  <a:lnTo>
                    <a:pt x="152907" y="1485900"/>
                  </a:lnTo>
                  <a:lnTo>
                    <a:pt x="151764" y="1473200"/>
                  </a:lnTo>
                  <a:lnTo>
                    <a:pt x="148844" y="1460500"/>
                  </a:lnTo>
                  <a:lnTo>
                    <a:pt x="144144" y="1447800"/>
                  </a:lnTo>
                  <a:close/>
                </a:path>
                <a:path w="1859279" h="1638300">
                  <a:moveTo>
                    <a:pt x="140715" y="1473200"/>
                  </a:moveTo>
                  <a:lnTo>
                    <a:pt x="139700" y="1473200"/>
                  </a:lnTo>
                  <a:lnTo>
                    <a:pt x="140207" y="1479550"/>
                  </a:lnTo>
                  <a:lnTo>
                    <a:pt x="140715" y="1473200"/>
                  </a:lnTo>
                  <a:close/>
                </a:path>
                <a:path w="1859279" h="1638300">
                  <a:moveTo>
                    <a:pt x="59689" y="1447800"/>
                  </a:moveTo>
                  <a:lnTo>
                    <a:pt x="37083" y="1447800"/>
                  </a:lnTo>
                  <a:lnTo>
                    <a:pt x="29844" y="1460500"/>
                  </a:lnTo>
                  <a:lnTo>
                    <a:pt x="52323" y="1460500"/>
                  </a:lnTo>
                  <a:lnTo>
                    <a:pt x="59689" y="1447800"/>
                  </a:lnTo>
                  <a:close/>
                </a:path>
                <a:path w="1859279" h="1638300">
                  <a:moveTo>
                    <a:pt x="93344" y="1435100"/>
                  </a:moveTo>
                  <a:lnTo>
                    <a:pt x="53339" y="1435100"/>
                  </a:lnTo>
                  <a:lnTo>
                    <a:pt x="44957" y="1447800"/>
                  </a:lnTo>
                  <a:lnTo>
                    <a:pt x="84454" y="1447800"/>
                  </a:lnTo>
                  <a:lnTo>
                    <a:pt x="93344" y="1435100"/>
                  </a:lnTo>
                  <a:close/>
                </a:path>
                <a:path w="1859279" h="1638300">
                  <a:moveTo>
                    <a:pt x="101853" y="1422400"/>
                  </a:moveTo>
                  <a:lnTo>
                    <a:pt x="100710" y="1435100"/>
                  </a:lnTo>
                  <a:lnTo>
                    <a:pt x="110997" y="1447800"/>
                  </a:lnTo>
                  <a:lnTo>
                    <a:pt x="108584" y="1435100"/>
                  </a:lnTo>
                  <a:lnTo>
                    <a:pt x="112140" y="1435100"/>
                  </a:lnTo>
                  <a:lnTo>
                    <a:pt x="101853" y="1422400"/>
                  </a:lnTo>
                  <a:close/>
                </a:path>
                <a:path w="1859279" h="1638300">
                  <a:moveTo>
                    <a:pt x="130428" y="1435100"/>
                  </a:moveTo>
                  <a:lnTo>
                    <a:pt x="108584" y="1435100"/>
                  </a:lnTo>
                  <a:lnTo>
                    <a:pt x="118109" y="1447800"/>
                  </a:lnTo>
                  <a:lnTo>
                    <a:pt x="138048" y="1447800"/>
                  </a:lnTo>
                  <a:lnTo>
                    <a:pt x="130428" y="1435100"/>
                  </a:lnTo>
                  <a:close/>
                </a:path>
                <a:path w="1859279" h="1638300">
                  <a:moveTo>
                    <a:pt x="101853" y="1422400"/>
                  </a:moveTo>
                  <a:lnTo>
                    <a:pt x="91566" y="1435100"/>
                  </a:lnTo>
                  <a:lnTo>
                    <a:pt x="100710" y="1435100"/>
                  </a:lnTo>
                  <a:lnTo>
                    <a:pt x="101853" y="1422400"/>
                  </a:lnTo>
                  <a:close/>
                </a:path>
                <a:path w="1859279" h="1638300">
                  <a:moveTo>
                    <a:pt x="203834" y="1422400"/>
                  </a:moveTo>
                  <a:lnTo>
                    <a:pt x="101853" y="1422400"/>
                  </a:lnTo>
                  <a:lnTo>
                    <a:pt x="112140" y="1435100"/>
                  </a:lnTo>
                  <a:lnTo>
                    <a:pt x="203834" y="1435100"/>
                  </a:lnTo>
                  <a:lnTo>
                    <a:pt x="203834" y="1422400"/>
                  </a:lnTo>
                  <a:close/>
                </a:path>
                <a:path w="1859279" h="1638300">
                  <a:moveTo>
                    <a:pt x="277494" y="177800"/>
                  </a:moveTo>
                  <a:lnTo>
                    <a:pt x="263397" y="177800"/>
                  </a:lnTo>
                  <a:lnTo>
                    <a:pt x="269747" y="190500"/>
                  </a:lnTo>
                  <a:lnTo>
                    <a:pt x="277240" y="203200"/>
                  </a:lnTo>
                  <a:lnTo>
                    <a:pt x="305688" y="203200"/>
                  </a:lnTo>
                  <a:lnTo>
                    <a:pt x="305688" y="190500"/>
                  </a:lnTo>
                  <a:lnTo>
                    <a:pt x="284988" y="190500"/>
                  </a:lnTo>
                  <a:lnTo>
                    <a:pt x="277494" y="177800"/>
                  </a:lnTo>
                  <a:close/>
                </a:path>
                <a:path w="1859279" h="1638300">
                  <a:moveTo>
                    <a:pt x="354329" y="190500"/>
                  </a:moveTo>
                  <a:lnTo>
                    <a:pt x="305688" y="190500"/>
                  </a:lnTo>
                  <a:lnTo>
                    <a:pt x="305688" y="203200"/>
                  </a:lnTo>
                  <a:lnTo>
                    <a:pt x="345439" y="203200"/>
                  </a:lnTo>
                  <a:lnTo>
                    <a:pt x="354329" y="190500"/>
                  </a:lnTo>
                  <a:close/>
                </a:path>
                <a:path w="1859279" h="1638300">
                  <a:moveTo>
                    <a:pt x="1648713" y="190500"/>
                  </a:moveTo>
                  <a:lnTo>
                    <a:pt x="354329" y="190500"/>
                  </a:lnTo>
                  <a:lnTo>
                    <a:pt x="345439" y="203200"/>
                  </a:lnTo>
                  <a:lnTo>
                    <a:pt x="1643253" y="203200"/>
                  </a:lnTo>
                  <a:lnTo>
                    <a:pt x="1648713" y="190500"/>
                  </a:lnTo>
                  <a:close/>
                </a:path>
                <a:path w="1859279" h="1638300">
                  <a:moveTo>
                    <a:pt x="1805939" y="190500"/>
                  </a:moveTo>
                  <a:lnTo>
                    <a:pt x="1655445" y="190500"/>
                  </a:lnTo>
                  <a:lnTo>
                    <a:pt x="1655445" y="203200"/>
                  </a:lnTo>
                  <a:lnTo>
                    <a:pt x="1797049" y="203200"/>
                  </a:lnTo>
                  <a:lnTo>
                    <a:pt x="1805939" y="190500"/>
                  </a:lnTo>
                  <a:close/>
                </a:path>
                <a:path w="1859279" h="1638300">
                  <a:moveTo>
                    <a:pt x="370585" y="177800"/>
                  </a:moveTo>
                  <a:lnTo>
                    <a:pt x="347979" y="177800"/>
                  </a:lnTo>
                  <a:lnTo>
                    <a:pt x="340106" y="190500"/>
                  </a:lnTo>
                  <a:lnTo>
                    <a:pt x="362711" y="190500"/>
                  </a:lnTo>
                  <a:lnTo>
                    <a:pt x="370585" y="177800"/>
                  </a:lnTo>
                  <a:close/>
                </a:path>
                <a:path w="1859279" h="1638300">
                  <a:moveTo>
                    <a:pt x="1822195" y="177800"/>
                  </a:moveTo>
                  <a:lnTo>
                    <a:pt x="1799589" y="177800"/>
                  </a:lnTo>
                  <a:lnTo>
                    <a:pt x="1791716" y="190500"/>
                  </a:lnTo>
                  <a:lnTo>
                    <a:pt x="1814321" y="190500"/>
                  </a:lnTo>
                  <a:lnTo>
                    <a:pt x="1822195" y="177800"/>
                  </a:lnTo>
                  <a:close/>
                </a:path>
                <a:path w="1859279" h="1638300">
                  <a:moveTo>
                    <a:pt x="267969" y="139700"/>
                  </a:moveTo>
                  <a:lnTo>
                    <a:pt x="255777" y="139700"/>
                  </a:lnTo>
                  <a:lnTo>
                    <a:pt x="254761" y="152400"/>
                  </a:lnTo>
                  <a:lnTo>
                    <a:pt x="255777" y="165100"/>
                  </a:lnTo>
                  <a:lnTo>
                    <a:pt x="258825" y="177800"/>
                  </a:lnTo>
                  <a:lnTo>
                    <a:pt x="274192" y="177800"/>
                  </a:lnTo>
                  <a:lnTo>
                    <a:pt x="269494" y="165100"/>
                  </a:lnTo>
                  <a:lnTo>
                    <a:pt x="267969" y="165100"/>
                  </a:lnTo>
                  <a:lnTo>
                    <a:pt x="266953" y="152400"/>
                  </a:lnTo>
                  <a:lnTo>
                    <a:pt x="267969" y="139700"/>
                  </a:lnTo>
                  <a:close/>
                </a:path>
                <a:path w="1859279" h="1638300">
                  <a:moveTo>
                    <a:pt x="384428" y="165100"/>
                  </a:moveTo>
                  <a:lnTo>
                    <a:pt x="368807" y="165100"/>
                  </a:lnTo>
                  <a:lnTo>
                    <a:pt x="362457" y="177800"/>
                  </a:lnTo>
                  <a:lnTo>
                    <a:pt x="377825" y="177800"/>
                  </a:lnTo>
                  <a:lnTo>
                    <a:pt x="384428" y="165100"/>
                  </a:lnTo>
                  <a:close/>
                </a:path>
                <a:path w="1859279" h="1638300">
                  <a:moveTo>
                    <a:pt x="1836038" y="165100"/>
                  </a:moveTo>
                  <a:lnTo>
                    <a:pt x="1820418" y="165100"/>
                  </a:lnTo>
                  <a:lnTo>
                    <a:pt x="1814068" y="177800"/>
                  </a:lnTo>
                  <a:lnTo>
                    <a:pt x="1829434" y="177800"/>
                  </a:lnTo>
                  <a:lnTo>
                    <a:pt x="1836038" y="165100"/>
                  </a:lnTo>
                  <a:close/>
                </a:path>
                <a:path w="1859279" h="1638300">
                  <a:moveTo>
                    <a:pt x="407034" y="88900"/>
                  </a:moveTo>
                  <a:lnTo>
                    <a:pt x="395096" y="88900"/>
                  </a:lnTo>
                  <a:lnTo>
                    <a:pt x="395477" y="101600"/>
                  </a:lnTo>
                  <a:lnTo>
                    <a:pt x="394969" y="114300"/>
                  </a:lnTo>
                  <a:lnTo>
                    <a:pt x="393572" y="127000"/>
                  </a:lnTo>
                  <a:lnTo>
                    <a:pt x="391286" y="127000"/>
                  </a:lnTo>
                  <a:lnTo>
                    <a:pt x="388238" y="139700"/>
                  </a:lnTo>
                  <a:lnTo>
                    <a:pt x="384428" y="152400"/>
                  </a:lnTo>
                  <a:lnTo>
                    <a:pt x="379856" y="152400"/>
                  </a:lnTo>
                  <a:lnTo>
                    <a:pt x="374650" y="165100"/>
                  </a:lnTo>
                  <a:lnTo>
                    <a:pt x="390270" y="165100"/>
                  </a:lnTo>
                  <a:lnTo>
                    <a:pt x="395350" y="152400"/>
                  </a:lnTo>
                  <a:lnTo>
                    <a:pt x="399669" y="139700"/>
                  </a:lnTo>
                  <a:lnTo>
                    <a:pt x="403097" y="139700"/>
                  </a:lnTo>
                  <a:lnTo>
                    <a:pt x="405510" y="127000"/>
                  </a:lnTo>
                  <a:lnTo>
                    <a:pt x="407034" y="114300"/>
                  </a:lnTo>
                  <a:lnTo>
                    <a:pt x="407669" y="101600"/>
                  </a:lnTo>
                  <a:lnTo>
                    <a:pt x="407034" y="88900"/>
                  </a:lnTo>
                  <a:close/>
                </a:path>
                <a:path w="1859279" h="1638300">
                  <a:moveTo>
                    <a:pt x="1858645" y="88900"/>
                  </a:moveTo>
                  <a:lnTo>
                    <a:pt x="1846707" y="88900"/>
                  </a:lnTo>
                  <a:lnTo>
                    <a:pt x="1847087" y="101600"/>
                  </a:lnTo>
                  <a:lnTo>
                    <a:pt x="1846580" y="114300"/>
                  </a:lnTo>
                  <a:lnTo>
                    <a:pt x="1845183" y="127000"/>
                  </a:lnTo>
                  <a:lnTo>
                    <a:pt x="1842896" y="127000"/>
                  </a:lnTo>
                  <a:lnTo>
                    <a:pt x="1839848" y="139700"/>
                  </a:lnTo>
                  <a:lnTo>
                    <a:pt x="1836038" y="152400"/>
                  </a:lnTo>
                  <a:lnTo>
                    <a:pt x="1831467" y="152400"/>
                  </a:lnTo>
                  <a:lnTo>
                    <a:pt x="1826259" y="165100"/>
                  </a:lnTo>
                  <a:lnTo>
                    <a:pt x="1841881" y="165100"/>
                  </a:lnTo>
                  <a:lnTo>
                    <a:pt x="1846960" y="152400"/>
                  </a:lnTo>
                  <a:lnTo>
                    <a:pt x="1851279" y="139700"/>
                  </a:lnTo>
                  <a:lnTo>
                    <a:pt x="1854708" y="139700"/>
                  </a:lnTo>
                  <a:lnTo>
                    <a:pt x="1857120" y="127000"/>
                  </a:lnTo>
                  <a:lnTo>
                    <a:pt x="1858645" y="114300"/>
                  </a:lnTo>
                  <a:lnTo>
                    <a:pt x="1859280" y="101600"/>
                  </a:lnTo>
                  <a:lnTo>
                    <a:pt x="1858645" y="88900"/>
                  </a:lnTo>
                  <a:close/>
                </a:path>
                <a:path w="1859279" h="1638300">
                  <a:moveTo>
                    <a:pt x="270382" y="139700"/>
                  </a:moveTo>
                  <a:lnTo>
                    <a:pt x="267969" y="139700"/>
                  </a:lnTo>
                  <a:lnTo>
                    <a:pt x="267461" y="152400"/>
                  </a:lnTo>
                  <a:lnTo>
                    <a:pt x="270382" y="139700"/>
                  </a:lnTo>
                  <a:close/>
                </a:path>
                <a:path w="1859279" h="1638300">
                  <a:moveTo>
                    <a:pt x="291719" y="114300"/>
                  </a:moveTo>
                  <a:lnTo>
                    <a:pt x="269747" y="114300"/>
                  </a:lnTo>
                  <a:lnTo>
                    <a:pt x="263397" y="127000"/>
                  </a:lnTo>
                  <a:lnTo>
                    <a:pt x="258825" y="139700"/>
                  </a:lnTo>
                  <a:lnTo>
                    <a:pt x="269494" y="139700"/>
                  </a:lnTo>
                  <a:lnTo>
                    <a:pt x="274192" y="127000"/>
                  </a:lnTo>
                  <a:lnTo>
                    <a:pt x="283082" y="127000"/>
                  </a:lnTo>
                  <a:lnTo>
                    <a:pt x="291719" y="114300"/>
                  </a:lnTo>
                  <a:close/>
                </a:path>
                <a:path w="1859279" h="1638300">
                  <a:moveTo>
                    <a:pt x="279145" y="127000"/>
                  </a:moveTo>
                  <a:lnTo>
                    <a:pt x="274192" y="127000"/>
                  </a:lnTo>
                  <a:lnTo>
                    <a:pt x="272795" y="139700"/>
                  </a:lnTo>
                  <a:lnTo>
                    <a:pt x="279145" y="127000"/>
                  </a:lnTo>
                  <a:close/>
                </a:path>
                <a:path w="1859279" h="1638300">
                  <a:moveTo>
                    <a:pt x="395477" y="101600"/>
                  </a:moveTo>
                  <a:lnTo>
                    <a:pt x="285876" y="101600"/>
                  </a:lnTo>
                  <a:lnTo>
                    <a:pt x="277240" y="114300"/>
                  </a:lnTo>
                  <a:lnTo>
                    <a:pt x="394969" y="114300"/>
                  </a:lnTo>
                  <a:lnTo>
                    <a:pt x="395477" y="101600"/>
                  </a:lnTo>
                  <a:close/>
                </a:path>
                <a:path w="1859279" h="1638300">
                  <a:moveTo>
                    <a:pt x="407669" y="101600"/>
                  </a:moveTo>
                  <a:lnTo>
                    <a:pt x="407034" y="114300"/>
                  </a:lnTo>
                  <a:lnTo>
                    <a:pt x="407669" y="114300"/>
                  </a:lnTo>
                  <a:lnTo>
                    <a:pt x="407669" y="101600"/>
                  </a:lnTo>
                  <a:close/>
                </a:path>
                <a:path w="1859279" h="1638300">
                  <a:moveTo>
                    <a:pt x="231647" y="50800"/>
                  </a:moveTo>
                  <a:lnTo>
                    <a:pt x="216153" y="50800"/>
                  </a:lnTo>
                  <a:lnTo>
                    <a:pt x="211835" y="63500"/>
                  </a:lnTo>
                  <a:lnTo>
                    <a:pt x="208406" y="76200"/>
                  </a:lnTo>
                  <a:lnTo>
                    <a:pt x="205866" y="88900"/>
                  </a:lnTo>
                  <a:lnTo>
                    <a:pt x="217931" y="88900"/>
                  </a:lnTo>
                  <a:lnTo>
                    <a:pt x="220217" y="76200"/>
                  </a:lnTo>
                  <a:lnTo>
                    <a:pt x="223265" y="63500"/>
                  </a:lnTo>
                  <a:lnTo>
                    <a:pt x="227075" y="63500"/>
                  </a:lnTo>
                  <a:lnTo>
                    <a:pt x="231647" y="50800"/>
                  </a:lnTo>
                  <a:close/>
                </a:path>
                <a:path w="1859279" h="1638300">
                  <a:moveTo>
                    <a:pt x="395350" y="50800"/>
                  </a:moveTo>
                  <a:lnTo>
                    <a:pt x="380491" y="50800"/>
                  </a:lnTo>
                  <a:lnTo>
                    <a:pt x="384936" y="63500"/>
                  </a:lnTo>
                  <a:lnTo>
                    <a:pt x="388619" y="63500"/>
                  </a:lnTo>
                  <a:lnTo>
                    <a:pt x="391667" y="76200"/>
                  </a:lnTo>
                  <a:lnTo>
                    <a:pt x="393700" y="88900"/>
                  </a:lnTo>
                  <a:lnTo>
                    <a:pt x="405510" y="88900"/>
                  </a:lnTo>
                  <a:lnTo>
                    <a:pt x="403097" y="76200"/>
                  </a:lnTo>
                  <a:lnTo>
                    <a:pt x="399669" y="63500"/>
                  </a:lnTo>
                  <a:lnTo>
                    <a:pt x="395350" y="50800"/>
                  </a:lnTo>
                  <a:close/>
                </a:path>
                <a:path w="1859279" h="1638300">
                  <a:moveTo>
                    <a:pt x="1846960" y="50800"/>
                  </a:moveTo>
                  <a:lnTo>
                    <a:pt x="1832101" y="50800"/>
                  </a:lnTo>
                  <a:lnTo>
                    <a:pt x="1836546" y="63500"/>
                  </a:lnTo>
                  <a:lnTo>
                    <a:pt x="1840230" y="63500"/>
                  </a:lnTo>
                  <a:lnTo>
                    <a:pt x="1843278" y="76200"/>
                  </a:lnTo>
                  <a:lnTo>
                    <a:pt x="1845309" y="88900"/>
                  </a:lnTo>
                  <a:lnTo>
                    <a:pt x="1857120" y="88900"/>
                  </a:lnTo>
                  <a:lnTo>
                    <a:pt x="1854708" y="76200"/>
                  </a:lnTo>
                  <a:lnTo>
                    <a:pt x="1851279" y="63500"/>
                  </a:lnTo>
                  <a:lnTo>
                    <a:pt x="1846960" y="50800"/>
                  </a:lnTo>
                  <a:close/>
                </a:path>
                <a:path w="1859279" h="1638300">
                  <a:moveTo>
                    <a:pt x="256158" y="25400"/>
                  </a:moveTo>
                  <a:lnTo>
                    <a:pt x="233679" y="25400"/>
                  </a:lnTo>
                  <a:lnTo>
                    <a:pt x="227202" y="38100"/>
                  </a:lnTo>
                  <a:lnTo>
                    <a:pt x="221233" y="50800"/>
                  </a:lnTo>
                  <a:lnTo>
                    <a:pt x="236854" y="50800"/>
                  </a:lnTo>
                  <a:lnTo>
                    <a:pt x="242823" y="38100"/>
                  </a:lnTo>
                  <a:lnTo>
                    <a:pt x="249173" y="38100"/>
                  </a:lnTo>
                  <a:lnTo>
                    <a:pt x="256158" y="25400"/>
                  </a:lnTo>
                  <a:close/>
                </a:path>
                <a:path w="1859279" h="1638300">
                  <a:moveTo>
                    <a:pt x="377825" y="25400"/>
                  </a:moveTo>
                  <a:lnTo>
                    <a:pt x="356361" y="25400"/>
                  </a:lnTo>
                  <a:lnTo>
                    <a:pt x="363346" y="38100"/>
                  </a:lnTo>
                  <a:lnTo>
                    <a:pt x="369696" y="38100"/>
                  </a:lnTo>
                  <a:lnTo>
                    <a:pt x="375411" y="50800"/>
                  </a:lnTo>
                  <a:lnTo>
                    <a:pt x="390270" y="50800"/>
                  </a:lnTo>
                  <a:lnTo>
                    <a:pt x="384428" y="38100"/>
                  </a:lnTo>
                  <a:lnTo>
                    <a:pt x="377825" y="25400"/>
                  </a:lnTo>
                  <a:close/>
                </a:path>
                <a:path w="1859279" h="1638300">
                  <a:moveTo>
                    <a:pt x="1829434" y="25400"/>
                  </a:moveTo>
                  <a:lnTo>
                    <a:pt x="1807971" y="25400"/>
                  </a:lnTo>
                  <a:lnTo>
                    <a:pt x="1814957" y="38100"/>
                  </a:lnTo>
                  <a:lnTo>
                    <a:pt x="1821307" y="38100"/>
                  </a:lnTo>
                  <a:lnTo>
                    <a:pt x="1827021" y="50800"/>
                  </a:lnTo>
                  <a:lnTo>
                    <a:pt x="1841881" y="50800"/>
                  </a:lnTo>
                  <a:lnTo>
                    <a:pt x="1836038" y="38100"/>
                  </a:lnTo>
                  <a:lnTo>
                    <a:pt x="1829434" y="25400"/>
                  </a:lnTo>
                  <a:close/>
                </a:path>
                <a:path w="1859279" h="1638300">
                  <a:moveTo>
                    <a:pt x="279653" y="12700"/>
                  </a:moveTo>
                  <a:lnTo>
                    <a:pt x="257175" y="12700"/>
                  </a:lnTo>
                  <a:lnTo>
                    <a:pt x="248792" y="25400"/>
                  </a:lnTo>
                  <a:lnTo>
                    <a:pt x="271398" y="25400"/>
                  </a:lnTo>
                  <a:lnTo>
                    <a:pt x="279653" y="12700"/>
                  </a:lnTo>
                  <a:close/>
                </a:path>
                <a:path w="1859279" h="1638300">
                  <a:moveTo>
                    <a:pt x="354329" y="12700"/>
                  </a:moveTo>
                  <a:lnTo>
                    <a:pt x="332994" y="12700"/>
                  </a:lnTo>
                  <a:lnTo>
                    <a:pt x="341248" y="25400"/>
                  </a:lnTo>
                  <a:lnTo>
                    <a:pt x="362711" y="25400"/>
                  </a:lnTo>
                  <a:lnTo>
                    <a:pt x="354329" y="12700"/>
                  </a:lnTo>
                  <a:close/>
                </a:path>
                <a:path w="1859279" h="1638300">
                  <a:moveTo>
                    <a:pt x="1805939" y="12700"/>
                  </a:moveTo>
                  <a:lnTo>
                    <a:pt x="1784604" y="12700"/>
                  </a:lnTo>
                  <a:lnTo>
                    <a:pt x="1792858" y="25400"/>
                  </a:lnTo>
                  <a:lnTo>
                    <a:pt x="1814321" y="25400"/>
                  </a:lnTo>
                  <a:lnTo>
                    <a:pt x="1805939" y="12700"/>
                  </a:lnTo>
                  <a:close/>
                </a:path>
                <a:path w="1859279" h="1638300">
                  <a:moveTo>
                    <a:pt x="305688" y="0"/>
                  </a:moveTo>
                  <a:lnTo>
                    <a:pt x="285241" y="0"/>
                  </a:lnTo>
                  <a:lnTo>
                    <a:pt x="275463" y="12700"/>
                  </a:lnTo>
                  <a:lnTo>
                    <a:pt x="305053" y="12700"/>
                  </a:lnTo>
                  <a:lnTo>
                    <a:pt x="305688" y="0"/>
                  </a:lnTo>
                  <a:close/>
                </a:path>
                <a:path w="1859279" h="1638300">
                  <a:moveTo>
                    <a:pt x="326263" y="0"/>
                  </a:moveTo>
                  <a:lnTo>
                    <a:pt x="305688" y="0"/>
                  </a:lnTo>
                  <a:lnTo>
                    <a:pt x="305053" y="12700"/>
                  </a:lnTo>
                  <a:lnTo>
                    <a:pt x="336041" y="12700"/>
                  </a:lnTo>
                  <a:lnTo>
                    <a:pt x="326263" y="0"/>
                  </a:lnTo>
                  <a:close/>
                </a:path>
                <a:path w="1859279" h="1638300">
                  <a:moveTo>
                    <a:pt x="1777872" y="0"/>
                  </a:moveTo>
                  <a:lnTo>
                    <a:pt x="326263" y="0"/>
                  </a:lnTo>
                  <a:lnTo>
                    <a:pt x="336041" y="12700"/>
                  </a:lnTo>
                  <a:lnTo>
                    <a:pt x="1787651" y="12700"/>
                  </a:lnTo>
                  <a:lnTo>
                    <a:pt x="1777872" y="0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30245" y="5532526"/>
            <a:ext cx="12299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лж</a:t>
            </a:r>
            <a:r>
              <a:rPr sz="16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600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spc="-2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я  инструкция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29655" y="4934711"/>
            <a:ext cx="2212975" cy="1643380"/>
            <a:chOff x="5629655" y="4934711"/>
            <a:chExt cx="2212975" cy="1643380"/>
          </a:xfrm>
        </p:grpSpPr>
        <p:sp>
          <p:nvSpPr>
            <p:cNvPr id="8" name="object 8"/>
            <p:cNvSpPr/>
            <p:nvPr/>
          </p:nvSpPr>
          <p:spPr>
            <a:xfrm>
              <a:off x="5731636" y="4934711"/>
              <a:ext cx="2111375" cy="1630680"/>
            </a:xfrm>
            <a:custGeom>
              <a:avLst/>
              <a:gdLst/>
              <a:ahLst/>
              <a:cxnLst/>
              <a:rect l="l" t="t" r="r" b="b"/>
              <a:pathLst>
                <a:path w="2111375" h="1630679">
                  <a:moveTo>
                    <a:pt x="2008886" y="0"/>
                  </a:moveTo>
                  <a:lnTo>
                    <a:pt x="203708" y="0"/>
                  </a:lnTo>
                  <a:lnTo>
                    <a:pt x="164058" y="8004"/>
                  </a:lnTo>
                  <a:lnTo>
                    <a:pt x="131683" y="29844"/>
                  </a:lnTo>
                  <a:lnTo>
                    <a:pt x="109856" y="62257"/>
                  </a:lnTo>
                  <a:lnTo>
                    <a:pt x="101853" y="101981"/>
                  </a:lnTo>
                  <a:lnTo>
                    <a:pt x="101853" y="1426845"/>
                  </a:lnTo>
                  <a:lnTo>
                    <a:pt x="0" y="1426845"/>
                  </a:lnTo>
                  <a:lnTo>
                    <a:pt x="19798" y="1430848"/>
                  </a:lnTo>
                  <a:lnTo>
                    <a:pt x="35988" y="1441767"/>
                  </a:lnTo>
                  <a:lnTo>
                    <a:pt x="46916" y="1457963"/>
                  </a:lnTo>
                  <a:lnTo>
                    <a:pt x="50926" y="1477797"/>
                  </a:lnTo>
                  <a:lnTo>
                    <a:pt x="46916" y="1497633"/>
                  </a:lnTo>
                  <a:lnTo>
                    <a:pt x="35988" y="1513833"/>
                  </a:lnTo>
                  <a:lnTo>
                    <a:pt x="19798" y="1524756"/>
                  </a:lnTo>
                  <a:lnTo>
                    <a:pt x="0" y="1528762"/>
                  </a:lnTo>
                  <a:lnTo>
                    <a:pt x="101853" y="1528762"/>
                  </a:lnTo>
                  <a:lnTo>
                    <a:pt x="93851" y="1568432"/>
                  </a:lnTo>
                  <a:lnTo>
                    <a:pt x="72024" y="1600828"/>
                  </a:lnTo>
                  <a:lnTo>
                    <a:pt x="39649" y="1622670"/>
                  </a:lnTo>
                  <a:lnTo>
                    <a:pt x="0" y="1630680"/>
                  </a:lnTo>
                  <a:lnTo>
                    <a:pt x="1805051" y="1630680"/>
                  </a:lnTo>
                  <a:lnTo>
                    <a:pt x="1844774" y="1622670"/>
                  </a:lnTo>
                  <a:lnTo>
                    <a:pt x="1877187" y="1600828"/>
                  </a:lnTo>
                  <a:lnTo>
                    <a:pt x="1899027" y="1568432"/>
                  </a:lnTo>
                  <a:lnTo>
                    <a:pt x="1907032" y="1528762"/>
                  </a:lnTo>
                  <a:lnTo>
                    <a:pt x="1907032" y="203835"/>
                  </a:lnTo>
                  <a:lnTo>
                    <a:pt x="203708" y="203835"/>
                  </a:lnTo>
                  <a:lnTo>
                    <a:pt x="183909" y="199824"/>
                  </a:lnTo>
                  <a:lnTo>
                    <a:pt x="167719" y="188896"/>
                  </a:lnTo>
                  <a:lnTo>
                    <a:pt x="156791" y="172706"/>
                  </a:lnTo>
                  <a:lnTo>
                    <a:pt x="152780" y="152907"/>
                  </a:lnTo>
                  <a:lnTo>
                    <a:pt x="156791" y="133056"/>
                  </a:lnTo>
                  <a:lnTo>
                    <a:pt x="167719" y="116871"/>
                  </a:lnTo>
                  <a:lnTo>
                    <a:pt x="183909" y="105973"/>
                  </a:lnTo>
                  <a:lnTo>
                    <a:pt x="203708" y="101981"/>
                  </a:lnTo>
                  <a:lnTo>
                    <a:pt x="2110866" y="101981"/>
                  </a:lnTo>
                  <a:lnTo>
                    <a:pt x="2102862" y="62257"/>
                  </a:lnTo>
                  <a:lnTo>
                    <a:pt x="2081021" y="29844"/>
                  </a:lnTo>
                  <a:lnTo>
                    <a:pt x="2048609" y="8004"/>
                  </a:lnTo>
                  <a:lnTo>
                    <a:pt x="2008886" y="0"/>
                  </a:lnTo>
                  <a:close/>
                </a:path>
                <a:path w="2111375" h="1630679">
                  <a:moveTo>
                    <a:pt x="2110866" y="101981"/>
                  </a:moveTo>
                  <a:lnTo>
                    <a:pt x="305688" y="101981"/>
                  </a:lnTo>
                  <a:lnTo>
                    <a:pt x="297684" y="141630"/>
                  </a:lnTo>
                  <a:lnTo>
                    <a:pt x="275844" y="174005"/>
                  </a:lnTo>
                  <a:lnTo>
                    <a:pt x="243431" y="195832"/>
                  </a:lnTo>
                  <a:lnTo>
                    <a:pt x="203708" y="203835"/>
                  </a:lnTo>
                  <a:lnTo>
                    <a:pt x="2008886" y="203835"/>
                  </a:lnTo>
                  <a:lnTo>
                    <a:pt x="2048609" y="195832"/>
                  </a:lnTo>
                  <a:lnTo>
                    <a:pt x="2081021" y="174005"/>
                  </a:lnTo>
                  <a:lnTo>
                    <a:pt x="2102862" y="141630"/>
                  </a:lnTo>
                  <a:lnTo>
                    <a:pt x="2110866" y="101981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9655" y="5036692"/>
              <a:ext cx="407670" cy="1529080"/>
            </a:xfrm>
            <a:custGeom>
              <a:avLst/>
              <a:gdLst/>
              <a:ahLst/>
              <a:cxnLst/>
              <a:rect l="l" t="t" r="r" b="b"/>
              <a:pathLst>
                <a:path w="407670" h="1529079">
                  <a:moveTo>
                    <a:pt x="407670" y="0"/>
                  </a:moveTo>
                  <a:lnTo>
                    <a:pt x="305689" y="0"/>
                  </a:lnTo>
                  <a:lnTo>
                    <a:pt x="285890" y="3992"/>
                  </a:lnTo>
                  <a:lnTo>
                    <a:pt x="269700" y="14890"/>
                  </a:lnTo>
                  <a:lnTo>
                    <a:pt x="258772" y="31075"/>
                  </a:lnTo>
                  <a:lnTo>
                    <a:pt x="254762" y="50926"/>
                  </a:lnTo>
                  <a:lnTo>
                    <a:pt x="258772" y="70725"/>
                  </a:lnTo>
                  <a:lnTo>
                    <a:pt x="269700" y="86915"/>
                  </a:lnTo>
                  <a:lnTo>
                    <a:pt x="285890" y="97843"/>
                  </a:lnTo>
                  <a:lnTo>
                    <a:pt x="305689" y="101853"/>
                  </a:lnTo>
                  <a:lnTo>
                    <a:pt x="345412" y="93851"/>
                  </a:lnTo>
                  <a:lnTo>
                    <a:pt x="377825" y="72024"/>
                  </a:lnTo>
                  <a:lnTo>
                    <a:pt x="399665" y="39649"/>
                  </a:lnTo>
                  <a:lnTo>
                    <a:pt x="407670" y="0"/>
                  </a:lnTo>
                  <a:close/>
                </a:path>
                <a:path w="407670" h="1529079">
                  <a:moveTo>
                    <a:pt x="101854" y="1324863"/>
                  </a:moveTo>
                  <a:lnTo>
                    <a:pt x="62204" y="1332873"/>
                  </a:lnTo>
                  <a:lnTo>
                    <a:pt x="29829" y="1354715"/>
                  </a:lnTo>
                  <a:lnTo>
                    <a:pt x="8002" y="1387111"/>
                  </a:lnTo>
                  <a:lnTo>
                    <a:pt x="0" y="1426781"/>
                  </a:lnTo>
                  <a:lnTo>
                    <a:pt x="8002" y="1466451"/>
                  </a:lnTo>
                  <a:lnTo>
                    <a:pt x="29829" y="1498847"/>
                  </a:lnTo>
                  <a:lnTo>
                    <a:pt x="62204" y="1520689"/>
                  </a:lnTo>
                  <a:lnTo>
                    <a:pt x="101854" y="1528698"/>
                  </a:lnTo>
                  <a:lnTo>
                    <a:pt x="141577" y="1520689"/>
                  </a:lnTo>
                  <a:lnTo>
                    <a:pt x="173990" y="1498847"/>
                  </a:lnTo>
                  <a:lnTo>
                    <a:pt x="195830" y="1466451"/>
                  </a:lnTo>
                  <a:lnTo>
                    <a:pt x="203835" y="1426781"/>
                  </a:lnTo>
                  <a:lnTo>
                    <a:pt x="101854" y="1426781"/>
                  </a:lnTo>
                  <a:lnTo>
                    <a:pt x="121725" y="1422775"/>
                  </a:lnTo>
                  <a:lnTo>
                    <a:pt x="137953" y="1411852"/>
                  </a:lnTo>
                  <a:lnTo>
                    <a:pt x="148895" y="1395652"/>
                  </a:lnTo>
                  <a:lnTo>
                    <a:pt x="152908" y="1375816"/>
                  </a:lnTo>
                  <a:lnTo>
                    <a:pt x="148895" y="1355982"/>
                  </a:lnTo>
                  <a:lnTo>
                    <a:pt x="137953" y="1339786"/>
                  </a:lnTo>
                  <a:lnTo>
                    <a:pt x="121725" y="1328867"/>
                  </a:lnTo>
                  <a:lnTo>
                    <a:pt x="101854" y="1324863"/>
                  </a:lnTo>
                  <a:close/>
                </a:path>
              </a:pathLst>
            </a:custGeom>
            <a:solidFill>
              <a:srgbClr val="C69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29655" y="4939271"/>
              <a:ext cx="2212975" cy="1638300"/>
            </a:xfrm>
            <a:custGeom>
              <a:avLst/>
              <a:gdLst/>
              <a:ahLst/>
              <a:cxnLst/>
              <a:rect l="l" t="t" r="r" b="b"/>
              <a:pathLst>
                <a:path w="2212975" h="1638300">
                  <a:moveTo>
                    <a:pt x="112268" y="1625600"/>
                  </a:moveTo>
                  <a:lnTo>
                    <a:pt x="91567" y="1625600"/>
                  </a:lnTo>
                  <a:lnTo>
                    <a:pt x="101854" y="1638300"/>
                  </a:lnTo>
                  <a:lnTo>
                    <a:pt x="112268" y="1625600"/>
                  </a:lnTo>
                  <a:close/>
                </a:path>
                <a:path w="2212975" h="1638300">
                  <a:moveTo>
                    <a:pt x="155829" y="1625600"/>
                  </a:moveTo>
                  <a:lnTo>
                    <a:pt x="112268" y="1625600"/>
                  </a:lnTo>
                  <a:lnTo>
                    <a:pt x="101854" y="1638300"/>
                  </a:lnTo>
                  <a:lnTo>
                    <a:pt x="145796" y="1638300"/>
                  </a:lnTo>
                  <a:lnTo>
                    <a:pt x="155829" y="1625600"/>
                  </a:lnTo>
                  <a:close/>
                </a:path>
                <a:path w="2212975" h="1638300">
                  <a:moveTo>
                    <a:pt x="1917446" y="1625600"/>
                  </a:moveTo>
                  <a:lnTo>
                    <a:pt x="155829" y="1625600"/>
                  </a:lnTo>
                  <a:lnTo>
                    <a:pt x="145796" y="1638300"/>
                  </a:lnTo>
                  <a:lnTo>
                    <a:pt x="1907032" y="1638300"/>
                  </a:lnTo>
                  <a:lnTo>
                    <a:pt x="1917446" y="1625600"/>
                  </a:lnTo>
                  <a:close/>
                </a:path>
                <a:path w="2212975" h="1638300">
                  <a:moveTo>
                    <a:pt x="83312" y="1612900"/>
                  </a:moveTo>
                  <a:lnTo>
                    <a:pt x="44958" y="1612900"/>
                  </a:lnTo>
                  <a:lnTo>
                    <a:pt x="53340" y="1625600"/>
                  </a:lnTo>
                  <a:lnTo>
                    <a:pt x="92202" y="1625600"/>
                  </a:lnTo>
                  <a:lnTo>
                    <a:pt x="83312" y="1612900"/>
                  </a:lnTo>
                  <a:close/>
                </a:path>
                <a:path w="2212975" h="1638300">
                  <a:moveTo>
                    <a:pt x="173990" y="1612900"/>
                  </a:moveTo>
                  <a:lnTo>
                    <a:pt x="158877" y="1612900"/>
                  </a:lnTo>
                  <a:lnTo>
                    <a:pt x="150495" y="1625600"/>
                  </a:lnTo>
                  <a:lnTo>
                    <a:pt x="165227" y="1625600"/>
                  </a:lnTo>
                  <a:lnTo>
                    <a:pt x="173990" y="1612900"/>
                  </a:lnTo>
                  <a:close/>
                </a:path>
                <a:path w="2212975" h="1638300">
                  <a:moveTo>
                    <a:pt x="1964054" y="1612900"/>
                  </a:moveTo>
                  <a:lnTo>
                    <a:pt x="1924685" y="1612900"/>
                  </a:lnTo>
                  <a:lnTo>
                    <a:pt x="1915668" y="1625600"/>
                  </a:lnTo>
                  <a:lnTo>
                    <a:pt x="1955673" y="1625600"/>
                  </a:lnTo>
                  <a:lnTo>
                    <a:pt x="1964054" y="1612900"/>
                  </a:lnTo>
                  <a:close/>
                </a:path>
                <a:path w="2212975" h="1638300">
                  <a:moveTo>
                    <a:pt x="51308" y="1600200"/>
                  </a:moveTo>
                  <a:lnTo>
                    <a:pt x="29845" y="1600200"/>
                  </a:lnTo>
                  <a:lnTo>
                    <a:pt x="37084" y="1612900"/>
                  </a:lnTo>
                  <a:lnTo>
                    <a:pt x="58547" y="1612900"/>
                  </a:lnTo>
                  <a:lnTo>
                    <a:pt x="51308" y="1600200"/>
                  </a:lnTo>
                  <a:close/>
                </a:path>
                <a:path w="2212975" h="1638300">
                  <a:moveTo>
                    <a:pt x="189611" y="1600200"/>
                  </a:moveTo>
                  <a:lnTo>
                    <a:pt x="173990" y="1600200"/>
                  </a:lnTo>
                  <a:lnTo>
                    <a:pt x="166751" y="1612900"/>
                  </a:lnTo>
                  <a:lnTo>
                    <a:pt x="182245" y="1612900"/>
                  </a:lnTo>
                  <a:lnTo>
                    <a:pt x="189611" y="1600200"/>
                  </a:lnTo>
                  <a:close/>
                </a:path>
                <a:path w="2212975" h="1638300">
                  <a:moveTo>
                    <a:pt x="1979168" y="1600200"/>
                  </a:moveTo>
                  <a:lnTo>
                    <a:pt x="1956816" y="1600200"/>
                  </a:lnTo>
                  <a:lnTo>
                    <a:pt x="1949323" y="1612900"/>
                  </a:lnTo>
                  <a:lnTo>
                    <a:pt x="1971928" y="1612900"/>
                  </a:lnTo>
                  <a:lnTo>
                    <a:pt x="1979168" y="1600200"/>
                  </a:lnTo>
                  <a:close/>
                </a:path>
                <a:path w="2212975" h="1638300">
                  <a:moveTo>
                    <a:pt x="27178" y="1574800"/>
                  </a:moveTo>
                  <a:lnTo>
                    <a:pt x="12319" y="1574800"/>
                  </a:lnTo>
                  <a:lnTo>
                    <a:pt x="17399" y="1587500"/>
                  </a:lnTo>
                  <a:lnTo>
                    <a:pt x="23368" y="1600200"/>
                  </a:lnTo>
                  <a:lnTo>
                    <a:pt x="44450" y="1600200"/>
                  </a:lnTo>
                  <a:lnTo>
                    <a:pt x="38100" y="1587500"/>
                  </a:lnTo>
                  <a:lnTo>
                    <a:pt x="32385" y="1587500"/>
                  </a:lnTo>
                  <a:lnTo>
                    <a:pt x="27178" y="1574800"/>
                  </a:lnTo>
                  <a:close/>
                </a:path>
                <a:path w="2212975" h="1638300">
                  <a:moveTo>
                    <a:pt x="215265" y="1536700"/>
                  </a:moveTo>
                  <a:lnTo>
                    <a:pt x="203200" y="1536700"/>
                  </a:lnTo>
                  <a:lnTo>
                    <a:pt x="201676" y="1549400"/>
                  </a:lnTo>
                  <a:lnTo>
                    <a:pt x="199263" y="1562100"/>
                  </a:lnTo>
                  <a:lnTo>
                    <a:pt x="195834" y="1574800"/>
                  </a:lnTo>
                  <a:lnTo>
                    <a:pt x="191516" y="1574800"/>
                  </a:lnTo>
                  <a:lnTo>
                    <a:pt x="186436" y="1587500"/>
                  </a:lnTo>
                  <a:lnTo>
                    <a:pt x="180594" y="1600200"/>
                  </a:lnTo>
                  <a:lnTo>
                    <a:pt x="196215" y="1600200"/>
                  </a:lnTo>
                  <a:lnTo>
                    <a:pt x="201930" y="1587500"/>
                  </a:lnTo>
                  <a:lnTo>
                    <a:pt x="206756" y="1574800"/>
                  </a:lnTo>
                  <a:lnTo>
                    <a:pt x="210693" y="1562100"/>
                  </a:lnTo>
                  <a:lnTo>
                    <a:pt x="213614" y="1549400"/>
                  </a:lnTo>
                  <a:lnTo>
                    <a:pt x="215265" y="1536700"/>
                  </a:lnTo>
                  <a:close/>
                </a:path>
                <a:path w="2212975" h="1638300">
                  <a:moveTo>
                    <a:pt x="1996694" y="1574800"/>
                  </a:moveTo>
                  <a:lnTo>
                    <a:pt x="1981200" y="1574800"/>
                  </a:lnTo>
                  <a:lnTo>
                    <a:pt x="1975993" y="1587500"/>
                  </a:lnTo>
                  <a:lnTo>
                    <a:pt x="1970151" y="1600200"/>
                  </a:lnTo>
                  <a:lnTo>
                    <a:pt x="1985772" y="1600200"/>
                  </a:lnTo>
                  <a:lnTo>
                    <a:pt x="1991614" y="1587500"/>
                  </a:lnTo>
                  <a:lnTo>
                    <a:pt x="1996694" y="1574800"/>
                  </a:lnTo>
                  <a:close/>
                </a:path>
                <a:path w="2212975" h="1638300">
                  <a:moveTo>
                    <a:pt x="23241" y="1485900"/>
                  </a:moveTo>
                  <a:lnTo>
                    <a:pt x="8001" y="1485900"/>
                  </a:lnTo>
                  <a:lnTo>
                    <a:pt x="4572" y="1498600"/>
                  </a:lnTo>
                  <a:lnTo>
                    <a:pt x="2032" y="1511300"/>
                  </a:lnTo>
                  <a:lnTo>
                    <a:pt x="508" y="1524000"/>
                  </a:lnTo>
                  <a:lnTo>
                    <a:pt x="0" y="1536700"/>
                  </a:lnTo>
                  <a:lnTo>
                    <a:pt x="508" y="1536700"/>
                  </a:lnTo>
                  <a:lnTo>
                    <a:pt x="2032" y="1549400"/>
                  </a:lnTo>
                  <a:lnTo>
                    <a:pt x="4572" y="1562100"/>
                  </a:lnTo>
                  <a:lnTo>
                    <a:pt x="8001" y="1574800"/>
                  </a:lnTo>
                  <a:lnTo>
                    <a:pt x="22733" y="1574800"/>
                  </a:lnTo>
                  <a:lnTo>
                    <a:pt x="18923" y="1562100"/>
                  </a:lnTo>
                  <a:lnTo>
                    <a:pt x="16002" y="1562100"/>
                  </a:lnTo>
                  <a:lnTo>
                    <a:pt x="13970" y="1549400"/>
                  </a:lnTo>
                  <a:lnTo>
                    <a:pt x="12573" y="1536700"/>
                  </a:lnTo>
                  <a:lnTo>
                    <a:pt x="12192" y="1524000"/>
                  </a:lnTo>
                  <a:lnTo>
                    <a:pt x="12700" y="1524000"/>
                  </a:lnTo>
                  <a:lnTo>
                    <a:pt x="14097" y="1511300"/>
                  </a:lnTo>
                  <a:lnTo>
                    <a:pt x="16383" y="1498600"/>
                  </a:lnTo>
                  <a:lnTo>
                    <a:pt x="19431" y="1498600"/>
                  </a:lnTo>
                  <a:lnTo>
                    <a:pt x="23241" y="1485900"/>
                  </a:lnTo>
                  <a:close/>
                </a:path>
                <a:path w="2212975" h="1638300">
                  <a:moveTo>
                    <a:pt x="2008377" y="1536700"/>
                  </a:moveTo>
                  <a:lnTo>
                    <a:pt x="1996313" y="1536700"/>
                  </a:lnTo>
                  <a:lnTo>
                    <a:pt x="1994916" y="1549400"/>
                  </a:lnTo>
                  <a:lnTo>
                    <a:pt x="1992629" y="1562100"/>
                  </a:lnTo>
                  <a:lnTo>
                    <a:pt x="1989582" y="1562100"/>
                  </a:lnTo>
                  <a:lnTo>
                    <a:pt x="1985772" y="1574800"/>
                  </a:lnTo>
                  <a:lnTo>
                    <a:pt x="2001012" y="1574800"/>
                  </a:lnTo>
                  <a:lnTo>
                    <a:pt x="2004441" y="1562100"/>
                  </a:lnTo>
                  <a:lnTo>
                    <a:pt x="2006853" y="1549400"/>
                  </a:lnTo>
                  <a:lnTo>
                    <a:pt x="2008377" y="1536700"/>
                  </a:lnTo>
                  <a:close/>
                </a:path>
                <a:path w="2212975" h="1638300">
                  <a:moveTo>
                    <a:pt x="112141" y="1524000"/>
                  </a:moveTo>
                  <a:lnTo>
                    <a:pt x="89408" y="1524000"/>
                  </a:lnTo>
                  <a:lnTo>
                    <a:pt x="89789" y="1536700"/>
                  </a:lnTo>
                  <a:lnTo>
                    <a:pt x="101854" y="1536700"/>
                  </a:lnTo>
                  <a:lnTo>
                    <a:pt x="112141" y="1524000"/>
                  </a:lnTo>
                  <a:close/>
                </a:path>
                <a:path w="2212975" h="1638300">
                  <a:moveTo>
                    <a:pt x="216535" y="88900"/>
                  </a:moveTo>
                  <a:lnTo>
                    <a:pt x="204343" y="88900"/>
                  </a:lnTo>
                  <a:lnTo>
                    <a:pt x="203835" y="101600"/>
                  </a:lnTo>
                  <a:lnTo>
                    <a:pt x="203835" y="1536700"/>
                  </a:lnTo>
                  <a:lnTo>
                    <a:pt x="216027" y="1536700"/>
                  </a:lnTo>
                  <a:lnTo>
                    <a:pt x="216027" y="101600"/>
                  </a:lnTo>
                  <a:lnTo>
                    <a:pt x="216535" y="88900"/>
                  </a:lnTo>
                  <a:close/>
                </a:path>
                <a:path w="2212975" h="1638300">
                  <a:moveTo>
                    <a:pt x="2009013" y="190500"/>
                  </a:moveTo>
                  <a:lnTo>
                    <a:pt x="2002282" y="190500"/>
                  </a:lnTo>
                  <a:lnTo>
                    <a:pt x="1996821" y="203200"/>
                  </a:lnTo>
                  <a:lnTo>
                    <a:pt x="1996821" y="1536700"/>
                  </a:lnTo>
                  <a:lnTo>
                    <a:pt x="2009013" y="1536700"/>
                  </a:lnTo>
                  <a:lnTo>
                    <a:pt x="2009013" y="190500"/>
                  </a:lnTo>
                  <a:close/>
                </a:path>
                <a:path w="2212975" h="1638300">
                  <a:moveTo>
                    <a:pt x="110998" y="1511300"/>
                  </a:moveTo>
                  <a:lnTo>
                    <a:pt x="94234" y="1524000"/>
                  </a:lnTo>
                  <a:lnTo>
                    <a:pt x="108585" y="1524000"/>
                  </a:lnTo>
                  <a:lnTo>
                    <a:pt x="110998" y="1511300"/>
                  </a:lnTo>
                  <a:close/>
                </a:path>
                <a:path w="2212975" h="1638300">
                  <a:moveTo>
                    <a:pt x="138049" y="1511300"/>
                  </a:moveTo>
                  <a:lnTo>
                    <a:pt x="118110" y="1511300"/>
                  </a:lnTo>
                  <a:lnTo>
                    <a:pt x="108585" y="1524000"/>
                  </a:lnTo>
                  <a:lnTo>
                    <a:pt x="130429" y="1524000"/>
                  </a:lnTo>
                  <a:lnTo>
                    <a:pt x="138049" y="1511300"/>
                  </a:lnTo>
                  <a:close/>
                </a:path>
                <a:path w="2212975" h="1638300">
                  <a:moveTo>
                    <a:pt x="151765" y="1485900"/>
                  </a:moveTo>
                  <a:lnTo>
                    <a:pt x="140208" y="1485900"/>
                  </a:lnTo>
                  <a:lnTo>
                    <a:pt x="137287" y="1498600"/>
                  </a:lnTo>
                  <a:lnTo>
                    <a:pt x="134747" y="1498600"/>
                  </a:lnTo>
                  <a:lnTo>
                    <a:pt x="128524" y="1511300"/>
                  </a:lnTo>
                  <a:lnTo>
                    <a:pt x="144145" y="1511300"/>
                  </a:lnTo>
                  <a:lnTo>
                    <a:pt x="148844" y="1498600"/>
                  </a:lnTo>
                  <a:lnTo>
                    <a:pt x="151765" y="1485900"/>
                  </a:lnTo>
                  <a:close/>
                </a:path>
                <a:path w="2212975" h="1638300">
                  <a:moveTo>
                    <a:pt x="38989" y="1460500"/>
                  </a:moveTo>
                  <a:lnTo>
                    <a:pt x="23368" y="1460500"/>
                  </a:lnTo>
                  <a:lnTo>
                    <a:pt x="17399" y="1473200"/>
                  </a:lnTo>
                  <a:lnTo>
                    <a:pt x="12319" y="1485900"/>
                  </a:lnTo>
                  <a:lnTo>
                    <a:pt x="27813" y="1485900"/>
                  </a:lnTo>
                  <a:lnTo>
                    <a:pt x="33147" y="1473200"/>
                  </a:lnTo>
                  <a:lnTo>
                    <a:pt x="38989" y="1460500"/>
                  </a:lnTo>
                  <a:close/>
                </a:path>
                <a:path w="2212975" h="1638300">
                  <a:moveTo>
                    <a:pt x="140208" y="1479550"/>
                  </a:moveTo>
                  <a:lnTo>
                    <a:pt x="139700" y="1485900"/>
                  </a:lnTo>
                  <a:lnTo>
                    <a:pt x="140716" y="1485900"/>
                  </a:lnTo>
                  <a:lnTo>
                    <a:pt x="140208" y="1479550"/>
                  </a:lnTo>
                  <a:close/>
                </a:path>
                <a:path w="2212975" h="1638300">
                  <a:moveTo>
                    <a:pt x="140716" y="1473200"/>
                  </a:moveTo>
                  <a:lnTo>
                    <a:pt x="140208" y="1479550"/>
                  </a:lnTo>
                  <a:lnTo>
                    <a:pt x="140716" y="1485900"/>
                  </a:lnTo>
                  <a:lnTo>
                    <a:pt x="140716" y="1473200"/>
                  </a:lnTo>
                  <a:close/>
                </a:path>
                <a:path w="2212975" h="1638300">
                  <a:moveTo>
                    <a:pt x="144145" y="1447800"/>
                  </a:moveTo>
                  <a:lnTo>
                    <a:pt x="128651" y="1447800"/>
                  </a:lnTo>
                  <a:lnTo>
                    <a:pt x="134747" y="1460500"/>
                  </a:lnTo>
                  <a:lnTo>
                    <a:pt x="137287" y="1460500"/>
                  </a:lnTo>
                  <a:lnTo>
                    <a:pt x="140208" y="1473200"/>
                  </a:lnTo>
                  <a:lnTo>
                    <a:pt x="140716" y="1473200"/>
                  </a:lnTo>
                  <a:lnTo>
                    <a:pt x="140716" y="1485900"/>
                  </a:lnTo>
                  <a:lnTo>
                    <a:pt x="152908" y="1485900"/>
                  </a:lnTo>
                  <a:lnTo>
                    <a:pt x="151765" y="1473200"/>
                  </a:lnTo>
                  <a:lnTo>
                    <a:pt x="148844" y="1460500"/>
                  </a:lnTo>
                  <a:lnTo>
                    <a:pt x="144145" y="1447800"/>
                  </a:lnTo>
                  <a:close/>
                </a:path>
                <a:path w="2212975" h="1638300">
                  <a:moveTo>
                    <a:pt x="140716" y="1473200"/>
                  </a:moveTo>
                  <a:lnTo>
                    <a:pt x="139700" y="1473200"/>
                  </a:lnTo>
                  <a:lnTo>
                    <a:pt x="140208" y="1479550"/>
                  </a:lnTo>
                  <a:lnTo>
                    <a:pt x="140716" y="1473200"/>
                  </a:lnTo>
                  <a:close/>
                </a:path>
                <a:path w="2212975" h="1638300">
                  <a:moveTo>
                    <a:pt x="59690" y="1447800"/>
                  </a:moveTo>
                  <a:lnTo>
                    <a:pt x="37084" y="1447800"/>
                  </a:lnTo>
                  <a:lnTo>
                    <a:pt x="29845" y="1460500"/>
                  </a:lnTo>
                  <a:lnTo>
                    <a:pt x="52197" y="1460500"/>
                  </a:lnTo>
                  <a:lnTo>
                    <a:pt x="59690" y="1447800"/>
                  </a:lnTo>
                  <a:close/>
                </a:path>
                <a:path w="2212975" h="1638300">
                  <a:moveTo>
                    <a:pt x="93345" y="1435100"/>
                  </a:moveTo>
                  <a:lnTo>
                    <a:pt x="53340" y="1435100"/>
                  </a:lnTo>
                  <a:lnTo>
                    <a:pt x="44958" y="1447800"/>
                  </a:lnTo>
                  <a:lnTo>
                    <a:pt x="84455" y="1447800"/>
                  </a:lnTo>
                  <a:lnTo>
                    <a:pt x="93345" y="1435100"/>
                  </a:lnTo>
                  <a:close/>
                </a:path>
                <a:path w="2212975" h="1638300">
                  <a:moveTo>
                    <a:pt x="101854" y="1422400"/>
                  </a:moveTo>
                  <a:lnTo>
                    <a:pt x="100711" y="1435100"/>
                  </a:lnTo>
                  <a:lnTo>
                    <a:pt x="110998" y="1447800"/>
                  </a:lnTo>
                  <a:lnTo>
                    <a:pt x="108585" y="1435100"/>
                  </a:lnTo>
                  <a:lnTo>
                    <a:pt x="112141" y="1435100"/>
                  </a:lnTo>
                  <a:lnTo>
                    <a:pt x="101854" y="1422400"/>
                  </a:lnTo>
                  <a:close/>
                </a:path>
                <a:path w="2212975" h="1638300">
                  <a:moveTo>
                    <a:pt x="130429" y="1435100"/>
                  </a:moveTo>
                  <a:lnTo>
                    <a:pt x="108585" y="1435100"/>
                  </a:lnTo>
                  <a:lnTo>
                    <a:pt x="118110" y="1447800"/>
                  </a:lnTo>
                  <a:lnTo>
                    <a:pt x="138049" y="1447800"/>
                  </a:lnTo>
                  <a:lnTo>
                    <a:pt x="130429" y="1435100"/>
                  </a:lnTo>
                  <a:close/>
                </a:path>
                <a:path w="2212975" h="1638300">
                  <a:moveTo>
                    <a:pt x="101854" y="1422400"/>
                  </a:moveTo>
                  <a:lnTo>
                    <a:pt x="91567" y="1435100"/>
                  </a:lnTo>
                  <a:lnTo>
                    <a:pt x="100711" y="1435100"/>
                  </a:lnTo>
                  <a:lnTo>
                    <a:pt x="101854" y="1422400"/>
                  </a:lnTo>
                  <a:close/>
                </a:path>
                <a:path w="2212975" h="1638300">
                  <a:moveTo>
                    <a:pt x="203835" y="1422400"/>
                  </a:moveTo>
                  <a:lnTo>
                    <a:pt x="101854" y="1422400"/>
                  </a:lnTo>
                  <a:lnTo>
                    <a:pt x="112141" y="1435100"/>
                  </a:lnTo>
                  <a:lnTo>
                    <a:pt x="203835" y="1435100"/>
                  </a:lnTo>
                  <a:lnTo>
                    <a:pt x="203835" y="1422400"/>
                  </a:lnTo>
                  <a:close/>
                </a:path>
                <a:path w="2212975" h="1638300">
                  <a:moveTo>
                    <a:pt x="277495" y="177800"/>
                  </a:moveTo>
                  <a:lnTo>
                    <a:pt x="263398" y="177800"/>
                  </a:lnTo>
                  <a:lnTo>
                    <a:pt x="269748" y="190500"/>
                  </a:lnTo>
                  <a:lnTo>
                    <a:pt x="277241" y="203200"/>
                  </a:lnTo>
                  <a:lnTo>
                    <a:pt x="305689" y="203200"/>
                  </a:lnTo>
                  <a:lnTo>
                    <a:pt x="305689" y="190500"/>
                  </a:lnTo>
                  <a:lnTo>
                    <a:pt x="284988" y="190500"/>
                  </a:lnTo>
                  <a:lnTo>
                    <a:pt x="277495" y="177800"/>
                  </a:lnTo>
                  <a:close/>
                </a:path>
                <a:path w="2212975" h="1638300">
                  <a:moveTo>
                    <a:pt x="354330" y="190500"/>
                  </a:moveTo>
                  <a:lnTo>
                    <a:pt x="305689" y="190500"/>
                  </a:lnTo>
                  <a:lnTo>
                    <a:pt x="305689" y="203200"/>
                  </a:lnTo>
                  <a:lnTo>
                    <a:pt x="345440" y="203200"/>
                  </a:lnTo>
                  <a:lnTo>
                    <a:pt x="354330" y="190500"/>
                  </a:lnTo>
                  <a:close/>
                </a:path>
                <a:path w="2212975" h="1638300">
                  <a:moveTo>
                    <a:pt x="2002282" y="190500"/>
                  </a:moveTo>
                  <a:lnTo>
                    <a:pt x="354330" y="190500"/>
                  </a:lnTo>
                  <a:lnTo>
                    <a:pt x="345440" y="203200"/>
                  </a:lnTo>
                  <a:lnTo>
                    <a:pt x="1996821" y="203200"/>
                  </a:lnTo>
                  <a:lnTo>
                    <a:pt x="2002282" y="190500"/>
                  </a:lnTo>
                  <a:close/>
                </a:path>
                <a:path w="2212975" h="1638300">
                  <a:moveTo>
                    <a:pt x="2159508" y="190500"/>
                  </a:moveTo>
                  <a:lnTo>
                    <a:pt x="2009013" y="190500"/>
                  </a:lnTo>
                  <a:lnTo>
                    <a:pt x="2009013" y="203200"/>
                  </a:lnTo>
                  <a:lnTo>
                    <a:pt x="2150618" y="203200"/>
                  </a:lnTo>
                  <a:lnTo>
                    <a:pt x="2159508" y="190500"/>
                  </a:lnTo>
                  <a:close/>
                </a:path>
                <a:path w="2212975" h="1638300">
                  <a:moveTo>
                    <a:pt x="370586" y="177800"/>
                  </a:moveTo>
                  <a:lnTo>
                    <a:pt x="347980" y="177800"/>
                  </a:lnTo>
                  <a:lnTo>
                    <a:pt x="340106" y="190500"/>
                  </a:lnTo>
                  <a:lnTo>
                    <a:pt x="362712" y="190500"/>
                  </a:lnTo>
                  <a:lnTo>
                    <a:pt x="370586" y="177800"/>
                  </a:lnTo>
                  <a:close/>
                </a:path>
                <a:path w="2212975" h="1638300">
                  <a:moveTo>
                    <a:pt x="2175764" y="177800"/>
                  </a:moveTo>
                  <a:lnTo>
                    <a:pt x="2153158" y="177800"/>
                  </a:lnTo>
                  <a:lnTo>
                    <a:pt x="2145284" y="190500"/>
                  </a:lnTo>
                  <a:lnTo>
                    <a:pt x="2167890" y="190500"/>
                  </a:lnTo>
                  <a:lnTo>
                    <a:pt x="2175764" y="177800"/>
                  </a:lnTo>
                  <a:close/>
                </a:path>
                <a:path w="2212975" h="1638300">
                  <a:moveTo>
                    <a:pt x="267970" y="139700"/>
                  </a:moveTo>
                  <a:lnTo>
                    <a:pt x="255778" y="139700"/>
                  </a:lnTo>
                  <a:lnTo>
                    <a:pt x="254762" y="152400"/>
                  </a:lnTo>
                  <a:lnTo>
                    <a:pt x="255778" y="165100"/>
                  </a:lnTo>
                  <a:lnTo>
                    <a:pt x="258826" y="177800"/>
                  </a:lnTo>
                  <a:lnTo>
                    <a:pt x="274193" y="177800"/>
                  </a:lnTo>
                  <a:lnTo>
                    <a:pt x="269494" y="165100"/>
                  </a:lnTo>
                  <a:lnTo>
                    <a:pt x="267970" y="165100"/>
                  </a:lnTo>
                  <a:lnTo>
                    <a:pt x="266954" y="152400"/>
                  </a:lnTo>
                  <a:lnTo>
                    <a:pt x="267970" y="139700"/>
                  </a:lnTo>
                  <a:close/>
                </a:path>
                <a:path w="2212975" h="1638300">
                  <a:moveTo>
                    <a:pt x="384429" y="165100"/>
                  </a:moveTo>
                  <a:lnTo>
                    <a:pt x="368808" y="165100"/>
                  </a:lnTo>
                  <a:lnTo>
                    <a:pt x="362458" y="177800"/>
                  </a:lnTo>
                  <a:lnTo>
                    <a:pt x="377825" y="177800"/>
                  </a:lnTo>
                  <a:lnTo>
                    <a:pt x="384429" y="165100"/>
                  </a:lnTo>
                  <a:close/>
                </a:path>
                <a:path w="2212975" h="1638300">
                  <a:moveTo>
                    <a:pt x="2189607" y="165100"/>
                  </a:moveTo>
                  <a:lnTo>
                    <a:pt x="2173986" y="165100"/>
                  </a:lnTo>
                  <a:lnTo>
                    <a:pt x="2167636" y="177800"/>
                  </a:lnTo>
                  <a:lnTo>
                    <a:pt x="2183003" y="177800"/>
                  </a:lnTo>
                  <a:lnTo>
                    <a:pt x="2189607" y="165100"/>
                  </a:lnTo>
                  <a:close/>
                </a:path>
                <a:path w="2212975" h="1638300">
                  <a:moveTo>
                    <a:pt x="407035" y="88900"/>
                  </a:moveTo>
                  <a:lnTo>
                    <a:pt x="395097" y="88900"/>
                  </a:lnTo>
                  <a:lnTo>
                    <a:pt x="395478" y="101600"/>
                  </a:lnTo>
                  <a:lnTo>
                    <a:pt x="394970" y="114300"/>
                  </a:lnTo>
                  <a:lnTo>
                    <a:pt x="393573" y="127000"/>
                  </a:lnTo>
                  <a:lnTo>
                    <a:pt x="391287" y="127000"/>
                  </a:lnTo>
                  <a:lnTo>
                    <a:pt x="388239" y="139700"/>
                  </a:lnTo>
                  <a:lnTo>
                    <a:pt x="384429" y="152400"/>
                  </a:lnTo>
                  <a:lnTo>
                    <a:pt x="379857" y="152400"/>
                  </a:lnTo>
                  <a:lnTo>
                    <a:pt x="374650" y="165100"/>
                  </a:lnTo>
                  <a:lnTo>
                    <a:pt x="390271" y="165100"/>
                  </a:lnTo>
                  <a:lnTo>
                    <a:pt x="395351" y="152400"/>
                  </a:lnTo>
                  <a:lnTo>
                    <a:pt x="399669" y="139700"/>
                  </a:lnTo>
                  <a:lnTo>
                    <a:pt x="403098" y="139700"/>
                  </a:lnTo>
                  <a:lnTo>
                    <a:pt x="405511" y="127000"/>
                  </a:lnTo>
                  <a:lnTo>
                    <a:pt x="407035" y="114300"/>
                  </a:lnTo>
                  <a:lnTo>
                    <a:pt x="407670" y="101600"/>
                  </a:lnTo>
                  <a:lnTo>
                    <a:pt x="407035" y="88900"/>
                  </a:lnTo>
                  <a:close/>
                </a:path>
                <a:path w="2212975" h="1638300">
                  <a:moveTo>
                    <a:pt x="2212213" y="88900"/>
                  </a:moveTo>
                  <a:lnTo>
                    <a:pt x="2200275" y="88900"/>
                  </a:lnTo>
                  <a:lnTo>
                    <a:pt x="2200655" y="101600"/>
                  </a:lnTo>
                  <a:lnTo>
                    <a:pt x="2200148" y="114300"/>
                  </a:lnTo>
                  <a:lnTo>
                    <a:pt x="2198751" y="127000"/>
                  </a:lnTo>
                  <a:lnTo>
                    <a:pt x="2196465" y="127000"/>
                  </a:lnTo>
                  <a:lnTo>
                    <a:pt x="2193417" y="139700"/>
                  </a:lnTo>
                  <a:lnTo>
                    <a:pt x="2189607" y="152400"/>
                  </a:lnTo>
                  <a:lnTo>
                    <a:pt x="2185035" y="152400"/>
                  </a:lnTo>
                  <a:lnTo>
                    <a:pt x="2179828" y="165100"/>
                  </a:lnTo>
                  <a:lnTo>
                    <a:pt x="2195449" y="165100"/>
                  </a:lnTo>
                  <a:lnTo>
                    <a:pt x="2200529" y="152400"/>
                  </a:lnTo>
                  <a:lnTo>
                    <a:pt x="2204847" y="139700"/>
                  </a:lnTo>
                  <a:lnTo>
                    <a:pt x="2208276" y="139700"/>
                  </a:lnTo>
                  <a:lnTo>
                    <a:pt x="2210689" y="127000"/>
                  </a:lnTo>
                  <a:lnTo>
                    <a:pt x="2212213" y="114300"/>
                  </a:lnTo>
                  <a:lnTo>
                    <a:pt x="2212848" y="101600"/>
                  </a:lnTo>
                  <a:lnTo>
                    <a:pt x="2212213" y="88900"/>
                  </a:lnTo>
                  <a:close/>
                </a:path>
                <a:path w="2212975" h="1638300">
                  <a:moveTo>
                    <a:pt x="270383" y="139700"/>
                  </a:moveTo>
                  <a:lnTo>
                    <a:pt x="267970" y="139700"/>
                  </a:lnTo>
                  <a:lnTo>
                    <a:pt x="267462" y="152400"/>
                  </a:lnTo>
                  <a:lnTo>
                    <a:pt x="270383" y="139700"/>
                  </a:lnTo>
                  <a:close/>
                </a:path>
                <a:path w="2212975" h="1638300">
                  <a:moveTo>
                    <a:pt x="291719" y="114300"/>
                  </a:moveTo>
                  <a:lnTo>
                    <a:pt x="269748" y="114300"/>
                  </a:lnTo>
                  <a:lnTo>
                    <a:pt x="263398" y="127000"/>
                  </a:lnTo>
                  <a:lnTo>
                    <a:pt x="258826" y="139700"/>
                  </a:lnTo>
                  <a:lnTo>
                    <a:pt x="269494" y="139700"/>
                  </a:lnTo>
                  <a:lnTo>
                    <a:pt x="274193" y="127000"/>
                  </a:lnTo>
                  <a:lnTo>
                    <a:pt x="283083" y="127000"/>
                  </a:lnTo>
                  <a:lnTo>
                    <a:pt x="291719" y="114300"/>
                  </a:lnTo>
                  <a:close/>
                </a:path>
                <a:path w="2212975" h="1638300">
                  <a:moveTo>
                    <a:pt x="279146" y="127000"/>
                  </a:moveTo>
                  <a:lnTo>
                    <a:pt x="274193" y="127000"/>
                  </a:lnTo>
                  <a:lnTo>
                    <a:pt x="272796" y="139700"/>
                  </a:lnTo>
                  <a:lnTo>
                    <a:pt x="279146" y="127000"/>
                  </a:lnTo>
                  <a:close/>
                </a:path>
                <a:path w="2212975" h="1638300">
                  <a:moveTo>
                    <a:pt x="395478" y="101600"/>
                  </a:moveTo>
                  <a:lnTo>
                    <a:pt x="285877" y="101600"/>
                  </a:lnTo>
                  <a:lnTo>
                    <a:pt x="277241" y="114300"/>
                  </a:lnTo>
                  <a:lnTo>
                    <a:pt x="394970" y="114300"/>
                  </a:lnTo>
                  <a:lnTo>
                    <a:pt x="395478" y="101600"/>
                  </a:lnTo>
                  <a:close/>
                </a:path>
                <a:path w="2212975" h="1638300">
                  <a:moveTo>
                    <a:pt x="407670" y="101600"/>
                  </a:moveTo>
                  <a:lnTo>
                    <a:pt x="407035" y="114300"/>
                  </a:lnTo>
                  <a:lnTo>
                    <a:pt x="407670" y="114300"/>
                  </a:lnTo>
                  <a:lnTo>
                    <a:pt x="407670" y="101600"/>
                  </a:lnTo>
                  <a:close/>
                </a:path>
                <a:path w="2212975" h="1638300">
                  <a:moveTo>
                    <a:pt x="231648" y="50800"/>
                  </a:moveTo>
                  <a:lnTo>
                    <a:pt x="216154" y="50800"/>
                  </a:lnTo>
                  <a:lnTo>
                    <a:pt x="211836" y="63500"/>
                  </a:lnTo>
                  <a:lnTo>
                    <a:pt x="208407" y="76200"/>
                  </a:lnTo>
                  <a:lnTo>
                    <a:pt x="205867" y="88900"/>
                  </a:lnTo>
                  <a:lnTo>
                    <a:pt x="217932" y="88900"/>
                  </a:lnTo>
                  <a:lnTo>
                    <a:pt x="220218" y="76200"/>
                  </a:lnTo>
                  <a:lnTo>
                    <a:pt x="223266" y="63500"/>
                  </a:lnTo>
                  <a:lnTo>
                    <a:pt x="227076" y="63500"/>
                  </a:lnTo>
                  <a:lnTo>
                    <a:pt x="231648" y="50800"/>
                  </a:lnTo>
                  <a:close/>
                </a:path>
                <a:path w="2212975" h="1638300">
                  <a:moveTo>
                    <a:pt x="395351" y="50800"/>
                  </a:moveTo>
                  <a:lnTo>
                    <a:pt x="380492" y="50800"/>
                  </a:lnTo>
                  <a:lnTo>
                    <a:pt x="384937" y="63500"/>
                  </a:lnTo>
                  <a:lnTo>
                    <a:pt x="388620" y="63500"/>
                  </a:lnTo>
                  <a:lnTo>
                    <a:pt x="391668" y="76200"/>
                  </a:lnTo>
                  <a:lnTo>
                    <a:pt x="393700" y="88900"/>
                  </a:lnTo>
                  <a:lnTo>
                    <a:pt x="405511" y="88900"/>
                  </a:lnTo>
                  <a:lnTo>
                    <a:pt x="403098" y="76200"/>
                  </a:lnTo>
                  <a:lnTo>
                    <a:pt x="399669" y="63500"/>
                  </a:lnTo>
                  <a:lnTo>
                    <a:pt x="395351" y="50800"/>
                  </a:lnTo>
                  <a:close/>
                </a:path>
                <a:path w="2212975" h="1638300">
                  <a:moveTo>
                    <a:pt x="2200529" y="50800"/>
                  </a:moveTo>
                  <a:lnTo>
                    <a:pt x="2185670" y="50800"/>
                  </a:lnTo>
                  <a:lnTo>
                    <a:pt x="2190115" y="63500"/>
                  </a:lnTo>
                  <a:lnTo>
                    <a:pt x="2193798" y="63500"/>
                  </a:lnTo>
                  <a:lnTo>
                    <a:pt x="2196846" y="76200"/>
                  </a:lnTo>
                  <a:lnTo>
                    <a:pt x="2198878" y="88900"/>
                  </a:lnTo>
                  <a:lnTo>
                    <a:pt x="2210689" y="88900"/>
                  </a:lnTo>
                  <a:lnTo>
                    <a:pt x="2208276" y="76200"/>
                  </a:lnTo>
                  <a:lnTo>
                    <a:pt x="2204847" y="63500"/>
                  </a:lnTo>
                  <a:lnTo>
                    <a:pt x="2200529" y="50800"/>
                  </a:lnTo>
                  <a:close/>
                </a:path>
                <a:path w="2212975" h="1638300">
                  <a:moveTo>
                    <a:pt x="256159" y="25400"/>
                  </a:moveTo>
                  <a:lnTo>
                    <a:pt x="233680" y="25400"/>
                  </a:lnTo>
                  <a:lnTo>
                    <a:pt x="227203" y="38100"/>
                  </a:lnTo>
                  <a:lnTo>
                    <a:pt x="221234" y="50800"/>
                  </a:lnTo>
                  <a:lnTo>
                    <a:pt x="236855" y="50800"/>
                  </a:lnTo>
                  <a:lnTo>
                    <a:pt x="242824" y="38100"/>
                  </a:lnTo>
                  <a:lnTo>
                    <a:pt x="249174" y="38100"/>
                  </a:lnTo>
                  <a:lnTo>
                    <a:pt x="256159" y="25400"/>
                  </a:lnTo>
                  <a:close/>
                </a:path>
                <a:path w="2212975" h="1638300">
                  <a:moveTo>
                    <a:pt x="377825" y="25400"/>
                  </a:moveTo>
                  <a:lnTo>
                    <a:pt x="356362" y="25400"/>
                  </a:lnTo>
                  <a:lnTo>
                    <a:pt x="363347" y="38100"/>
                  </a:lnTo>
                  <a:lnTo>
                    <a:pt x="369697" y="38100"/>
                  </a:lnTo>
                  <a:lnTo>
                    <a:pt x="375412" y="50800"/>
                  </a:lnTo>
                  <a:lnTo>
                    <a:pt x="390271" y="50800"/>
                  </a:lnTo>
                  <a:lnTo>
                    <a:pt x="384429" y="38100"/>
                  </a:lnTo>
                  <a:lnTo>
                    <a:pt x="377825" y="25400"/>
                  </a:lnTo>
                  <a:close/>
                </a:path>
                <a:path w="2212975" h="1638300">
                  <a:moveTo>
                    <a:pt x="2183003" y="25400"/>
                  </a:moveTo>
                  <a:lnTo>
                    <a:pt x="2161540" y="25400"/>
                  </a:lnTo>
                  <a:lnTo>
                    <a:pt x="2168525" y="38100"/>
                  </a:lnTo>
                  <a:lnTo>
                    <a:pt x="2174875" y="38100"/>
                  </a:lnTo>
                  <a:lnTo>
                    <a:pt x="2180590" y="50800"/>
                  </a:lnTo>
                  <a:lnTo>
                    <a:pt x="2195449" y="50800"/>
                  </a:lnTo>
                  <a:lnTo>
                    <a:pt x="2189607" y="38100"/>
                  </a:lnTo>
                  <a:lnTo>
                    <a:pt x="2183003" y="25400"/>
                  </a:lnTo>
                  <a:close/>
                </a:path>
                <a:path w="2212975" h="1638300">
                  <a:moveTo>
                    <a:pt x="279654" y="12700"/>
                  </a:moveTo>
                  <a:lnTo>
                    <a:pt x="257175" y="12700"/>
                  </a:lnTo>
                  <a:lnTo>
                    <a:pt x="248793" y="25400"/>
                  </a:lnTo>
                  <a:lnTo>
                    <a:pt x="271399" y="25400"/>
                  </a:lnTo>
                  <a:lnTo>
                    <a:pt x="279654" y="12700"/>
                  </a:lnTo>
                  <a:close/>
                </a:path>
                <a:path w="2212975" h="1638300">
                  <a:moveTo>
                    <a:pt x="354330" y="12700"/>
                  </a:moveTo>
                  <a:lnTo>
                    <a:pt x="332994" y="12700"/>
                  </a:lnTo>
                  <a:lnTo>
                    <a:pt x="341249" y="25400"/>
                  </a:lnTo>
                  <a:lnTo>
                    <a:pt x="362712" y="25400"/>
                  </a:lnTo>
                  <a:lnTo>
                    <a:pt x="354330" y="12700"/>
                  </a:lnTo>
                  <a:close/>
                </a:path>
                <a:path w="2212975" h="1638300">
                  <a:moveTo>
                    <a:pt x="2159508" y="12700"/>
                  </a:moveTo>
                  <a:lnTo>
                    <a:pt x="2138172" y="12700"/>
                  </a:lnTo>
                  <a:lnTo>
                    <a:pt x="2146427" y="25400"/>
                  </a:lnTo>
                  <a:lnTo>
                    <a:pt x="2167890" y="25400"/>
                  </a:lnTo>
                  <a:lnTo>
                    <a:pt x="2159508" y="12700"/>
                  </a:lnTo>
                  <a:close/>
                </a:path>
                <a:path w="2212975" h="1638300">
                  <a:moveTo>
                    <a:pt x="305689" y="0"/>
                  </a:moveTo>
                  <a:lnTo>
                    <a:pt x="285242" y="0"/>
                  </a:lnTo>
                  <a:lnTo>
                    <a:pt x="275463" y="12700"/>
                  </a:lnTo>
                  <a:lnTo>
                    <a:pt x="305054" y="12700"/>
                  </a:lnTo>
                  <a:lnTo>
                    <a:pt x="305689" y="0"/>
                  </a:lnTo>
                  <a:close/>
                </a:path>
                <a:path w="2212975" h="1638300">
                  <a:moveTo>
                    <a:pt x="326263" y="0"/>
                  </a:moveTo>
                  <a:lnTo>
                    <a:pt x="305689" y="0"/>
                  </a:lnTo>
                  <a:lnTo>
                    <a:pt x="305054" y="12700"/>
                  </a:lnTo>
                  <a:lnTo>
                    <a:pt x="336042" y="12700"/>
                  </a:lnTo>
                  <a:lnTo>
                    <a:pt x="326263" y="0"/>
                  </a:lnTo>
                  <a:close/>
                </a:path>
                <a:path w="2212975" h="1638300">
                  <a:moveTo>
                    <a:pt x="2131441" y="0"/>
                  </a:moveTo>
                  <a:lnTo>
                    <a:pt x="326263" y="0"/>
                  </a:lnTo>
                  <a:lnTo>
                    <a:pt x="336042" y="12700"/>
                  </a:lnTo>
                  <a:lnTo>
                    <a:pt x="2141220" y="12700"/>
                  </a:lnTo>
                  <a:lnTo>
                    <a:pt x="2131441" y="0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45133" y="640791"/>
            <a:ext cx="10170160" cy="4851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На заседании </a:t>
            </a:r>
            <a:r>
              <a:rPr sz="2000" spc="-20" dirty="0">
                <a:latin typeface="Times New Roman"/>
                <a:cs typeface="Times New Roman"/>
              </a:rPr>
              <a:t>Комиссии </a:t>
            </a:r>
            <a:r>
              <a:rPr sz="2000" spc="-15" dirty="0">
                <a:latin typeface="Times New Roman"/>
                <a:cs typeface="Times New Roman"/>
              </a:rPr>
              <a:t>по </a:t>
            </a:r>
            <a:r>
              <a:rPr sz="2000" spc="-10" dirty="0">
                <a:latin typeface="Times New Roman"/>
                <a:cs typeface="Times New Roman"/>
              </a:rPr>
              <a:t>противодействию </a:t>
            </a:r>
            <a:r>
              <a:rPr sz="2000" spc="-15" dirty="0">
                <a:latin typeface="Times New Roman"/>
                <a:cs typeface="Times New Roman"/>
              </a:rPr>
              <a:t>коррупции </a:t>
            </a:r>
            <a:r>
              <a:rPr sz="2000" spc="-5" dirty="0">
                <a:latin typeface="Times New Roman"/>
                <a:cs typeface="Times New Roman"/>
              </a:rPr>
              <a:t>учреждения (далее – </a:t>
            </a:r>
            <a:r>
              <a:rPr sz="2000" spc="-20" dirty="0">
                <a:latin typeface="Times New Roman"/>
                <a:cs typeface="Times New Roman"/>
              </a:rPr>
              <a:t>Комиссия)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необходимо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рассмотреть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ситуации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наличии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конфликта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интересов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между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родственниками,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работающими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учреждении.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25" dirty="0">
                <a:latin typeface="Times New Roman"/>
                <a:cs typeface="Times New Roman"/>
              </a:rPr>
              <a:t>Комиссия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принимает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решение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наличии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или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отсутствии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конфликта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интересов.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случае,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если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подтверждено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отсутствие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подконтрольности</a:t>
            </a:r>
            <a:r>
              <a:rPr sz="2000" spc="-5" dirty="0">
                <a:latin typeface="Times New Roman"/>
                <a:cs typeface="Times New Roman"/>
              </a:rPr>
              <a:t> 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подчиненности</a:t>
            </a:r>
            <a:r>
              <a:rPr sz="2000" dirty="0">
                <a:latin typeface="Times New Roman"/>
                <a:cs typeface="Times New Roman"/>
              </a:rPr>
              <a:t> между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такими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сотрудниками,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Комиссия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принимает</a:t>
            </a:r>
            <a:r>
              <a:rPr sz="2000" spc="-5" dirty="0">
                <a:latin typeface="Times New Roman"/>
                <a:cs typeface="Times New Roman"/>
              </a:rPr>
              <a:t> решение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об</a:t>
            </a:r>
            <a:r>
              <a:rPr sz="2000" spc="5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отсутствии</a:t>
            </a:r>
            <a:r>
              <a:rPr sz="2000" spc="5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конфликта </a:t>
            </a:r>
            <a:r>
              <a:rPr sz="20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интересов.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356870" marR="8255" indent="-344805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000" spc="-10" dirty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случае,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2A1A00"/>
                </a:solidFill>
                <a:latin typeface="Times New Roman"/>
                <a:cs typeface="Times New Roman"/>
              </a:rPr>
              <a:t>если</a:t>
            </a:r>
            <a:r>
              <a:rPr sz="20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1A00"/>
                </a:solidFill>
                <a:latin typeface="Times New Roman"/>
                <a:cs typeface="Times New Roman"/>
              </a:rPr>
              <a:t>подконтрольность</a:t>
            </a:r>
            <a:r>
              <a:rPr sz="20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подчиненность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между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2A1A00"/>
                </a:solidFill>
                <a:latin typeface="Times New Roman"/>
                <a:cs typeface="Times New Roman"/>
              </a:rPr>
              <a:t>такими</a:t>
            </a:r>
            <a:r>
              <a:rPr sz="20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A1A00"/>
                </a:solidFill>
                <a:latin typeface="Times New Roman"/>
                <a:cs typeface="Times New Roman"/>
              </a:rPr>
              <a:t>сотрудниками </a:t>
            </a:r>
            <a:r>
              <a:rPr sz="20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A1A00"/>
                </a:solidFill>
                <a:latin typeface="Times New Roman"/>
                <a:cs typeface="Times New Roman"/>
              </a:rPr>
              <a:t>присутствует,</a:t>
            </a:r>
            <a:r>
              <a:rPr sz="2000" spc="9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A1A00"/>
                </a:solidFill>
                <a:latin typeface="Times New Roman"/>
                <a:cs typeface="Times New Roman"/>
              </a:rPr>
              <a:t>необходим</a:t>
            </a:r>
            <a:r>
              <a:rPr sz="2000" spc="9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пересмотр</a:t>
            </a:r>
            <a:r>
              <a:rPr sz="2000" spc="1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2000" spc="7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A1A00"/>
                </a:solidFill>
                <a:latin typeface="Times New Roman"/>
                <a:cs typeface="Times New Roman"/>
              </a:rPr>
              <a:t>изменение</a:t>
            </a:r>
            <a:r>
              <a:rPr sz="2000" spc="9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должностных</a:t>
            </a:r>
            <a:r>
              <a:rPr sz="2000" spc="7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обязанностей</a:t>
            </a:r>
            <a:r>
              <a:rPr sz="2000" spc="8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работников, </a:t>
            </a:r>
            <a:r>
              <a:rPr sz="2000" spc="-49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A1A00"/>
                </a:solidFill>
                <a:latin typeface="Times New Roman"/>
                <a:cs typeface="Times New Roman"/>
              </a:rPr>
              <a:t>результате</a:t>
            </a:r>
            <a:r>
              <a:rPr sz="2000" spc="9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2A1A00"/>
                </a:solidFill>
                <a:latin typeface="Times New Roman"/>
                <a:cs typeface="Times New Roman"/>
              </a:rPr>
              <a:t>которого</a:t>
            </a:r>
            <a:r>
              <a:rPr sz="20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A1A00"/>
                </a:solidFill>
                <a:latin typeface="Times New Roman"/>
                <a:cs typeface="Times New Roman"/>
              </a:rPr>
              <a:t>подчиненность</a:t>
            </a:r>
            <a:r>
              <a:rPr sz="2000" spc="5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2000" spc="2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1A00"/>
                </a:solidFill>
                <a:latin typeface="Times New Roman"/>
                <a:cs typeface="Times New Roman"/>
              </a:rPr>
              <a:t>подконтрольность</a:t>
            </a:r>
            <a:r>
              <a:rPr sz="2000" spc="6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1A00"/>
                </a:solidFill>
                <a:latin typeface="Times New Roman"/>
                <a:cs typeface="Times New Roman"/>
              </a:rPr>
              <a:t>исключается.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414655" algn="ctr">
              <a:lnSpc>
                <a:spcPct val="100000"/>
              </a:lnSpc>
              <a:spcBef>
                <a:spcPts val="1785"/>
              </a:spcBef>
            </a:pPr>
            <a:r>
              <a:rPr sz="16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sz="1600" spc="-4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составе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4494" y="5394756"/>
            <a:ext cx="150431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Комиссии </a:t>
            </a:r>
            <a:r>
              <a:rPr sz="1600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материальном </a:t>
            </a:r>
            <a:r>
              <a:rPr sz="1600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spc="-7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sz="1600" spc="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600" spc="5" dirty="0">
                <a:solidFill>
                  <a:srgbClr val="001F5F"/>
                </a:solidFill>
                <a:latin typeface="Corbel"/>
                <a:cs typeface="Corbel"/>
              </a:rPr>
              <a:t>а</a:t>
            </a:r>
            <a:r>
              <a:rPr sz="1600" spc="-20" dirty="0">
                <a:solidFill>
                  <a:srgbClr val="001F5F"/>
                </a:solidFill>
                <a:latin typeface="Corbel"/>
                <a:cs typeface="Corbel"/>
              </a:rPr>
              <a:t>н</a:t>
            </a:r>
            <a:r>
              <a:rPr sz="1600" spc="5" dirty="0">
                <a:solidFill>
                  <a:srgbClr val="001F5F"/>
                </a:solidFill>
                <a:latin typeface="Corbel"/>
                <a:cs typeface="Corbel"/>
              </a:rPr>
              <a:t>и</a:t>
            </a:r>
            <a:r>
              <a:rPr sz="1600" dirty="0">
                <a:solidFill>
                  <a:srgbClr val="001F5F"/>
                </a:solidFill>
                <a:latin typeface="Corbel"/>
                <a:cs typeface="Corbel"/>
              </a:rPr>
              <a:t>и</a:t>
            </a:r>
            <a:endParaRPr sz="1600" dirty="0">
              <a:latin typeface="Corbel"/>
              <a:cs typeface="Corbe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00743" y="4934711"/>
            <a:ext cx="2127885" cy="1554480"/>
            <a:chOff x="9000743" y="4934711"/>
            <a:chExt cx="2127885" cy="1554480"/>
          </a:xfrm>
        </p:grpSpPr>
        <p:sp>
          <p:nvSpPr>
            <p:cNvPr id="14" name="object 14"/>
            <p:cNvSpPr/>
            <p:nvPr/>
          </p:nvSpPr>
          <p:spPr>
            <a:xfrm>
              <a:off x="9097136" y="4934711"/>
              <a:ext cx="2031364" cy="1542415"/>
            </a:xfrm>
            <a:custGeom>
              <a:avLst/>
              <a:gdLst/>
              <a:ahLst/>
              <a:cxnLst/>
              <a:rect l="l" t="t" r="r" b="b"/>
              <a:pathLst>
                <a:path w="2031365" h="1542414">
                  <a:moveTo>
                    <a:pt x="1934718" y="0"/>
                  </a:moveTo>
                  <a:lnTo>
                    <a:pt x="192786" y="0"/>
                  </a:lnTo>
                  <a:lnTo>
                    <a:pt x="155275" y="7578"/>
                  </a:lnTo>
                  <a:lnTo>
                    <a:pt x="124634" y="28241"/>
                  </a:lnTo>
                  <a:lnTo>
                    <a:pt x="103971" y="58882"/>
                  </a:lnTo>
                  <a:lnTo>
                    <a:pt x="96393" y="96393"/>
                  </a:lnTo>
                  <a:lnTo>
                    <a:pt x="96393" y="1349502"/>
                  </a:lnTo>
                  <a:lnTo>
                    <a:pt x="0" y="1349502"/>
                  </a:lnTo>
                  <a:lnTo>
                    <a:pt x="18792" y="1353289"/>
                  </a:lnTo>
                  <a:lnTo>
                    <a:pt x="34131" y="1363618"/>
                  </a:lnTo>
                  <a:lnTo>
                    <a:pt x="44469" y="1378937"/>
                  </a:lnTo>
                  <a:lnTo>
                    <a:pt x="48260" y="1397698"/>
                  </a:lnTo>
                  <a:lnTo>
                    <a:pt x="44469" y="1416459"/>
                  </a:lnTo>
                  <a:lnTo>
                    <a:pt x="34131" y="1431778"/>
                  </a:lnTo>
                  <a:lnTo>
                    <a:pt x="18792" y="1442107"/>
                  </a:lnTo>
                  <a:lnTo>
                    <a:pt x="0" y="1445895"/>
                  </a:lnTo>
                  <a:lnTo>
                    <a:pt x="96393" y="1445895"/>
                  </a:lnTo>
                  <a:lnTo>
                    <a:pt x="88814" y="1483416"/>
                  </a:lnTo>
                  <a:lnTo>
                    <a:pt x="68151" y="1514055"/>
                  </a:lnTo>
                  <a:lnTo>
                    <a:pt x="37510" y="1534713"/>
                  </a:lnTo>
                  <a:lnTo>
                    <a:pt x="0" y="1542288"/>
                  </a:lnTo>
                  <a:lnTo>
                    <a:pt x="1741932" y="1542288"/>
                  </a:lnTo>
                  <a:lnTo>
                    <a:pt x="1779442" y="1534713"/>
                  </a:lnTo>
                  <a:lnTo>
                    <a:pt x="1810083" y="1514055"/>
                  </a:lnTo>
                  <a:lnTo>
                    <a:pt x="1830746" y="1483416"/>
                  </a:lnTo>
                  <a:lnTo>
                    <a:pt x="1838325" y="1445895"/>
                  </a:lnTo>
                  <a:lnTo>
                    <a:pt x="1838325" y="192786"/>
                  </a:lnTo>
                  <a:lnTo>
                    <a:pt x="192786" y="192786"/>
                  </a:lnTo>
                  <a:lnTo>
                    <a:pt x="173993" y="188997"/>
                  </a:lnTo>
                  <a:lnTo>
                    <a:pt x="158654" y="178673"/>
                  </a:lnTo>
                  <a:lnTo>
                    <a:pt x="148316" y="163371"/>
                  </a:lnTo>
                  <a:lnTo>
                    <a:pt x="144526" y="144652"/>
                  </a:lnTo>
                  <a:lnTo>
                    <a:pt x="148316" y="125860"/>
                  </a:lnTo>
                  <a:lnTo>
                    <a:pt x="158654" y="110521"/>
                  </a:lnTo>
                  <a:lnTo>
                    <a:pt x="173993" y="100183"/>
                  </a:lnTo>
                  <a:lnTo>
                    <a:pt x="192786" y="96393"/>
                  </a:lnTo>
                  <a:lnTo>
                    <a:pt x="2031111" y="96393"/>
                  </a:lnTo>
                  <a:lnTo>
                    <a:pt x="2023532" y="58882"/>
                  </a:lnTo>
                  <a:lnTo>
                    <a:pt x="2002869" y="28241"/>
                  </a:lnTo>
                  <a:lnTo>
                    <a:pt x="1972228" y="7578"/>
                  </a:lnTo>
                  <a:lnTo>
                    <a:pt x="1934718" y="0"/>
                  </a:lnTo>
                  <a:close/>
                </a:path>
                <a:path w="2031365" h="1542414">
                  <a:moveTo>
                    <a:pt x="2031111" y="96393"/>
                  </a:moveTo>
                  <a:lnTo>
                    <a:pt x="289179" y="96393"/>
                  </a:lnTo>
                  <a:lnTo>
                    <a:pt x="281600" y="133903"/>
                  </a:lnTo>
                  <a:lnTo>
                    <a:pt x="260937" y="164544"/>
                  </a:lnTo>
                  <a:lnTo>
                    <a:pt x="230296" y="185207"/>
                  </a:lnTo>
                  <a:lnTo>
                    <a:pt x="192786" y="192786"/>
                  </a:lnTo>
                  <a:lnTo>
                    <a:pt x="1934718" y="192786"/>
                  </a:lnTo>
                  <a:lnTo>
                    <a:pt x="1972228" y="185207"/>
                  </a:lnTo>
                  <a:lnTo>
                    <a:pt x="2002869" y="164544"/>
                  </a:lnTo>
                  <a:lnTo>
                    <a:pt x="2023532" y="133903"/>
                  </a:lnTo>
                  <a:lnTo>
                    <a:pt x="2031111" y="96393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00743" y="5031104"/>
              <a:ext cx="386080" cy="1445895"/>
            </a:xfrm>
            <a:custGeom>
              <a:avLst/>
              <a:gdLst/>
              <a:ahLst/>
              <a:cxnLst/>
              <a:rect l="l" t="t" r="r" b="b"/>
              <a:pathLst>
                <a:path w="386079" h="1445895">
                  <a:moveTo>
                    <a:pt x="385572" y="0"/>
                  </a:moveTo>
                  <a:lnTo>
                    <a:pt x="289178" y="0"/>
                  </a:lnTo>
                  <a:lnTo>
                    <a:pt x="270386" y="3790"/>
                  </a:lnTo>
                  <a:lnTo>
                    <a:pt x="255047" y="14128"/>
                  </a:lnTo>
                  <a:lnTo>
                    <a:pt x="244709" y="29467"/>
                  </a:lnTo>
                  <a:lnTo>
                    <a:pt x="240919" y="48260"/>
                  </a:lnTo>
                  <a:lnTo>
                    <a:pt x="244709" y="66978"/>
                  </a:lnTo>
                  <a:lnTo>
                    <a:pt x="255047" y="82280"/>
                  </a:lnTo>
                  <a:lnTo>
                    <a:pt x="270386" y="92604"/>
                  </a:lnTo>
                  <a:lnTo>
                    <a:pt x="289178" y="96393"/>
                  </a:lnTo>
                  <a:lnTo>
                    <a:pt x="326689" y="88814"/>
                  </a:lnTo>
                  <a:lnTo>
                    <a:pt x="357330" y="68151"/>
                  </a:lnTo>
                  <a:lnTo>
                    <a:pt x="377993" y="37510"/>
                  </a:lnTo>
                  <a:lnTo>
                    <a:pt x="385572" y="0"/>
                  </a:lnTo>
                  <a:close/>
                </a:path>
                <a:path w="386079" h="1445895">
                  <a:moveTo>
                    <a:pt x="96392" y="1253109"/>
                  </a:moveTo>
                  <a:lnTo>
                    <a:pt x="58882" y="1260683"/>
                  </a:lnTo>
                  <a:lnTo>
                    <a:pt x="28241" y="1281341"/>
                  </a:lnTo>
                  <a:lnTo>
                    <a:pt x="7578" y="1311980"/>
                  </a:lnTo>
                  <a:lnTo>
                    <a:pt x="0" y="1349502"/>
                  </a:lnTo>
                  <a:lnTo>
                    <a:pt x="7578" y="1387023"/>
                  </a:lnTo>
                  <a:lnTo>
                    <a:pt x="28241" y="1417662"/>
                  </a:lnTo>
                  <a:lnTo>
                    <a:pt x="58882" y="1438320"/>
                  </a:lnTo>
                  <a:lnTo>
                    <a:pt x="96392" y="1445895"/>
                  </a:lnTo>
                  <a:lnTo>
                    <a:pt x="133903" y="1438320"/>
                  </a:lnTo>
                  <a:lnTo>
                    <a:pt x="164544" y="1417662"/>
                  </a:lnTo>
                  <a:lnTo>
                    <a:pt x="185207" y="1387023"/>
                  </a:lnTo>
                  <a:lnTo>
                    <a:pt x="192785" y="1349502"/>
                  </a:lnTo>
                  <a:lnTo>
                    <a:pt x="96392" y="1349502"/>
                  </a:lnTo>
                  <a:lnTo>
                    <a:pt x="115165" y="1345714"/>
                  </a:lnTo>
                  <a:lnTo>
                    <a:pt x="130460" y="1335385"/>
                  </a:lnTo>
                  <a:lnTo>
                    <a:pt x="140755" y="1320066"/>
                  </a:lnTo>
                  <a:lnTo>
                    <a:pt x="144525" y="1301305"/>
                  </a:lnTo>
                  <a:lnTo>
                    <a:pt x="140755" y="1282544"/>
                  </a:lnTo>
                  <a:lnTo>
                    <a:pt x="130460" y="1267225"/>
                  </a:lnTo>
                  <a:lnTo>
                    <a:pt x="115165" y="1256896"/>
                  </a:lnTo>
                  <a:lnTo>
                    <a:pt x="96392" y="1253109"/>
                  </a:lnTo>
                  <a:close/>
                </a:path>
              </a:pathLst>
            </a:custGeom>
            <a:solidFill>
              <a:srgbClr val="C69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00743" y="4939779"/>
              <a:ext cx="2127885" cy="1549400"/>
            </a:xfrm>
            <a:custGeom>
              <a:avLst/>
              <a:gdLst/>
              <a:ahLst/>
              <a:cxnLst/>
              <a:rect l="l" t="t" r="r" b="b"/>
              <a:pathLst>
                <a:path w="2127884" h="1549400">
                  <a:moveTo>
                    <a:pt x="115824" y="1536700"/>
                  </a:moveTo>
                  <a:lnTo>
                    <a:pt x="76961" y="1536700"/>
                  </a:lnTo>
                  <a:lnTo>
                    <a:pt x="86613" y="1549400"/>
                  </a:lnTo>
                  <a:lnTo>
                    <a:pt x="106172" y="1549400"/>
                  </a:lnTo>
                  <a:lnTo>
                    <a:pt x="115824" y="1536700"/>
                  </a:lnTo>
                  <a:close/>
                </a:path>
                <a:path w="2127884" h="1549400">
                  <a:moveTo>
                    <a:pt x="147574" y="1536700"/>
                  </a:moveTo>
                  <a:lnTo>
                    <a:pt x="115824" y="1536700"/>
                  </a:lnTo>
                  <a:lnTo>
                    <a:pt x="106172" y="1549400"/>
                  </a:lnTo>
                  <a:lnTo>
                    <a:pt x="138175" y="1549400"/>
                  </a:lnTo>
                  <a:lnTo>
                    <a:pt x="147574" y="1536700"/>
                  </a:lnTo>
                  <a:close/>
                </a:path>
                <a:path w="2127884" h="1549400">
                  <a:moveTo>
                    <a:pt x="1857755" y="1536700"/>
                  </a:moveTo>
                  <a:lnTo>
                    <a:pt x="147574" y="1536700"/>
                  </a:lnTo>
                  <a:lnTo>
                    <a:pt x="138175" y="1549400"/>
                  </a:lnTo>
                  <a:lnTo>
                    <a:pt x="1848103" y="1549400"/>
                  </a:lnTo>
                  <a:lnTo>
                    <a:pt x="1857755" y="1536700"/>
                  </a:lnTo>
                  <a:close/>
                </a:path>
                <a:path w="2127884" h="1549400">
                  <a:moveTo>
                    <a:pt x="78866" y="1524000"/>
                  </a:moveTo>
                  <a:lnTo>
                    <a:pt x="42545" y="1524000"/>
                  </a:lnTo>
                  <a:lnTo>
                    <a:pt x="50419" y="1536700"/>
                  </a:lnTo>
                  <a:lnTo>
                    <a:pt x="87122" y="1536700"/>
                  </a:lnTo>
                  <a:lnTo>
                    <a:pt x="78866" y="1524000"/>
                  </a:lnTo>
                  <a:close/>
                </a:path>
                <a:path w="2127884" h="1549400">
                  <a:moveTo>
                    <a:pt x="179831" y="1511300"/>
                  </a:moveTo>
                  <a:lnTo>
                    <a:pt x="164591" y="1511300"/>
                  </a:lnTo>
                  <a:lnTo>
                    <a:pt x="157733" y="1524000"/>
                  </a:lnTo>
                  <a:lnTo>
                    <a:pt x="150240" y="1524000"/>
                  </a:lnTo>
                  <a:lnTo>
                    <a:pt x="142239" y="1536700"/>
                  </a:lnTo>
                  <a:lnTo>
                    <a:pt x="164973" y="1536700"/>
                  </a:lnTo>
                  <a:lnTo>
                    <a:pt x="172720" y="1524000"/>
                  </a:lnTo>
                  <a:lnTo>
                    <a:pt x="179831" y="1511300"/>
                  </a:lnTo>
                  <a:close/>
                </a:path>
                <a:path w="2127884" h="1549400">
                  <a:moveTo>
                    <a:pt x="1892173" y="1524000"/>
                  </a:moveTo>
                  <a:lnTo>
                    <a:pt x="1854834" y="1524000"/>
                  </a:lnTo>
                  <a:lnTo>
                    <a:pt x="1846199" y="1536700"/>
                  </a:lnTo>
                  <a:lnTo>
                    <a:pt x="1884172" y="1536700"/>
                  </a:lnTo>
                  <a:lnTo>
                    <a:pt x="1892173" y="1524000"/>
                  </a:lnTo>
                  <a:close/>
                </a:path>
                <a:path w="2127884" h="1549400">
                  <a:moveTo>
                    <a:pt x="48895" y="1511300"/>
                  </a:moveTo>
                  <a:lnTo>
                    <a:pt x="28321" y="1511300"/>
                  </a:lnTo>
                  <a:lnTo>
                    <a:pt x="35178" y="1524000"/>
                  </a:lnTo>
                  <a:lnTo>
                    <a:pt x="55752" y="1524000"/>
                  </a:lnTo>
                  <a:lnTo>
                    <a:pt x="48895" y="1511300"/>
                  </a:lnTo>
                  <a:close/>
                </a:path>
                <a:path w="2127884" h="1549400">
                  <a:moveTo>
                    <a:pt x="1906524" y="1511300"/>
                  </a:moveTo>
                  <a:lnTo>
                    <a:pt x="1884933" y="1511300"/>
                  </a:lnTo>
                  <a:lnTo>
                    <a:pt x="1877949" y="1524000"/>
                  </a:lnTo>
                  <a:lnTo>
                    <a:pt x="1899665" y="1524000"/>
                  </a:lnTo>
                  <a:lnTo>
                    <a:pt x="1906524" y="1511300"/>
                  </a:lnTo>
                  <a:close/>
                </a:path>
                <a:path w="2127884" h="1549400">
                  <a:moveTo>
                    <a:pt x="30987" y="1498600"/>
                  </a:moveTo>
                  <a:lnTo>
                    <a:pt x="16509" y="1498600"/>
                  </a:lnTo>
                  <a:lnTo>
                    <a:pt x="21971" y="1511300"/>
                  </a:lnTo>
                  <a:lnTo>
                    <a:pt x="36449" y="1511300"/>
                  </a:lnTo>
                  <a:lnTo>
                    <a:pt x="30987" y="1498600"/>
                  </a:lnTo>
                  <a:close/>
                </a:path>
                <a:path w="2127884" h="1549400">
                  <a:moveTo>
                    <a:pt x="224535" y="38100"/>
                  </a:moveTo>
                  <a:lnTo>
                    <a:pt x="209296" y="38100"/>
                  </a:lnTo>
                  <a:lnTo>
                    <a:pt x="204342" y="50800"/>
                  </a:lnTo>
                  <a:lnTo>
                    <a:pt x="200405" y="63500"/>
                  </a:lnTo>
                  <a:lnTo>
                    <a:pt x="197103" y="63500"/>
                  </a:lnTo>
                  <a:lnTo>
                    <a:pt x="194817" y="76200"/>
                  </a:lnTo>
                  <a:lnTo>
                    <a:pt x="193294" y="88900"/>
                  </a:lnTo>
                  <a:lnTo>
                    <a:pt x="192785" y="101600"/>
                  </a:lnTo>
                  <a:lnTo>
                    <a:pt x="192785" y="1460500"/>
                  </a:lnTo>
                  <a:lnTo>
                    <a:pt x="190753" y="1460500"/>
                  </a:lnTo>
                  <a:lnTo>
                    <a:pt x="188467" y="1473200"/>
                  </a:lnTo>
                  <a:lnTo>
                    <a:pt x="185165" y="1485900"/>
                  </a:lnTo>
                  <a:lnTo>
                    <a:pt x="181101" y="1498600"/>
                  </a:lnTo>
                  <a:lnTo>
                    <a:pt x="176275" y="1498600"/>
                  </a:lnTo>
                  <a:lnTo>
                    <a:pt x="170814" y="1511300"/>
                  </a:lnTo>
                  <a:lnTo>
                    <a:pt x="186054" y="1511300"/>
                  </a:lnTo>
                  <a:lnTo>
                    <a:pt x="191642" y="1498600"/>
                  </a:lnTo>
                  <a:lnTo>
                    <a:pt x="196214" y="1485900"/>
                  </a:lnTo>
                  <a:lnTo>
                    <a:pt x="199898" y="1485900"/>
                  </a:lnTo>
                  <a:lnTo>
                    <a:pt x="202564" y="1473200"/>
                  </a:lnTo>
                  <a:lnTo>
                    <a:pt x="204342" y="1460500"/>
                  </a:lnTo>
                  <a:lnTo>
                    <a:pt x="204977" y="1447800"/>
                  </a:lnTo>
                  <a:lnTo>
                    <a:pt x="204977" y="101600"/>
                  </a:lnTo>
                  <a:lnTo>
                    <a:pt x="205485" y="88900"/>
                  </a:lnTo>
                  <a:lnTo>
                    <a:pt x="206882" y="76200"/>
                  </a:lnTo>
                  <a:lnTo>
                    <a:pt x="208914" y="76200"/>
                  </a:lnTo>
                  <a:lnTo>
                    <a:pt x="211835" y="63500"/>
                  </a:lnTo>
                  <a:lnTo>
                    <a:pt x="215391" y="50800"/>
                  </a:lnTo>
                  <a:lnTo>
                    <a:pt x="219709" y="50800"/>
                  </a:lnTo>
                  <a:lnTo>
                    <a:pt x="224535" y="38100"/>
                  </a:lnTo>
                  <a:close/>
                </a:path>
                <a:path w="2127884" h="1549400">
                  <a:moveTo>
                    <a:pt x="1918207" y="1498600"/>
                  </a:moveTo>
                  <a:lnTo>
                    <a:pt x="1902967" y="1498600"/>
                  </a:lnTo>
                  <a:lnTo>
                    <a:pt x="1897506" y="1511300"/>
                  </a:lnTo>
                  <a:lnTo>
                    <a:pt x="1912747" y="1511300"/>
                  </a:lnTo>
                  <a:lnTo>
                    <a:pt x="1918207" y="1498600"/>
                  </a:lnTo>
                  <a:close/>
                </a:path>
                <a:path w="2127884" h="1549400">
                  <a:moveTo>
                    <a:pt x="13842" y="1460500"/>
                  </a:moveTo>
                  <a:lnTo>
                    <a:pt x="2031" y="1460500"/>
                  </a:lnTo>
                  <a:lnTo>
                    <a:pt x="4317" y="1473200"/>
                  </a:lnTo>
                  <a:lnTo>
                    <a:pt x="7620" y="1485900"/>
                  </a:lnTo>
                  <a:lnTo>
                    <a:pt x="11556" y="1498600"/>
                  </a:lnTo>
                  <a:lnTo>
                    <a:pt x="26288" y="1498600"/>
                  </a:lnTo>
                  <a:lnTo>
                    <a:pt x="22098" y="1485900"/>
                  </a:lnTo>
                  <a:lnTo>
                    <a:pt x="18669" y="1473200"/>
                  </a:lnTo>
                  <a:lnTo>
                    <a:pt x="15875" y="1473200"/>
                  </a:lnTo>
                  <a:lnTo>
                    <a:pt x="13842" y="1460500"/>
                  </a:lnTo>
                  <a:close/>
                </a:path>
                <a:path w="2127884" h="1549400">
                  <a:moveTo>
                    <a:pt x="1932685" y="1460500"/>
                  </a:moveTo>
                  <a:lnTo>
                    <a:pt x="1920621" y="1460500"/>
                  </a:lnTo>
                  <a:lnTo>
                    <a:pt x="1918588" y="1473200"/>
                  </a:lnTo>
                  <a:lnTo>
                    <a:pt x="1915667" y="1485900"/>
                  </a:lnTo>
                  <a:lnTo>
                    <a:pt x="1912111" y="1485900"/>
                  </a:lnTo>
                  <a:lnTo>
                    <a:pt x="1907794" y="1498600"/>
                  </a:lnTo>
                  <a:lnTo>
                    <a:pt x="1923033" y="1498600"/>
                  </a:lnTo>
                  <a:lnTo>
                    <a:pt x="1927098" y="1485900"/>
                  </a:lnTo>
                  <a:lnTo>
                    <a:pt x="1930400" y="1473200"/>
                  </a:lnTo>
                  <a:lnTo>
                    <a:pt x="1932685" y="1460500"/>
                  </a:lnTo>
                  <a:close/>
                </a:path>
                <a:path w="2127884" h="1549400">
                  <a:moveTo>
                    <a:pt x="26924" y="1397000"/>
                  </a:moveTo>
                  <a:lnTo>
                    <a:pt x="11556" y="1397000"/>
                  </a:lnTo>
                  <a:lnTo>
                    <a:pt x="7620" y="1409700"/>
                  </a:lnTo>
                  <a:lnTo>
                    <a:pt x="4317" y="1422400"/>
                  </a:lnTo>
                  <a:lnTo>
                    <a:pt x="2031" y="1422400"/>
                  </a:lnTo>
                  <a:lnTo>
                    <a:pt x="507" y="1435100"/>
                  </a:lnTo>
                  <a:lnTo>
                    <a:pt x="0" y="1447800"/>
                  </a:lnTo>
                  <a:lnTo>
                    <a:pt x="507" y="1460500"/>
                  </a:lnTo>
                  <a:lnTo>
                    <a:pt x="12573" y="1460500"/>
                  </a:lnTo>
                  <a:lnTo>
                    <a:pt x="12191" y="1447800"/>
                  </a:lnTo>
                  <a:lnTo>
                    <a:pt x="12700" y="1435100"/>
                  </a:lnTo>
                  <a:lnTo>
                    <a:pt x="14097" y="1435100"/>
                  </a:lnTo>
                  <a:lnTo>
                    <a:pt x="16128" y="1422400"/>
                  </a:lnTo>
                  <a:lnTo>
                    <a:pt x="19050" y="1409700"/>
                  </a:lnTo>
                  <a:lnTo>
                    <a:pt x="22605" y="1409700"/>
                  </a:lnTo>
                  <a:lnTo>
                    <a:pt x="26924" y="1397000"/>
                  </a:lnTo>
                  <a:close/>
                </a:path>
                <a:path w="2127884" h="1549400">
                  <a:moveTo>
                    <a:pt x="123316" y="1435100"/>
                  </a:moveTo>
                  <a:lnTo>
                    <a:pt x="83947" y="1435100"/>
                  </a:lnTo>
                  <a:lnTo>
                    <a:pt x="84200" y="1447800"/>
                  </a:lnTo>
                  <a:lnTo>
                    <a:pt x="84581" y="1460500"/>
                  </a:lnTo>
                  <a:lnTo>
                    <a:pt x="192277" y="1460500"/>
                  </a:lnTo>
                  <a:lnTo>
                    <a:pt x="192785" y="1447800"/>
                  </a:lnTo>
                  <a:lnTo>
                    <a:pt x="115188" y="1447800"/>
                  </a:lnTo>
                  <a:lnTo>
                    <a:pt x="123316" y="1435100"/>
                  </a:lnTo>
                  <a:close/>
                </a:path>
                <a:path w="2127884" h="1549400">
                  <a:moveTo>
                    <a:pt x="192785" y="1447800"/>
                  </a:moveTo>
                  <a:lnTo>
                    <a:pt x="192277" y="1460500"/>
                  </a:lnTo>
                  <a:lnTo>
                    <a:pt x="192785" y="1460500"/>
                  </a:lnTo>
                  <a:lnTo>
                    <a:pt x="192785" y="1447800"/>
                  </a:lnTo>
                  <a:close/>
                </a:path>
                <a:path w="2127884" h="1549400">
                  <a:moveTo>
                    <a:pt x="1934717" y="177800"/>
                  </a:moveTo>
                  <a:lnTo>
                    <a:pt x="1927986" y="177800"/>
                  </a:lnTo>
                  <a:lnTo>
                    <a:pt x="1922526" y="190500"/>
                  </a:lnTo>
                  <a:lnTo>
                    <a:pt x="1922526" y="1447800"/>
                  </a:lnTo>
                  <a:lnTo>
                    <a:pt x="1922017" y="1460500"/>
                  </a:lnTo>
                  <a:lnTo>
                    <a:pt x="1934209" y="1460500"/>
                  </a:lnTo>
                  <a:lnTo>
                    <a:pt x="1934717" y="1447800"/>
                  </a:lnTo>
                  <a:lnTo>
                    <a:pt x="1934717" y="177800"/>
                  </a:lnTo>
                  <a:close/>
                </a:path>
                <a:path w="2127884" h="1549400">
                  <a:moveTo>
                    <a:pt x="117601" y="1422400"/>
                  </a:moveTo>
                  <a:lnTo>
                    <a:pt x="109347" y="1435100"/>
                  </a:lnTo>
                  <a:lnTo>
                    <a:pt x="115570" y="1435100"/>
                  </a:lnTo>
                  <a:lnTo>
                    <a:pt x="117601" y="1422400"/>
                  </a:lnTo>
                  <a:close/>
                </a:path>
                <a:path w="2127884" h="1549400">
                  <a:moveTo>
                    <a:pt x="136398" y="1422400"/>
                  </a:moveTo>
                  <a:lnTo>
                    <a:pt x="122681" y="1422400"/>
                  </a:lnTo>
                  <a:lnTo>
                    <a:pt x="115570" y="1435100"/>
                  </a:lnTo>
                  <a:lnTo>
                    <a:pt x="130428" y="1435100"/>
                  </a:lnTo>
                  <a:lnTo>
                    <a:pt x="136398" y="1422400"/>
                  </a:lnTo>
                  <a:close/>
                </a:path>
                <a:path w="2127884" h="1549400">
                  <a:moveTo>
                    <a:pt x="143636" y="1384300"/>
                  </a:moveTo>
                  <a:lnTo>
                    <a:pt x="131445" y="1384300"/>
                  </a:lnTo>
                  <a:lnTo>
                    <a:pt x="132460" y="1397000"/>
                  </a:lnTo>
                  <a:lnTo>
                    <a:pt x="131445" y="1409700"/>
                  </a:lnTo>
                  <a:lnTo>
                    <a:pt x="130048" y="1409700"/>
                  </a:lnTo>
                  <a:lnTo>
                    <a:pt x="125602" y="1422400"/>
                  </a:lnTo>
                  <a:lnTo>
                    <a:pt x="140715" y="1422400"/>
                  </a:lnTo>
                  <a:lnTo>
                    <a:pt x="143636" y="1409700"/>
                  </a:lnTo>
                  <a:lnTo>
                    <a:pt x="144525" y="1397000"/>
                  </a:lnTo>
                  <a:lnTo>
                    <a:pt x="143636" y="1384300"/>
                  </a:lnTo>
                  <a:close/>
                </a:path>
                <a:path w="2127884" h="1549400">
                  <a:moveTo>
                    <a:pt x="37337" y="1384300"/>
                  </a:moveTo>
                  <a:lnTo>
                    <a:pt x="21971" y="1384300"/>
                  </a:lnTo>
                  <a:lnTo>
                    <a:pt x="16509" y="1397000"/>
                  </a:lnTo>
                  <a:lnTo>
                    <a:pt x="31750" y="1397000"/>
                  </a:lnTo>
                  <a:lnTo>
                    <a:pt x="37337" y="1384300"/>
                  </a:lnTo>
                  <a:close/>
                </a:path>
                <a:path w="2127884" h="1549400">
                  <a:moveTo>
                    <a:pt x="131445" y="1384300"/>
                  </a:moveTo>
                  <a:lnTo>
                    <a:pt x="129158" y="1384300"/>
                  </a:lnTo>
                  <a:lnTo>
                    <a:pt x="131952" y="1397000"/>
                  </a:lnTo>
                  <a:lnTo>
                    <a:pt x="131445" y="1384300"/>
                  </a:lnTo>
                  <a:close/>
                </a:path>
                <a:path w="2127884" h="1549400">
                  <a:moveTo>
                    <a:pt x="49910" y="1371600"/>
                  </a:moveTo>
                  <a:lnTo>
                    <a:pt x="35178" y="1371600"/>
                  </a:lnTo>
                  <a:lnTo>
                    <a:pt x="28321" y="1384300"/>
                  </a:lnTo>
                  <a:lnTo>
                    <a:pt x="43433" y="1384300"/>
                  </a:lnTo>
                  <a:lnTo>
                    <a:pt x="49910" y="1371600"/>
                  </a:lnTo>
                  <a:close/>
                </a:path>
                <a:path w="2127884" h="1549400">
                  <a:moveTo>
                    <a:pt x="125602" y="1371600"/>
                  </a:moveTo>
                  <a:lnTo>
                    <a:pt x="121157" y="1371600"/>
                  </a:lnTo>
                  <a:lnTo>
                    <a:pt x="127000" y="1384300"/>
                  </a:lnTo>
                  <a:lnTo>
                    <a:pt x="125602" y="1371600"/>
                  </a:lnTo>
                  <a:close/>
                </a:path>
                <a:path w="2127884" h="1549400">
                  <a:moveTo>
                    <a:pt x="130428" y="1358900"/>
                  </a:moveTo>
                  <a:lnTo>
                    <a:pt x="102488" y="1358900"/>
                  </a:lnTo>
                  <a:lnTo>
                    <a:pt x="111505" y="1371600"/>
                  </a:lnTo>
                  <a:lnTo>
                    <a:pt x="125602" y="1371600"/>
                  </a:lnTo>
                  <a:lnTo>
                    <a:pt x="130048" y="1384300"/>
                  </a:lnTo>
                  <a:lnTo>
                    <a:pt x="140715" y="1384300"/>
                  </a:lnTo>
                  <a:lnTo>
                    <a:pt x="136398" y="1371600"/>
                  </a:lnTo>
                  <a:lnTo>
                    <a:pt x="130428" y="1358900"/>
                  </a:lnTo>
                  <a:close/>
                </a:path>
                <a:path w="2127884" h="1549400">
                  <a:moveTo>
                    <a:pt x="80009" y="1358900"/>
                  </a:moveTo>
                  <a:lnTo>
                    <a:pt x="50419" y="1358900"/>
                  </a:lnTo>
                  <a:lnTo>
                    <a:pt x="42545" y="1371600"/>
                  </a:lnTo>
                  <a:lnTo>
                    <a:pt x="71881" y="1371600"/>
                  </a:lnTo>
                  <a:lnTo>
                    <a:pt x="80009" y="1358900"/>
                  </a:lnTo>
                  <a:close/>
                </a:path>
                <a:path w="2127884" h="1549400">
                  <a:moveTo>
                    <a:pt x="96392" y="1346200"/>
                  </a:moveTo>
                  <a:lnTo>
                    <a:pt x="86613" y="1346200"/>
                  </a:lnTo>
                  <a:lnTo>
                    <a:pt x="76961" y="1358900"/>
                  </a:lnTo>
                  <a:lnTo>
                    <a:pt x="95250" y="1358900"/>
                  </a:lnTo>
                  <a:lnTo>
                    <a:pt x="96392" y="1346200"/>
                  </a:lnTo>
                  <a:close/>
                </a:path>
                <a:path w="2127884" h="1549400">
                  <a:moveTo>
                    <a:pt x="106045" y="1346200"/>
                  </a:moveTo>
                  <a:lnTo>
                    <a:pt x="96392" y="1346200"/>
                  </a:lnTo>
                  <a:lnTo>
                    <a:pt x="95250" y="1358900"/>
                  </a:lnTo>
                  <a:lnTo>
                    <a:pt x="115188" y="1358900"/>
                  </a:lnTo>
                  <a:lnTo>
                    <a:pt x="106045" y="1346200"/>
                  </a:lnTo>
                  <a:close/>
                </a:path>
                <a:path w="2127884" h="1549400">
                  <a:moveTo>
                    <a:pt x="192785" y="1346200"/>
                  </a:moveTo>
                  <a:lnTo>
                    <a:pt x="106045" y="1346200"/>
                  </a:lnTo>
                  <a:lnTo>
                    <a:pt x="115188" y="1358900"/>
                  </a:lnTo>
                  <a:lnTo>
                    <a:pt x="192785" y="1358900"/>
                  </a:lnTo>
                  <a:lnTo>
                    <a:pt x="192785" y="1346200"/>
                  </a:lnTo>
                  <a:close/>
                </a:path>
                <a:path w="2127884" h="1549400">
                  <a:moveTo>
                    <a:pt x="289178" y="177800"/>
                  </a:moveTo>
                  <a:lnTo>
                    <a:pt x="255015" y="177800"/>
                  </a:lnTo>
                  <a:lnTo>
                    <a:pt x="262254" y="190500"/>
                  </a:lnTo>
                  <a:lnTo>
                    <a:pt x="289178" y="190500"/>
                  </a:lnTo>
                  <a:lnTo>
                    <a:pt x="289178" y="177800"/>
                  </a:lnTo>
                  <a:close/>
                </a:path>
                <a:path w="2127884" h="1549400">
                  <a:moveTo>
                    <a:pt x="335025" y="177800"/>
                  </a:moveTo>
                  <a:lnTo>
                    <a:pt x="289178" y="177800"/>
                  </a:lnTo>
                  <a:lnTo>
                    <a:pt x="289178" y="190500"/>
                  </a:lnTo>
                  <a:lnTo>
                    <a:pt x="326644" y="190500"/>
                  </a:lnTo>
                  <a:lnTo>
                    <a:pt x="335025" y="177800"/>
                  </a:lnTo>
                  <a:close/>
                </a:path>
                <a:path w="2127884" h="1549400">
                  <a:moveTo>
                    <a:pt x="1927986" y="177800"/>
                  </a:moveTo>
                  <a:lnTo>
                    <a:pt x="335025" y="177800"/>
                  </a:lnTo>
                  <a:lnTo>
                    <a:pt x="326644" y="190500"/>
                  </a:lnTo>
                  <a:lnTo>
                    <a:pt x="1922526" y="190500"/>
                  </a:lnTo>
                  <a:lnTo>
                    <a:pt x="1927986" y="177800"/>
                  </a:lnTo>
                  <a:close/>
                </a:path>
                <a:path w="2127884" h="1549400">
                  <a:moveTo>
                    <a:pt x="2076957" y="177800"/>
                  </a:moveTo>
                  <a:lnTo>
                    <a:pt x="1934717" y="177800"/>
                  </a:lnTo>
                  <a:lnTo>
                    <a:pt x="1934717" y="190500"/>
                  </a:lnTo>
                  <a:lnTo>
                    <a:pt x="2068576" y="190500"/>
                  </a:lnTo>
                  <a:lnTo>
                    <a:pt x="2076957" y="177800"/>
                  </a:lnTo>
                  <a:close/>
                </a:path>
                <a:path w="2127884" h="1549400">
                  <a:moveTo>
                    <a:pt x="253110" y="139700"/>
                  </a:moveTo>
                  <a:lnTo>
                    <a:pt x="240919" y="139700"/>
                  </a:lnTo>
                  <a:lnTo>
                    <a:pt x="241934" y="152400"/>
                  </a:lnTo>
                  <a:lnTo>
                    <a:pt x="244728" y="165100"/>
                  </a:lnTo>
                  <a:lnTo>
                    <a:pt x="249300" y="177800"/>
                  </a:lnTo>
                  <a:lnTo>
                    <a:pt x="264540" y="177800"/>
                  </a:lnTo>
                  <a:lnTo>
                    <a:pt x="258699" y="165100"/>
                  </a:lnTo>
                  <a:lnTo>
                    <a:pt x="256412" y="165100"/>
                  </a:lnTo>
                  <a:lnTo>
                    <a:pt x="253619" y="152400"/>
                  </a:lnTo>
                  <a:lnTo>
                    <a:pt x="253110" y="152400"/>
                  </a:lnTo>
                  <a:lnTo>
                    <a:pt x="253110" y="139700"/>
                  </a:lnTo>
                  <a:close/>
                </a:path>
                <a:path w="2127884" h="1549400">
                  <a:moveTo>
                    <a:pt x="262889" y="165100"/>
                  </a:moveTo>
                  <a:lnTo>
                    <a:pt x="264540" y="177800"/>
                  </a:lnTo>
                  <a:lnTo>
                    <a:pt x="270001" y="177800"/>
                  </a:lnTo>
                  <a:lnTo>
                    <a:pt x="262889" y="165100"/>
                  </a:lnTo>
                  <a:close/>
                </a:path>
                <a:path w="2127884" h="1549400">
                  <a:moveTo>
                    <a:pt x="357377" y="165100"/>
                  </a:moveTo>
                  <a:lnTo>
                    <a:pt x="335787" y="165100"/>
                  </a:lnTo>
                  <a:lnTo>
                    <a:pt x="328802" y="177800"/>
                  </a:lnTo>
                  <a:lnTo>
                    <a:pt x="350520" y="177800"/>
                  </a:lnTo>
                  <a:lnTo>
                    <a:pt x="357377" y="165100"/>
                  </a:lnTo>
                  <a:close/>
                </a:path>
                <a:path w="2127884" h="1549400">
                  <a:moveTo>
                    <a:pt x="2099309" y="165100"/>
                  </a:moveTo>
                  <a:lnTo>
                    <a:pt x="2077720" y="165100"/>
                  </a:lnTo>
                  <a:lnTo>
                    <a:pt x="2070734" y="177800"/>
                  </a:lnTo>
                  <a:lnTo>
                    <a:pt x="2092452" y="177800"/>
                  </a:lnTo>
                  <a:lnTo>
                    <a:pt x="2099309" y="165100"/>
                  </a:lnTo>
                  <a:close/>
                </a:path>
                <a:path w="2127884" h="1549400">
                  <a:moveTo>
                    <a:pt x="373887" y="139700"/>
                  </a:moveTo>
                  <a:lnTo>
                    <a:pt x="358648" y="139700"/>
                  </a:lnTo>
                  <a:lnTo>
                    <a:pt x="353822" y="152400"/>
                  </a:lnTo>
                  <a:lnTo>
                    <a:pt x="348360" y="152400"/>
                  </a:lnTo>
                  <a:lnTo>
                    <a:pt x="342391" y="165100"/>
                  </a:lnTo>
                  <a:lnTo>
                    <a:pt x="363600" y="165100"/>
                  </a:lnTo>
                  <a:lnTo>
                    <a:pt x="369061" y="152400"/>
                  </a:lnTo>
                  <a:lnTo>
                    <a:pt x="373887" y="139700"/>
                  </a:lnTo>
                  <a:close/>
                </a:path>
                <a:path w="2127884" h="1549400">
                  <a:moveTo>
                    <a:pt x="2115820" y="139700"/>
                  </a:moveTo>
                  <a:lnTo>
                    <a:pt x="2100579" y="139700"/>
                  </a:lnTo>
                  <a:lnTo>
                    <a:pt x="2095753" y="152400"/>
                  </a:lnTo>
                  <a:lnTo>
                    <a:pt x="2090292" y="152400"/>
                  </a:lnTo>
                  <a:lnTo>
                    <a:pt x="2084324" y="165100"/>
                  </a:lnTo>
                  <a:lnTo>
                    <a:pt x="2105532" y="165100"/>
                  </a:lnTo>
                  <a:lnTo>
                    <a:pt x="2110994" y="152400"/>
                  </a:lnTo>
                  <a:lnTo>
                    <a:pt x="2115820" y="139700"/>
                  </a:lnTo>
                  <a:close/>
                </a:path>
                <a:path w="2127884" h="1549400">
                  <a:moveTo>
                    <a:pt x="253110" y="139700"/>
                  </a:moveTo>
                  <a:lnTo>
                    <a:pt x="253110" y="152400"/>
                  </a:lnTo>
                  <a:lnTo>
                    <a:pt x="253619" y="146050"/>
                  </a:lnTo>
                  <a:lnTo>
                    <a:pt x="253110" y="139700"/>
                  </a:lnTo>
                  <a:close/>
                </a:path>
                <a:path w="2127884" h="1549400">
                  <a:moveTo>
                    <a:pt x="253619" y="146050"/>
                  </a:moveTo>
                  <a:lnTo>
                    <a:pt x="253110" y="152400"/>
                  </a:lnTo>
                  <a:lnTo>
                    <a:pt x="254126" y="152400"/>
                  </a:lnTo>
                  <a:lnTo>
                    <a:pt x="253619" y="146050"/>
                  </a:lnTo>
                  <a:close/>
                </a:path>
                <a:path w="2127884" h="1549400">
                  <a:moveTo>
                    <a:pt x="254126" y="139700"/>
                  </a:moveTo>
                  <a:lnTo>
                    <a:pt x="253110" y="139700"/>
                  </a:lnTo>
                  <a:lnTo>
                    <a:pt x="253619" y="146050"/>
                  </a:lnTo>
                  <a:lnTo>
                    <a:pt x="254126" y="139700"/>
                  </a:lnTo>
                  <a:close/>
                </a:path>
                <a:path w="2127884" h="1549400">
                  <a:moveTo>
                    <a:pt x="264540" y="114300"/>
                  </a:moveTo>
                  <a:lnTo>
                    <a:pt x="249300" y="114300"/>
                  </a:lnTo>
                  <a:lnTo>
                    <a:pt x="244728" y="127000"/>
                  </a:lnTo>
                  <a:lnTo>
                    <a:pt x="241934" y="139700"/>
                  </a:lnTo>
                  <a:lnTo>
                    <a:pt x="253619" y="139700"/>
                  </a:lnTo>
                  <a:lnTo>
                    <a:pt x="256412" y="127000"/>
                  </a:lnTo>
                  <a:lnTo>
                    <a:pt x="258699" y="127000"/>
                  </a:lnTo>
                  <a:lnTo>
                    <a:pt x="264540" y="114300"/>
                  </a:lnTo>
                  <a:close/>
                </a:path>
                <a:path w="2127884" h="1549400">
                  <a:moveTo>
                    <a:pt x="385063" y="101600"/>
                  </a:moveTo>
                  <a:lnTo>
                    <a:pt x="372872" y="101600"/>
                  </a:lnTo>
                  <a:lnTo>
                    <a:pt x="371475" y="114300"/>
                  </a:lnTo>
                  <a:lnTo>
                    <a:pt x="369442" y="127000"/>
                  </a:lnTo>
                  <a:lnTo>
                    <a:pt x="366522" y="127000"/>
                  </a:lnTo>
                  <a:lnTo>
                    <a:pt x="362965" y="139700"/>
                  </a:lnTo>
                  <a:lnTo>
                    <a:pt x="377951" y="139700"/>
                  </a:lnTo>
                  <a:lnTo>
                    <a:pt x="381253" y="127000"/>
                  </a:lnTo>
                  <a:lnTo>
                    <a:pt x="383539" y="114300"/>
                  </a:lnTo>
                  <a:lnTo>
                    <a:pt x="385063" y="101600"/>
                  </a:lnTo>
                  <a:close/>
                </a:path>
                <a:path w="2127884" h="1549400">
                  <a:moveTo>
                    <a:pt x="2126996" y="101600"/>
                  </a:moveTo>
                  <a:lnTo>
                    <a:pt x="2114804" y="101600"/>
                  </a:lnTo>
                  <a:lnTo>
                    <a:pt x="2113406" y="114300"/>
                  </a:lnTo>
                  <a:lnTo>
                    <a:pt x="2111375" y="127000"/>
                  </a:lnTo>
                  <a:lnTo>
                    <a:pt x="2108454" y="127000"/>
                  </a:lnTo>
                  <a:lnTo>
                    <a:pt x="2104898" y="139700"/>
                  </a:lnTo>
                  <a:lnTo>
                    <a:pt x="2119883" y="139700"/>
                  </a:lnTo>
                  <a:lnTo>
                    <a:pt x="2123185" y="127000"/>
                  </a:lnTo>
                  <a:lnTo>
                    <a:pt x="2125472" y="114300"/>
                  </a:lnTo>
                  <a:lnTo>
                    <a:pt x="2126996" y="101600"/>
                  </a:lnTo>
                  <a:close/>
                </a:path>
                <a:path w="2127884" h="1549400">
                  <a:moveTo>
                    <a:pt x="269875" y="114300"/>
                  </a:moveTo>
                  <a:lnTo>
                    <a:pt x="264540" y="114300"/>
                  </a:lnTo>
                  <a:lnTo>
                    <a:pt x="262762" y="127000"/>
                  </a:lnTo>
                  <a:lnTo>
                    <a:pt x="269875" y="114300"/>
                  </a:lnTo>
                  <a:close/>
                </a:path>
                <a:path w="2127884" h="1549400">
                  <a:moveTo>
                    <a:pt x="372872" y="101600"/>
                  </a:moveTo>
                  <a:lnTo>
                    <a:pt x="262254" y="101600"/>
                  </a:lnTo>
                  <a:lnTo>
                    <a:pt x="255015" y="114300"/>
                  </a:lnTo>
                  <a:lnTo>
                    <a:pt x="371475" y="114300"/>
                  </a:lnTo>
                  <a:lnTo>
                    <a:pt x="372872" y="101600"/>
                  </a:lnTo>
                  <a:close/>
                </a:path>
                <a:path w="2127884" h="1549400">
                  <a:moveTo>
                    <a:pt x="381253" y="63500"/>
                  </a:moveTo>
                  <a:lnTo>
                    <a:pt x="366902" y="63500"/>
                  </a:lnTo>
                  <a:lnTo>
                    <a:pt x="369824" y="76200"/>
                  </a:lnTo>
                  <a:lnTo>
                    <a:pt x="371728" y="76200"/>
                  </a:lnTo>
                  <a:lnTo>
                    <a:pt x="372999" y="88900"/>
                  </a:lnTo>
                  <a:lnTo>
                    <a:pt x="373379" y="101600"/>
                  </a:lnTo>
                  <a:lnTo>
                    <a:pt x="385063" y="101600"/>
                  </a:lnTo>
                  <a:lnTo>
                    <a:pt x="383539" y="114300"/>
                  </a:lnTo>
                  <a:lnTo>
                    <a:pt x="385572" y="114300"/>
                  </a:lnTo>
                  <a:lnTo>
                    <a:pt x="385572" y="101600"/>
                  </a:lnTo>
                  <a:lnTo>
                    <a:pt x="385063" y="88900"/>
                  </a:lnTo>
                  <a:lnTo>
                    <a:pt x="383539" y="76200"/>
                  </a:lnTo>
                  <a:lnTo>
                    <a:pt x="381253" y="63500"/>
                  </a:lnTo>
                  <a:close/>
                </a:path>
                <a:path w="2127884" h="1549400">
                  <a:moveTo>
                    <a:pt x="2123185" y="63500"/>
                  </a:moveTo>
                  <a:lnTo>
                    <a:pt x="2108834" y="63500"/>
                  </a:lnTo>
                  <a:lnTo>
                    <a:pt x="2111755" y="76200"/>
                  </a:lnTo>
                  <a:lnTo>
                    <a:pt x="2113660" y="76200"/>
                  </a:lnTo>
                  <a:lnTo>
                    <a:pt x="2114930" y="88900"/>
                  </a:lnTo>
                  <a:lnTo>
                    <a:pt x="2115311" y="101600"/>
                  </a:lnTo>
                  <a:lnTo>
                    <a:pt x="2127504" y="101600"/>
                  </a:lnTo>
                  <a:lnTo>
                    <a:pt x="2126996" y="88900"/>
                  </a:lnTo>
                  <a:lnTo>
                    <a:pt x="2125472" y="76200"/>
                  </a:lnTo>
                  <a:lnTo>
                    <a:pt x="2123185" y="63500"/>
                  </a:lnTo>
                  <a:close/>
                </a:path>
                <a:path w="2127884" h="1549400">
                  <a:moveTo>
                    <a:pt x="369061" y="38100"/>
                  </a:moveTo>
                  <a:lnTo>
                    <a:pt x="349123" y="38100"/>
                  </a:lnTo>
                  <a:lnTo>
                    <a:pt x="354456" y="50800"/>
                  </a:lnTo>
                  <a:lnTo>
                    <a:pt x="359282" y="50800"/>
                  </a:lnTo>
                  <a:lnTo>
                    <a:pt x="363600" y="63500"/>
                  </a:lnTo>
                  <a:lnTo>
                    <a:pt x="377951" y="63500"/>
                  </a:lnTo>
                  <a:lnTo>
                    <a:pt x="373887" y="50800"/>
                  </a:lnTo>
                  <a:lnTo>
                    <a:pt x="369061" y="38100"/>
                  </a:lnTo>
                  <a:close/>
                </a:path>
                <a:path w="2127884" h="1549400">
                  <a:moveTo>
                    <a:pt x="2110994" y="38100"/>
                  </a:moveTo>
                  <a:lnTo>
                    <a:pt x="2091054" y="38100"/>
                  </a:lnTo>
                  <a:lnTo>
                    <a:pt x="2096388" y="50800"/>
                  </a:lnTo>
                  <a:lnTo>
                    <a:pt x="2101214" y="50800"/>
                  </a:lnTo>
                  <a:lnTo>
                    <a:pt x="2105532" y="63500"/>
                  </a:lnTo>
                  <a:lnTo>
                    <a:pt x="2119883" y="63500"/>
                  </a:lnTo>
                  <a:lnTo>
                    <a:pt x="2115820" y="50800"/>
                  </a:lnTo>
                  <a:lnTo>
                    <a:pt x="2110994" y="38100"/>
                  </a:lnTo>
                  <a:close/>
                </a:path>
                <a:path w="2127884" h="1549400">
                  <a:moveTo>
                    <a:pt x="242697" y="25400"/>
                  </a:moveTo>
                  <a:lnTo>
                    <a:pt x="221106" y="25400"/>
                  </a:lnTo>
                  <a:lnTo>
                    <a:pt x="214756" y="38100"/>
                  </a:lnTo>
                  <a:lnTo>
                    <a:pt x="236220" y="38100"/>
                  </a:lnTo>
                  <a:lnTo>
                    <a:pt x="242697" y="25400"/>
                  </a:lnTo>
                  <a:close/>
                </a:path>
                <a:path w="2127884" h="1549400">
                  <a:moveTo>
                    <a:pt x="357377" y="25400"/>
                  </a:moveTo>
                  <a:lnTo>
                    <a:pt x="336803" y="25400"/>
                  </a:lnTo>
                  <a:lnTo>
                    <a:pt x="343280" y="38100"/>
                  </a:lnTo>
                  <a:lnTo>
                    <a:pt x="363600" y="38100"/>
                  </a:lnTo>
                  <a:lnTo>
                    <a:pt x="357377" y="25400"/>
                  </a:lnTo>
                  <a:close/>
                </a:path>
                <a:path w="2127884" h="1549400">
                  <a:moveTo>
                    <a:pt x="2099309" y="25400"/>
                  </a:moveTo>
                  <a:lnTo>
                    <a:pt x="2078735" y="25400"/>
                  </a:lnTo>
                  <a:lnTo>
                    <a:pt x="2085212" y="38100"/>
                  </a:lnTo>
                  <a:lnTo>
                    <a:pt x="2105532" y="38100"/>
                  </a:lnTo>
                  <a:lnTo>
                    <a:pt x="2099309" y="25400"/>
                  </a:lnTo>
                  <a:close/>
                </a:path>
                <a:path w="2127884" h="1549400">
                  <a:moveTo>
                    <a:pt x="264667" y="12700"/>
                  </a:moveTo>
                  <a:lnTo>
                    <a:pt x="235330" y="12700"/>
                  </a:lnTo>
                  <a:lnTo>
                    <a:pt x="227964" y="25400"/>
                  </a:lnTo>
                  <a:lnTo>
                    <a:pt x="256921" y="25400"/>
                  </a:lnTo>
                  <a:lnTo>
                    <a:pt x="264667" y="12700"/>
                  </a:lnTo>
                  <a:close/>
                </a:path>
                <a:path w="2127884" h="1549400">
                  <a:moveTo>
                    <a:pt x="343026" y="12700"/>
                  </a:moveTo>
                  <a:lnTo>
                    <a:pt x="314832" y="12700"/>
                  </a:lnTo>
                  <a:lnTo>
                    <a:pt x="322579" y="25400"/>
                  </a:lnTo>
                  <a:lnTo>
                    <a:pt x="350520" y="25400"/>
                  </a:lnTo>
                  <a:lnTo>
                    <a:pt x="343026" y="12700"/>
                  </a:lnTo>
                  <a:close/>
                </a:path>
                <a:path w="2127884" h="1549400">
                  <a:moveTo>
                    <a:pt x="2084958" y="12700"/>
                  </a:moveTo>
                  <a:lnTo>
                    <a:pt x="2056764" y="12700"/>
                  </a:lnTo>
                  <a:lnTo>
                    <a:pt x="2064511" y="25400"/>
                  </a:lnTo>
                  <a:lnTo>
                    <a:pt x="2092452" y="25400"/>
                  </a:lnTo>
                  <a:lnTo>
                    <a:pt x="2084958" y="12700"/>
                  </a:lnTo>
                  <a:close/>
                </a:path>
                <a:path w="2127884" h="1549400">
                  <a:moveTo>
                    <a:pt x="289178" y="0"/>
                  </a:moveTo>
                  <a:lnTo>
                    <a:pt x="260476" y="0"/>
                  </a:lnTo>
                  <a:lnTo>
                    <a:pt x="251586" y="12700"/>
                  </a:lnTo>
                  <a:lnTo>
                    <a:pt x="288544" y="12700"/>
                  </a:lnTo>
                  <a:lnTo>
                    <a:pt x="289178" y="0"/>
                  </a:lnTo>
                  <a:close/>
                </a:path>
                <a:path w="2127884" h="1549400">
                  <a:moveTo>
                    <a:pt x="317880" y="0"/>
                  </a:moveTo>
                  <a:lnTo>
                    <a:pt x="289178" y="0"/>
                  </a:lnTo>
                  <a:lnTo>
                    <a:pt x="288544" y="12700"/>
                  </a:lnTo>
                  <a:lnTo>
                    <a:pt x="326644" y="12700"/>
                  </a:lnTo>
                  <a:lnTo>
                    <a:pt x="317880" y="0"/>
                  </a:lnTo>
                  <a:close/>
                </a:path>
                <a:path w="2127884" h="1549400">
                  <a:moveTo>
                    <a:pt x="2059812" y="0"/>
                  </a:moveTo>
                  <a:lnTo>
                    <a:pt x="317880" y="0"/>
                  </a:lnTo>
                  <a:lnTo>
                    <a:pt x="326644" y="12700"/>
                  </a:lnTo>
                  <a:lnTo>
                    <a:pt x="2068576" y="12700"/>
                  </a:lnTo>
                  <a:lnTo>
                    <a:pt x="2059812" y="0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561321" y="5607507"/>
            <a:ext cx="100711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Самоотвод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862" y="737843"/>
            <a:ext cx="10691177" cy="28848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61146" y="1220800"/>
            <a:ext cx="25819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95"/>
              </a:spcBef>
              <a:tabLst>
                <a:tab pos="685800" algn="l"/>
                <a:tab pos="107950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spc="-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3200" spc="-5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3200" spc="-2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3200" spc="-5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3200" spc="-75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3200" spc="-5" dirty="0" err="1" smtClean="0">
                <a:latin typeface="Times New Roman" pitchFamily="18" charset="0"/>
                <a:cs typeface="Times New Roman" pitchFamily="18" charset="0"/>
              </a:rPr>
              <a:t>ании</a:t>
            </a: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нал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ии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1697" y="1220800"/>
            <a:ext cx="3545204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95"/>
              </a:spcBef>
              <a:tabLst>
                <a:tab pos="871855" algn="l"/>
                <a:tab pos="2051685" algn="l"/>
                <a:tab pos="2232025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ли	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рассматривать </a:t>
            </a:r>
            <a:r>
              <a:rPr sz="3200" spc="-6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каждый	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случай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отношений		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между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3818" y="2197100"/>
            <a:ext cx="25323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сот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3200" spc="-12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3200" spc="-6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и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1430" y="1220800"/>
            <a:ext cx="234759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195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3200" spc="-6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3200" spc="-8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о 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Комиссии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spc="-20" dirty="0">
                <a:latin typeface="Times New Roman" pitchFamily="18" charset="0"/>
                <a:cs typeface="Times New Roman" pitchFamily="18" charset="0"/>
              </a:rPr>
              <a:t>родственных </a:t>
            </a:r>
            <a:r>
              <a:rPr sz="3200" spc="-6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реж</a:t>
            </a:r>
            <a:r>
              <a:rPr sz="3200" spc="-9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ени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?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50234" y="3499358"/>
            <a:ext cx="5250180" cy="676910"/>
            <a:chOff x="3650234" y="3499358"/>
            <a:chExt cx="5250180" cy="6769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9792" y="3517392"/>
              <a:ext cx="5230368" cy="6583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0234" y="3499358"/>
              <a:ext cx="5226939" cy="65278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256842" y="4322317"/>
            <a:ext cx="9959975" cy="685800"/>
            <a:chOff x="1256842" y="4322317"/>
            <a:chExt cx="9959975" cy="6858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063" y="4340351"/>
              <a:ext cx="9942576" cy="6675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6842" y="4322317"/>
              <a:ext cx="9934143" cy="66014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237653" y="5189473"/>
            <a:ext cx="10104120" cy="641350"/>
            <a:chOff x="1237653" y="5189473"/>
            <a:chExt cx="10104120" cy="64135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5776" y="5209031"/>
              <a:ext cx="10085832" cy="6217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7653" y="5189473"/>
              <a:ext cx="10081094" cy="6159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254" y="464566"/>
            <a:ext cx="4338066" cy="4132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474333" y="468883"/>
            <a:ext cx="3959225" cy="335915"/>
            <a:chOff x="6474333" y="468883"/>
            <a:chExt cx="3959225" cy="3359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4333" y="558926"/>
              <a:ext cx="1773555" cy="2305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6303" y="468883"/>
              <a:ext cx="2167001" cy="3357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008758" y="973327"/>
            <a:ext cx="2788920" cy="304165"/>
            <a:chOff x="2008758" y="973327"/>
            <a:chExt cx="2788920" cy="30416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0823" y="984503"/>
              <a:ext cx="2776728" cy="2926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8758" y="973327"/>
              <a:ext cx="2769616" cy="28702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82515" y="952246"/>
            <a:ext cx="5550789" cy="41325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415032" y="1534286"/>
            <a:ext cx="1002030" cy="319405"/>
            <a:chOff x="2415032" y="1534286"/>
            <a:chExt cx="1002030" cy="31940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6208" y="1545335"/>
              <a:ext cx="990599" cy="3078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21128" y="1540382"/>
              <a:ext cx="970280" cy="288925"/>
            </a:xfrm>
            <a:custGeom>
              <a:avLst/>
              <a:gdLst/>
              <a:ahLst/>
              <a:cxnLst/>
              <a:rect l="l" t="t" r="r" b="b"/>
              <a:pathLst>
                <a:path w="970279" h="288925">
                  <a:moveTo>
                    <a:pt x="970280" y="4825"/>
                  </a:moveTo>
                  <a:lnTo>
                    <a:pt x="834517" y="4825"/>
                  </a:lnTo>
                  <a:lnTo>
                    <a:pt x="834517" y="196595"/>
                  </a:lnTo>
                  <a:lnTo>
                    <a:pt x="881380" y="196595"/>
                  </a:lnTo>
                  <a:lnTo>
                    <a:pt x="881380" y="45338"/>
                  </a:lnTo>
                  <a:lnTo>
                    <a:pt x="970280" y="45338"/>
                  </a:lnTo>
                  <a:lnTo>
                    <a:pt x="970280" y="4825"/>
                  </a:lnTo>
                  <a:close/>
                </a:path>
                <a:path w="970279" h="288925">
                  <a:moveTo>
                    <a:pt x="653796" y="4825"/>
                  </a:moveTo>
                  <a:lnTo>
                    <a:pt x="603504" y="4825"/>
                  </a:lnTo>
                  <a:lnTo>
                    <a:pt x="681863" y="185927"/>
                  </a:lnTo>
                  <a:lnTo>
                    <a:pt x="637921" y="288670"/>
                  </a:lnTo>
                  <a:lnTo>
                    <a:pt x="684276" y="288670"/>
                  </a:lnTo>
                  <a:lnTo>
                    <a:pt x="752045" y="132841"/>
                  </a:lnTo>
                  <a:lnTo>
                    <a:pt x="705358" y="132841"/>
                  </a:lnTo>
                  <a:lnTo>
                    <a:pt x="701428" y="122033"/>
                  </a:lnTo>
                  <a:lnTo>
                    <a:pt x="696309" y="108664"/>
                  </a:lnTo>
                  <a:lnTo>
                    <a:pt x="689998" y="92747"/>
                  </a:lnTo>
                  <a:lnTo>
                    <a:pt x="682498" y="74294"/>
                  </a:lnTo>
                  <a:lnTo>
                    <a:pt x="653796" y="4825"/>
                  </a:lnTo>
                  <a:close/>
                </a:path>
                <a:path w="970279" h="288925">
                  <a:moveTo>
                    <a:pt x="807720" y="4825"/>
                  </a:moveTo>
                  <a:lnTo>
                    <a:pt x="756920" y="4825"/>
                  </a:lnTo>
                  <a:lnTo>
                    <a:pt x="727202" y="77850"/>
                  </a:lnTo>
                  <a:lnTo>
                    <a:pt x="719891" y="96355"/>
                  </a:lnTo>
                  <a:lnTo>
                    <a:pt x="713962" y="111680"/>
                  </a:lnTo>
                  <a:lnTo>
                    <a:pt x="709414" y="123838"/>
                  </a:lnTo>
                  <a:lnTo>
                    <a:pt x="706247" y="132841"/>
                  </a:lnTo>
                  <a:lnTo>
                    <a:pt x="752045" y="132841"/>
                  </a:lnTo>
                  <a:lnTo>
                    <a:pt x="807720" y="4825"/>
                  </a:lnTo>
                  <a:close/>
                </a:path>
                <a:path w="970279" h="288925">
                  <a:moveTo>
                    <a:pt x="389001" y="156971"/>
                  </a:moveTo>
                  <a:lnTo>
                    <a:pt x="389001" y="198754"/>
                  </a:lnTo>
                  <a:lnTo>
                    <a:pt x="391668" y="199262"/>
                  </a:lnTo>
                  <a:lnTo>
                    <a:pt x="394335" y="199643"/>
                  </a:lnTo>
                  <a:lnTo>
                    <a:pt x="397002" y="199897"/>
                  </a:lnTo>
                  <a:lnTo>
                    <a:pt x="402082" y="200151"/>
                  </a:lnTo>
                  <a:lnTo>
                    <a:pt x="410464" y="200151"/>
                  </a:lnTo>
                  <a:lnTo>
                    <a:pt x="416052" y="199643"/>
                  </a:lnTo>
                  <a:lnTo>
                    <a:pt x="427101" y="197865"/>
                  </a:lnTo>
                  <a:lnTo>
                    <a:pt x="432562" y="195833"/>
                  </a:lnTo>
                  <a:lnTo>
                    <a:pt x="437896" y="192658"/>
                  </a:lnTo>
                  <a:lnTo>
                    <a:pt x="443357" y="189611"/>
                  </a:lnTo>
                  <a:lnTo>
                    <a:pt x="465962" y="157987"/>
                  </a:lnTo>
                  <a:lnTo>
                    <a:pt x="396494" y="157987"/>
                  </a:lnTo>
                  <a:lnTo>
                    <a:pt x="392938" y="157606"/>
                  </a:lnTo>
                  <a:lnTo>
                    <a:pt x="389001" y="156971"/>
                  </a:lnTo>
                  <a:close/>
                </a:path>
                <a:path w="970279" h="288925">
                  <a:moveTo>
                    <a:pt x="574929" y="43814"/>
                  </a:moveTo>
                  <a:lnTo>
                    <a:pt x="527939" y="43814"/>
                  </a:lnTo>
                  <a:lnTo>
                    <a:pt x="527939" y="196595"/>
                  </a:lnTo>
                  <a:lnTo>
                    <a:pt x="574929" y="196595"/>
                  </a:lnTo>
                  <a:lnTo>
                    <a:pt x="574929" y="43814"/>
                  </a:lnTo>
                  <a:close/>
                </a:path>
                <a:path w="970279" h="288925">
                  <a:moveTo>
                    <a:pt x="574929" y="4825"/>
                  </a:moveTo>
                  <a:lnTo>
                    <a:pt x="457073" y="4825"/>
                  </a:lnTo>
                  <a:lnTo>
                    <a:pt x="454715" y="21899"/>
                  </a:lnTo>
                  <a:lnTo>
                    <a:pt x="452405" y="37687"/>
                  </a:lnTo>
                  <a:lnTo>
                    <a:pt x="445718" y="77549"/>
                  </a:lnTo>
                  <a:lnTo>
                    <a:pt x="436774" y="115744"/>
                  </a:lnTo>
                  <a:lnTo>
                    <a:pt x="418084" y="152907"/>
                  </a:lnTo>
                  <a:lnTo>
                    <a:pt x="404241" y="157987"/>
                  </a:lnTo>
                  <a:lnTo>
                    <a:pt x="465962" y="157987"/>
                  </a:lnTo>
                  <a:lnTo>
                    <a:pt x="479407" y="119818"/>
                  </a:lnTo>
                  <a:lnTo>
                    <a:pt x="488711" y="78374"/>
                  </a:lnTo>
                  <a:lnTo>
                    <a:pt x="494157" y="43814"/>
                  </a:lnTo>
                  <a:lnTo>
                    <a:pt x="574929" y="43814"/>
                  </a:lnTo>
                  <a:lnTo>
                    <a:pt x="574929" y="4825"/>
                  </a:lnTo>
                  <a:close/>
                </a:path>
                <a:path w="970279" h="288925">
                  <a:moveTo>
                    <a:pt x="50292" y="4825"/>
                  </a:moveTo>
                  <a:lnTo>
                    <a:pt x="0" y="4825"/>
                  </a:lnTo>
                  <a:lnTo>
                    <a:pt x="78359" y="185927"/>
                  </a:lnTo>
                  <a:lnTo>
                    <a:pt x="34417" y="288670"/>
                  </a:lnTo>
                  <a:lnTo>
                    <a:pt x="80772" y="288670"/>
                  </a:lnTo>
                  <a:lnTo>
                    <a:pt x="148541" y="132841"/>
                  </a:lnTo>
                  <a:lnTo>
                    <a:pt x="101854" y="132841"/>
                  </a:lnTo>
                  <a:lnTo>
                    <a:pt x="97924" y="122033"/>
                  </a:lnTo>
                  <a:lnTo>
                    <a:pt x="92805" y="108664"/>
                  </a:lnTo>
                  <a:lnTo>
                    <a:pt x="86494" y="92747"/>
                  </a:lnTo>
                  <a:lnTo>
                    <a:pt x="78994" y="74294"/>
                  </a:lnTo>
                  <a:lnTo>
                    <a:pt x="50292" y="4825"/>
                  </a:lnTo>
                  <a:close/>
                </a:path>
                <a:path w="970279" h="288925">
                  <a:moveTo>
                    <a:pt x="204216" y="4825"/>
                  </a:moveTo>
                  <a:lnTo>
                    <a:pt x="153416" y="4825"/>
                  </a:lnTo>
                  <a:lnTo>
                    <a:pt x="123698" y="77850"/>
                  </a:lnTo>
                  <a:lnTo>
                    <a:pt x="116387" y="96355"/>
                  </a:lnTo>
                  <a:lnTo>
                    <a:pt x="110458" y="111680"/>
                  </a:lnTo>
                  <a:lnTo>
                    <a:pt x="105910" y="123838"/>
                  </a:lnTo>
                  <a:lnTo>
                    <a:pt x="102743" y="132841"/>
                  </a:lnTo>
                  <a:lnTo>
                    <a:pt x="148541" y="132841"/>
                  </a:lnTo>
                  <a:lnTo>
                    <a:pt x="204216" y="4825"/>
                  </a:lnTo>
                  <a:close/>
                </a:path>
                <a:path w="970279" h="288925">
                  <a:moveTo>
                    <a:pt x="328422" y="0"/>
                  </a:moveTo>
                  <a:lnTo>
                    <a:pt x="319786" y="0"/>
                  </a:lnTo>
                  <a:lnTo>
                    <a:pt x="311167" y="359"/>
                  </a:lnTo>
                  <a:lnTo>
                    <a:pt x="268065" y="13350"/>
                  </a:lnTo>
                  <a:lnTo>
                    <a:pt x="234785" y="46809"/>
                  </a:lnTo>
                  <a:lnTo>
                    <a:pt x="221656" y="90372"/>
                  </a:lnTo>
                  <a:lnTo>
                    <a:pt x="221107" y="103758"/>
                  </a:lnTo>
                  <a:lnTo>
                    <a:pt x="221585" y="115738"/>
                  </a:lnTo>
                  <a:lnTo>
                    <a:pt x="233041" y="155846"/>
                  </a:lnTo>
                  <a:lnTo>
                    <a:pt x="264588" y="188134"/>
                  </a:lnTo>
                  <a:lnTo>
                    <a:pt x="310024" y="201169"/>
                  </a:lnTo>
                  <a:lnTo>
                    <a:pt x="320294" y="201549"/>
                  </a:lnTo>
                  <a:lnTo>
                    <a:pt x="327288" y="201382"/>
                  </a:lnTo>
                  <a:lnTo>
                    <a:pt x="369189" y="192404"/>
                  </a:lnTo>
                  <a:lnTo>
                    <a:pt x="369189" y="163067"/>
                  </a:lnTo>
                  <a:lnTo>
                    <a:pt x="326009" y="163067"/>
                  </a:lnTo>
                  <a:lnTo>
                    <a:pt x="319010" y="162778"/>
                  </a:lnTo>
                  <a:lnTo>
                    <a:pt x="283464" y="145541"/>
                  </a:lnTo>
                  <a:lnTo>
                    <a:pt x="273177" y="126364"/>
                  </a:lnTo>
                  <a:lnTo>
                    <a:pt x="270764" y="118999"/>
                  </a:lnTo>
                  <a:lnTo>
                    <a:pt x="269621" y="110997"/>
                  </a:lnTo>
                  <a:lnTo>
                    <a:pt x="269621" y="102488"/>
                  </a:lnTo>
                  <a:lnTo>
                    <a:pt x="277368" y="64515"/>
                  </a:lnTo>
                  <a:lnTo>
                    <a:pt x="311912" y="39624"/>
                  </a:lnTo>
                  <a:lnTo>
                    <a:pt x="319024" y="38353"/>
                  </a:lnTo>
                  <a:lnTo>
                    <a:pt x="366141" y="38353"/>
                  </a:lnTo>
                  <a:lnTo>
                    <a:pt x="366141" y="8508"/>
                  </a:lnTo>
                  <a:lnTo>
                    <a:pt x="359664" y="5841"/>
                  </a:lnTo>
                  <a:lnTo>
                    <a:pt x="352552" y="3809"/>
                  </a:lnTo>
                  <a:lnTo>
                    <a:pt x="336677" y="762"/>
                  </a:lnTo>
                  <a:lnTo>
                    <a:pt x="328422" y="0"/>
                  </a:lnTo>
                  <a:close/>
                </a:path>
                <a:path w="970279" h="288925">
                  <a:moveTo>
                    <a:pt x="369189" y="154177"/>
                  </a:moveTo>
                  <a:lnTo>
                    <a:pt x="362966" y="156717"/>
                  </a:lnTo>
                  <a:lnTo>
                    <a:pt x="356362" y="158876"/>
                  </a:lnTo>
                  <a:lnTo>
                    <a:pt x="349377" y="160527"/>
                  </a:lnTo>
                  <a:lnTo>
                    <a:pt x="342392" y="162305"/>
                  </a:lnTo>
                  <a:lnTo>
                    <a:pt x="334518" y="163067"/>
                  </a:lnTo>
                  <a:lnTo>
                    <a:pt x="369189" y="163067"/>
                  </a:lnTo>
                  <a:lnTo>
                    <a:pt x="369189" y="154177"/>
                  </a:lnTo>
                  <a:close/>
                </a:path>
                <a:path w="970279" h="288925">
                  <a:moveTo>
                    <a:pt x="366141" y="38353"/>
                  </a:moveTo>
                  <a:lnTo>
                    <a:pt x="334137" y="38353"/>
                  </a:lnTo>
                  <a:lnTo>
                    <a:pt x="341122" y="39115"/>
                  </a:lnTo>
                  <a:lnTo>
                    <a:pt x="354203" y="42163"/>
                  </a:lnTo>
                  <a:lnTo>
                    <a:pt x="360299" y="44195"/>
                  </a:lnTo>
                  <a:lnTo>
                    <a:pt x="366141" y="46736"/>
                  </a:lnTo>
                  <a:lnTo>
                    <a:pt x="366141" y="3835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24632" y="1545208"/>
              <a:ext cx="367030" cy="283845"/>
            </a:xfrm>
            <a:custGeom>
              <a:avLst/>
              <a:gdLst/>
              <a:ahLst/>
              <a:cxnLst/>
              <a:rect l="l" t="t" r="r" b="b"/>
              <a:pathLst>
                <a:path w="367029" h="283844">
                  <a:moveTo>
                    <a:pt x="231013" y="0"/>
                  </a:moveTo>
                  <a:lnTo>
                    <a:pt x="366776" y="0"/>
                  </a:lnTo>
                  <a:lnTo>
                    <a:pt x="366776" y="40512"/>
                  </a:lnTo>
                  <a:lnTo>
                    <a:pt x="277876" y="40512"/>
                  </a:lnTo>
                  <a:lnTo>
                    <a:pt x="277876" y="191769"/>
                  </a:lnTo>
                  <a:lnTo>
                    <a:pt x="231013" y="191769"/>
                  </a:lnTo>
                  <a:lnTo>
                    <a:pt x="231013" y="0"/>
                  </a:lnTo>
                  <a:close/>
                </a:path>
                <a:path w="367029" h="283844">
                  <a:moveTo>
                    <a:pt x="0" y="0"/>
                  </a:moveTo>
                  <a:lnTo>
                    <a:pt x="50292" y="0"/>
                  </a:lnTo>
                  <a:lnTo>
                    <a:pt x="78993" y="69468"/>
                  </a:lnTo>
                  <a:lnTo>
                    <a:pt x="86494" y="87921"/>
                  </a:lnTo>
                  <a:lnTo>
                    <a:pt x="92805" y="103838"/>
                  </a:lnTo>
                  <a:lnTo>
                    <a:pt x="97924" y="117207"/>
                  </a:lnTo>
                  <a:lnTo>
                    <a:pt x="101854" y="128015"/>
                  </a:lnTo>
                  <a:lnTo>
                    <a:pt x="102743" y="128015"/>
                  </a:lnTo>
                  <a:lnTo>
                    <a:pt x="116387" y="91529"/>
                  </a:lnTo>
                  <a:lnTo>
                    <a:pt x="153416" y="0"/>
                  </a:lnTo>
                  <a:lnTo>
                    <a:pt x="204216" y="0"/>
                  </a:lnTo>
                  <a:lnTo>
                    <a:pt x="80772" y="283844"/>
                  </a:lnTo>
                  <a:lnTo>
                    <a:pt x="34417" y="283844"/>
                  </a:lnTo>
                  <a:lnTo>
                    <a:pt x="78359" y="18110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4033" y="1539112"/>
              <a:ext cx="198119" cy="20751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21128" y="1545208"/>
              <a:ext cx="204470" cy="283845"/>
            </a:xfrm>
            <a:custGeom>
              <a:avLst/>
              <a:gdLst/>
              <a:ahLst/>
              <a:cxnLst/>
              <a:rect l="l" t="t" r="r" b="b"/>
              <a:pathLst>
                <a:path w="204469" h="283844">
                  <a:moveTo>
                    <a:pt x="0" y="0"/>
                  </a:moveTo>
                  <a:lnTo>
                    <a:pt x="50292" y="0"/>
                  </a:lnTo>
                  <a:lnTo>
                    <a:pt x="78994" y="69468"/>
                  </a:lnTo>
                  <a:lnTo>
                    <a:pt x="86494" y="87921"/>
                  </a:lnTo>
                  <a:lnTo>
                    <a:pt x="92805" y="103838"/>
                  </a:lnTo>
                  <a:lnTo>
                    <a:pt x="97924" y="117207"/>
                  </a:lnTo>
                  <a:lnTo>
                    <a:pt x="101854" y="128015"/>
                  </a:lnTo>
                  <a:lnTo>
                    <a:pt x="102743" y="128015"/>
                  </a:lnTo>
                  <a:lnTo>
                    <a:pt x="116387" y="91529"/>
                  </a:lnTo>
                  <a:lnTo>
                    <a:pt x="153416" y="0"/>
                  </a:lnTo>
                  <a:lnTo>
                    <a:pt x="204216" y="0"/>
                  </a:lnTo>
                  <a:lnTo>
                    <a:pt x="80772" y="283844"/>
                  </a:lnTo>
                  <a:lnTo>
                    <a:pt x="34417" y="283844"/>
                  </a:lnTo>
                  <a:lnTo>
                    <a:pt x="78359" y="18110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36139" y="1534286"/>
              <a:ext cx="160273" cy="21374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569080" y="1539113"/>
            <a:ext cx="652780" cy="290195"/>
            <a:chOff x="3569080" y="1539113"/>
            <a:chExt cx="652780" cy="29019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81399" y="1551432"/>
              <a:ext cx="640079" cy="2773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75176" y="1545209"/>
              <a:ext cx="623570" cy="259079"/>
            </a:xfrm>
            <a:custGeom>
              <a:avLst/>
              <a:gdLst/>
              <a:ahLst/>
              <a:cxnLst/>
              <a:rect l="l" t="t" r="r" b="b"/>
              <a:pathLst>
                <a:path w="623570" h="259080">
                  <a:moveTo>
                    <a:pt x="214122" y="152018"/>
                  </a:moveTo>
                  <a:lnTo>
                    <a:pt x="0" y="152018"/>
                  </a:lnTo>
                  <a:lnTo>
                    <a:pt x="0" y="259079"/>
                  </a:lnTo>
                  <a:lnTo>
                    <a:pt x="45465" y="259079"/>
                  </a:lnTo>
                  <a:lnTo>
                    <a:pt x="45465" y="191769"/>
                  </a:lnTo>
                  <a:lnTo>
                    <a:pt x="214122" y="191769"/>
                  </a:lnTo>
                  <a:lnTo>
                    <a:pt x="214122" y="152018"/>
                  </a:lnTo>
                  <a:close/>
                </a:path>
                <a:path w="623570" h="259080">
                  <a:moveTo>
                    <a:pt x="214122" y="191769"/>
                  </a:moveTo>
                  <a:lnTo>
                    <a:pt x="168656" y="191769"/>
                  </a:lnTo>
                  <a:lnTo>
                    <a:pt x="168656" y="259079"/>
                  </a:lnTo>
                  <a:lnTo>
                    <a:pt x="214122" y="259079"/>
                  </a:lnTo>
                  <a:lnTo>
                    <a:pt x="214122" y="191769"/>
                  </a:lnTo>
                  <a:close/>
                </a:path>
                <a:path w="623570" h="259080">
                  <a:moveTo>
                    <a:pt x="184785" y="0"/>
                  </a:moveTo>
                  <a:lnTo>
                    <a:pt x="70865" y="0"/>
                  </a:lnTo>
                  <a:lnTo>
                    <a:pt x="70028" y="13997"/>
                  </a:lnTo>
                  <a:lnTo>
                    <a:pt x="68833" y="27209"/>
                  </a:lnTo>
                  <a:lnTo>
                    <a:pt x="60150" y="72516"/>
                  </a:lnTo>
                  <a:lnTo>
                    <a:pt x="45593" y="108743"/>
                  </a:lnTo>
                  <a:lnTo>
                    <a:pt x="19530" y="145280"/>
                  </a:lnTo>
                  <a:lnTo>
                    <a:pt x="13462" y="152018"/>
                  </a:lnTo>
                  <a:lnTo>
                    <a:pt x="66421" y="152018"/>
                  </a:lnTo>
                  <a:lnTo>
                    <a:pt x="66421" y="151129"/>
                  </a:lnTo>
                  <a:lnTo>
                    <a:pt x="70612" y="145486"/>
                  </a:lnTo>
                  <a:lnTo>
                    <a:pt x="74612" y="139795"/>
                  </a:lnTo>
                  <a:lnTo>
                    <a:pt x="94487" y="103504"/>
                  </a:lnTo>
                  <a:lnTo>
                    <a:pt x="105439" y="66385"/>
                  </a:lnTo>
                  <a:lnTo>
                    <a:pt x="109600" y="38988"/>
                  </a:lnTo>
                  <a:lnTo>
                    <a:pt x="184785" y="38988"/>
                  </a:lnTo>
                  <a:lnTo>
                    <a:pt x="184785" y="0"/>
                  </a:lnTo>
                  <a:close/>
                </a:path>
                <a:path w="623570" h="259080">
                  <a:moveTo>
                    <a:pt x="184785" y="38988"/>
                  </a:moveTo>
                  <a:lnTo>
                    <a:pt x="137922" y="38988"/>
                  </a:lnTo>
                  <a:lnTo>
                    <a:pt x="137922" y="152018"/>
                  </a:lnTo>
                  <a:lnTo>
                    <a:pt x="184785" y="152018"/>
                  </a:lnTo>
                  <a:lnTo>
                    <a:pt x="184785" y="38988"/>
                  </a:lnTo>
                  <a:close/>
                </a:path>
                <a:path w="623570" h="259080">
                  <a:moveTo>
                    <a:pt x="623570" y="0"/>
                  </a:moveTo>
                  <a:lnTo>
                    <a:pt x="539496" y="0"/>
                  </a:lnTo>
                  <a:lnTo>
                    <a:pt x="532397" y="142"/>
                  </a:lnTo>
                  <a:lnTo>
                    <a:pt x="488950" y="11937"/>
                  </a:lnTo>
                  <a:lnTo>
                    <a:pt x="470153" y="32638"/>
                  </a:lnTo>
                  <a:lnTo>
                    <a:pt x="467487" y="37337"/>
                  </a:lnTo>
                  <a:lnTo>
                    <a:pt x="465582" y="42417"/>
                  </a:lnTo>
                  <a:lnTo>
                    <a:pt x="463042" y="53086"/>
                  </a:lnTo>
                  <a:lnTo>
                    <a:pt x="462436" y="58292"/>
                  </a:lnTo>
                  <a:lnTo>
                    <a:pt x="462407" y="64135"/>
                  </a:lnTo>
                  <a:lnTo>
                    <a:pt x="462928" y="72443"/>
                  </a:lnTo>
                  <a:lnTo>
                    <a:pt x="487503" y="110037"/>
                  </a:lnTo>
                  <a:lnTo>
                    <a:pt x="495173" y="113918"/>
                  </a:lnTo>
                  <a:lnTo>
                    <a:pt x="495173" y="114807"/>
                  </a:lnTo>
                  <a:lnTo>
                    <a:pt x="453009" y="191769"/>
                  </a:lnTo>
                  <a:lnTo>
                    <a:pt x="503682" y="191769"/>
                  </a:lnTo>
                  <a:lnTo>
                    <a:pt x="540003" y="123698"/>
                  </a:lnTo>
                  <a:lnTo>
                    <a:pt x="623570" y="123698"/>
                  </a:lnTo>
                  <a:lnTo>
                    <a:pt x="623570" y="87375"/>
                  </a:lnTo>
                  <a:lnTo>
                    <a:pt x="541527" y="87375"/>
                  </a:lnTo>
                  <a:lnTo>
                    <a:pt x="537972" y="87249"/>
                  </a:lnTo>
                  <a:lnTo>
                    <a:pt x="534924" y="86994"/>
                  </a:lnTo>
                  <a:lnTo>
                    <a:pt x="531876" y="86613"/>
                  </a:lnTo>
                  <a:lnTo>
                    <a:pt x="529209" y="86105"/>
                  </a:lnTo>
                  <a:lnTo>
                    <a:pt x="526923" y="85216"/>
                  </a:lnTo>
                  <a:lnTo>
                    <a:pt x="521843" y="83438"/>
                  </a:lnTo>
                  <a:lnTo>
                    <a:pt x="517906" y="80517"/>
                  </a:lnTo>
                  <a:lnTo>
                    <a:pt x="512318" y="72898"/>
                  </a:lnTo>
                  <a:lnTo>
                    <a:pt x="510921" y="68071"/>
                  </a:lnTo>
                  <a:lnTo>
                    <a:pt x="510921" y="58292"/>
                  </a:lnTo>
                  <a:lnTo>
                    <a:pt x="511683" y="54610"/>
                  </a:lnTo>
                  <a:lnTo>
                    <a:pt x="514476" y="47751"/>
                  </a:lnTo>
                  <a:lnTo>
                    <a:pt x="516509" y="44830"/>
                  </a:lnTo>
                  <a:lnTo>
                    <a:pt x="519430" y="42544"/>
                  </a:lnTo>
                  <a:lnTo>
                    <a:pt x="524510" y="38226"/>
                  </a:lnTo>
                  <a:lnTo>
                    <a:pt x="532511" y="36194"/>
                  </a:lnTo>
                  <a:lnTo>
                    <a:pt x="623570" y="36194"/>
                  </a:lnTo>
                  <a:lnTo>
                    <a:pt x="623570" y="0"/>
                  </a:lnTo>
                  <a:close/>
                </a:path>
                <a:path w="623570" h="259080">
                  <a:moveTo>
                    <a:pt x="623570" y="123698"/>
                  </a:moveTo>
                  <a:lnTo>
                    <a:pt x="577088" y="123698"/>
                  </a:lnTo>
                  <a:lnTo>
                    <a:pt x="577088" y="191769"/>
                  </a:lnTo>
                  <a:lnTo>
                    <a:pt x="623570" y="191769"/>
                  </a:lnTo>
                  <a:lnTo>
                    <a:pt x="623570" y="123698"/>
                  </a:lnTo>
                  <a:close/>
                </a:path>
                <a:path w="623570" h="259080">
                  <a:moveTo>
                    <a:pt x="623570" y="36194"/>
                  </a:moveTo>
                  <a:lnTo>
                    <a:pt x="577088" y="36194"/>
                  </a:lnTo>
                  <a:lnTo>
                    <a:pt x="577088" y="87375"/>
                  </a:lnTo>
                  <a:lnTo>
                    <a:pt x="623570" y="87375"/>
                  </a:lnTo>
                  <a:lnTo>
                    <a:pt x="623570" y="36194"/>
                  </a:lnTo>
                  <a:close/>
                </a:path>
                <a:path w="623570" h="259080">
                  <a:moveTo>
                    <a:pt x="228600" y="152145"/>
                  </a:moveTo>
                  <a:lnTo>
                    <a:pt x="228600" y="193928"/>
                  </a:lnTo>
                  <a:lnTo>
                    <a:pt x="231267" y="194437"/>
                  </a:lnTo>
                  <a:lnTo>
                    <a:pt x="233934" y="194817"/>
                  </a:lnTo>
                  <a:lnTo>
                    <a:pt x="236600" y="195071"/>
                  </a:lnTo>
                  <a:lnTo>
                    <a:pt x="241681" y="195325"/>
                  </a:lnTo>
                  <a:lnTo>
                    <a:pt x="250062" y="195325"/>
                  </a:lnTo>
                  <a:lnTo>
                    <a:pt x="255650" y="194817"/>
                  </a:lnTo>
                  <a:lnTo>
                    <a:pt x="266700" y="193039"/>
                  </a:lnTo>
                  <a:lnTo>
                    <a:pt x="272161" y="191007"/>
                  </a:lnTo>
                  <a:lnTo>
                    <a:pt x="277495" y="187832"/>
                  </a:lnTo>
                  <a:lnTo>
                    <a:pt x="282956" y="184785"/>
                  </a:lnTo>
                  <a:lnTo>
                    <a:pt x="305561" y="153162"/>
                  </a:lnTo>
                  <a:lnTo>
                    <a:pt x="236093" y="153162"/>
                  </a:lnTo>
                  <a:lnTo>
                    <a:pt x="232537" y="152780"/>
                  </a:lnTo>
                  <a:lnTo>
                    <a:pt x="228600" y="152145"/>
                  </a:lnTo>
                  <a:close/>
                </a:path>
                <a:path w="623570" h="259080">
                  <a:moveTo>
                    <a:pt x="414527" y="38988"/>
                  </a:moveTo>
                  <a:lnTo>
                    <a:pt x="367538" y="38988"/>
                  </a:lnTo>
                  <a:lnTo>
                    <a:pt x="367538" y="191769"/>
                  </a:lnTo>
                  <a:lnTo>
                    <a:pt x="414527" y="191769"/>
                  </a:lnTo>
                  <a:lnTo>
                    <a:pt x="414527" y="38988"/>
                  </a:lnTo>
                  <a:close/>
                </a:path>
                <a:path w="623570" h="259080">
                  <a:moveTo>
                    <a:pt x="414527" y="0"/>
                  </a:moveTo>
                  <a:lnTo>
                    <a:pt x="296672" y="0"/>
                  </a:lnTo>
                  <a:lnTo>
                    <a:pt x="294314" y="17073"/>
                  </a:lnTo>
                  <a:lnTo>
                    <a:pt x="292004" y="32861"/>
                  </a:lnTo>
                  <a:lnTo>
                    <a:pt x="285317" y="72723"/>
                  </a:lnTo>
                  <a:lnTo>
                    <a:pt x="276373" y="110918"/>
                  </a:lnTo>
                  <a:lnTo>
                    <a:pt x="257683" y="148081"/>
                  </a:lnTo>
                  <a:lnTo>
                    <a:pt x="243839" y="153162"/>
                  </a:lnTo>
                  <a:lnTo>
                    <a:pt x="305561" y="153162"/>
                  </a:lnTo>
                  <a:lnTo>
                    <a:pt x="319006" y="114992"/>
                  </a:lnTo>
                  <a:lnTo>
                    <a:pt x="328310" y="73548"/>
                  </a:lnTo>
                  <a:lnTo>
                    <a:pt x="333756" y="38988"/>
                  </a:lnTo>
                  <a:lnTo>
                    <a:pt x="414527" y="38988"/>
                  </a:lnTo>
                  <a:lnTo>
                    <a:pt x="414527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35501" y="1578102"/>
              <a:ext cx="83693" cy="1252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22089" y="1539113"/>
              <a:ext cx="182753" cy="2039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7680" y="1539113"/>
              <a:ext cx="198120" cy="20751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75176" y="1545209"/>
              <a:ext cx="214629" cy="259079"/>
            </a:xfrm>
            <a:custGeom>
              <a:avLst/>
              <a:gdLst/>
              <a:ahLst/>
              <a:cxnLst/>
              <a:rect l="l" t="t" r="r" b="b"/>
              <a:pathLst>
                <a:path w="214629" h="259080">
                  <a:moveTo>
                    <a:pt x="70865" y="0"/>
                  </a:moveTo>
                  <a:lnTo>
                    <a:pt x="184785" y="0"/>
                  </a:lnTo>
                  <a:lnTo>
                    <a:pt x="184785" y="152018"/>
                  </a:lnTo>
                  <a:lnTo>
                    <a:pt x="214122" y="152018"/>
                  </a:lnTo>
                  <a:lnTo>
                    <a:pt x="214122" y="259079"/>
                  </a:lnTo>
                  <a:lnTo>
                    <a:pt x="168656" y="259079"/>
                  </a:lnTo>
                  <a:lnTo>
                    <a:pt x="168656" y="191769"/>
                  </a:lnTo>
                  <a:lnTo>
                    <a:pt x="45465" y="191769"/>
                  </a:lnTo>
                  <a:lnTo>
                    <a:pt x="45465" y="259079"/>
                  </a:lnTo>
                  <a:lnTo>
                    <a:pt x="0" y="259079"/>
                  </a:lnTo>
                  <a:lnTo>
                    <a:pt x="0" y="152018"/>
                  </a:lnTo>
                  <a:lnTo>
                    <a:pt x="13462" y="152018"/>
                  </a:lnTo>
                  <a:lnTo>
                    <a:pt x="19530" y="145280"/>
                  </a:lnTo>
                  <a:lnTo>
                    <a:pt x="45593" y="108743"/>
                  </a:lnTo>
                  <a:lnTo>
                    <a:pt x="60150" y="72516"/>
                  </a:lnTo>
                  <a:lnTo>
                    <a:pt x="68833" y="27209"/>
                  </a:lnTo>
                  <a:lnTo>
                    <a:pt x="70028" y="13997"/>
                  </a:lnTo>
                  <a:lnTo>
                    <a:pt x="70865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18634" y="1439925"/>
            <a:ext cx="5687949" cy="41325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45844" y="2372105"/>
            <a:ext cx="1056957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Понятие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конфликта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интересов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сфере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закупок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товаров,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работ,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услуг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обеспечения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нужд</a:t>
            </a:r>
            <a:r>
              <a:rPr sz="2400" spc="-5" dirty="0">
                <a:latin typeface="Times New Roman"/>
                <a:cs typeface="Times New Roman"/>
              </a:rPr>
              <a:t> учреждения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раскрывается</a:t>
            </a:r>
            <a:r>
              <a:rPr sz="2400" dirty="0">
                <a:latin typeface="Times New Roman"/>
                <a:cs typeface="Times New Roman"/>
              </a:rPr>
              <a:t> 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пункте</a:t>
            </a:r>
            <a:r>
              <a:rPr sz="2400" dirty="0">
                <a:latin typeface="Times New Roman"/>
                <a:cs typeface="Times New Roman"/>
              </a:rPr>
              <a:t> 9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части</a:t>
            </a:r>
            <a:r>
              <a:rPr sz="2400" dirty="0">
                <a:latin typeface="Times New Roman"/>
                <a:cs typeface="Times New Roman"/>
              </a:rPr>
              <a:t> 1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статьи</a:t>
            </a:r>
            <a:r>
              <a:rPr sz="2400" spc="-5" dirty="0">
                <a:latin typeface="Times New Roman"/>
                <a:cs typeface="Times New Roman"/>
              </a:rPr>
              <a:t> 31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Федерального </a:t>
            </a:r>
            <a:r>
              <a:rPr sz="2400" spc="-20" dirty="0">
                <a:latin typeface="Times New Roman"/>
                <a:cs typeface="Times New Roman"/>
              </a:rPr>
              <a:t>закона </a:t>
            </a:r>
            <a:r>
              <a:rPr sz="2400" spc="-25" dirty="0">
                <a:latin typeface="Times New Roman"/>
                <a:cs typeface="Times New Roman"/>
              </a:rPr>
              <a:t>от </a:t>
            </a:r>
            <a:r>
              <a:rPr sz="2400" dirty="0">
                <a:latin typeface="Times New Roman"/>
                <a:cs typeface="Times New Roman"/>
              </a:rPr>
              <a:t>05.04.2013 № </a:t>
            </a:r>
            <a:r>
              <a:rPr sz="2400" spc="-5" dirty="0">
                <a:latin typeface="Times New Roman"/>
                <a:cs typeface="Times New Roman"/>
              </a:rPr>
              <a:t>44-ФЗ </a:t>
            </a:r>
            <a:r>
              <a:rPr lang="ru-RU" sz="2400" spc="-25" dirty="0">
                <a:latin typeface="Times New Roman"/>
                <a:cs typeface="Times New Roman"/>
              </a:rPr>
              <a:t>"</a:t>
            </a:r>
            <a:r>
              <a:rPr sz="2400" spc="-25" dirty="0" smtClean="0">
                <a:latin typeface="Times New Roman"/>
                <a:cs typeface="Times New Roman"/>
              </a:rPr>
              <a:t>О </a:t>
            </a:r>
            <a:r>
              <a:rPr sz="2400" spc="-10" dirty="0">
                <a:latin typeface="Times New Roman"/>
                <a:cs typeface="Times New Roman"/>
              </a:rPr>
              <a:t>контрактной системе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сфере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закупок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товаров,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работ,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услуг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обеспечения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государственных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муниципальных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нужд</a:t>
            </a:r>
            <a:r>
              <a:rPr lang="ru-RU" sz="2400" spc="-5" dirty="0" smtClean="0">
                <a:latin typeface="Times New Roman"/>
                <a:cs typeface="Times New Roman"/>
              </a:rPr>
              <a:t>"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(далее </a:t>
            </a:r>
            <a:r>
              <a:rPr sz="2400" dirty="0">
                <a:latin typeface="Times New Roman"/>
                <a:cs typeface="Times New Roman"/>
              </a:rPr>
              <a:t>– 44-ФЗ) и </a:t>
            </a:r>
            <a:r>
              <a:rPr sz="2400" spc="-15" dirty="0">
                <a:latin typeface="Times New Roman"/>
                <a:cs typeface="Times New Roman"/>
              </a:rPr>
              <a:t>предусматривает </a:t>
            </a:r>
            <a:r>
              <a:rPr sz="2400" spc="-10" dirty="0">
                <a:latin typeface="Times New Roman"/>
                <a:cs typeface="Times New Roman"/>
              </a:rPr>
              <a:t>запрет </a:t>
            </a:r>
            <a:r>
              <a:rPr sz="2400" spc="5" dirty="0">
                <a:latin typeface="Times New Roman"/>
                <a:cs typeface="Times New Roman"/>
              </a:rPr>
              <a:t>на </a:t>
            </a:r>
            <a:r>
              <a:rPr sz="2400" spc="-10" dirty="0">
                <a:latin typeface="Times New Roman"/>
                <a:cs typeface="Times New Roman"/>
              </a:rPr>
              <a:t>участие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закупках </a:t>
            </a:r>
            <a:r>
              <a:rPr sz="2400" dirty="0">
                <a:latin typeface="Times New Roman"/>
                <a:cs typeface="Times New Roman"/>
              </a:rPr>
              <a:t>юридических и физических лиц в </a:t>
            </a:r>
            <a:r>
              <a:rPr sz="2400" spc="-5" dirty="0">
                <a:latin typeface="Times New Roman"/>
                <a:cs typeface="Times New Roman"/>
              </a:rPr>
              <a:t>случаях, </a:t>
            </a:r>
            <a:r>
              <a:rPr sz="2400" spc="-50" dirty="0">
                <a:latin typeface="Times New Roman"/>
                <a:cs typeface="Times New Roman"/>
              </a:rPr>
              <a:t>когда </a:t>
            </a:r>
            <a:r>
              <a:rPr sz="2400" dirty="0">
                <a:latin typeface="Times New Roman"/>
                <a:cs typeface="Times New Roman"/>
              </a:rPr>
              <a:t>должностные лица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государственного</a:t>
            </a:r>
            <a:r>
              <a:rPr sz="2400" spc="-15" dirty="0">
                <a:latin typeface="Times New Roman"/>
                <a:cs typeface="Times New Roman"/>
              </a:rPr>
              <a:t> заказчика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состоят</a:t>
            </a:r>
            <a:r>
              <a:rPr sz="2400" dirty="0">
                <a:latin typeface="Times New Roman"/>
                <a:cs typeface="Times New Roman"/>
              </a:rPr>
              <a:t> 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браке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физическими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лицами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участниками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закупки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физическими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лицами,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связанными</a:t>
            </a:r>
            <a:r>
              <a:rPr sz="2400" dirty="0">
                <a:latin typeface="Times New Roman"/>
                <a:cs typeface="Times New Roman"/>
              </a:rPr>
              <a:t> с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участником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закупки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5" dirty="0">
                <a:latin typeface="Times New Roman"/>
                <a:cs typeface="Times New Roman"/>
              </a:rPr>
              <a:t> юридическим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лицом,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либо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являются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близкими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родственниками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указанных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22222" y="2516581"/>
            <a:ext cx="3079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8390" algn="l"/>
                <a:tab pos="1936114" algn="l"/>
                <a:tab pos="2731770" algn="l"/>
              </a:tabLst>
            </a:pP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ро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б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14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10" dirty="0">
                <a:latin typeface="Times New Roman"/>
                <a:cs typeface="Times New Roman"/>
              </a:rPr>
              <a:t>л</a:t>
            </a:r>
            <a:r>
              <a:rPr sz="1800" spc="-15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г	д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2222" y="2791459"/>
            <a:ext cx="3081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обеспечения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нужд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2222" y="3065779"/>
            <a:ext cx="3082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3714" algn="l"/>
              </a:tabLst>
            </a:pPr>
            <a:r>
              <a:rPr sz="1800" spc="-20" dirty="0">
                <a:latin typeface="Times New Roman"/>
                <a:cs typeface="Times New Roman"/>
              </a:rPr>
              <a:t>руководитель	</a:t>
            </a:r>
            <a:r>
              <a:rPr sz="1800" spc="-5" dirty="0">
                <a:latin typeface="Times New Roman"/>
                <a:cs typeface="Times New Roman"/>
              </a:rPr>
              <a:t>организации,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2222" y="3339795"/>
            <a:ext cx="21996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2380" algn="l"/>
              </a:tabLst>
            </a:pPr>
            <a:r>
              <a:rPr sz="1800" dirty="0">
                <a:latin typeface="Times New Roman"/>
                <a:cs typeface="Times New Roman"/>
              </a:rPr>
              <a:t>ч</a:t>
            </a:r>
            <a:r>
              <a:rPr sz="1800" spc="-10" dirty="0">
                <a:latin typeface="Times New Roman"/>
                <a:cs typeface="Times New Roman"/>
              </a:rPr>
              <a:t>ле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	</a:t>
            </a: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-15" dirty="0">
                <a:latin typeface="Times New Roman"/>
                <a:cs typeface="Times New Roman"/>
              </a:rPr>
              <a:t>ом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7040" y="3339795"/>
            <a:ext cx="847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по</a:t>
            </a:r>
            <a:endParaRPr sz="180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закупок,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5080" y="3888994"/>
            <a:ext cx="12903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 algn="r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тн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й  </a:t>
            </a: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2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2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й  </a:t>
            </a:r>
            <a:r>
              <a:rPr sz="1800" spc="-10" dirty="0">
                <a:latin typeface="Times New Roman"/>
                <a:cs typeface="Times New Roman"/>
              </a:rPr>
              <a:t>ОБЯЗАНЫ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6208" y="4712030"/>
            <a:ext cx="541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м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9921" y="4712030"/>
            <a:ext cx="664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по</a:t>
            </a:r>
            <a:endParaRPr sz="18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юб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2222" y="3614673"/>
            <a:ext cx="15760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с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щ</a:t>
            </a:r>
            <a:r>
              <a:rPr sz="1800" spc="6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30" dirty="0">
                <a:latin typeface="Times New Roman"/>
                <a:cs typeface="Times New Roman"/>
              </a:rPr>
              <a:t>в</a:t>
            </a:r>
            <a:r>
              <a:rPr sz="1800" spc="10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ю  </a:t>
            </a:r>
            <a:r>
              <a:rPr sz="1800" spc="-20" dirty="0">
                <a:latin typeface="Times New Roman"/>
                <a:cs typeface="Times New Roman"/>
              </a:rPr>
              <a:t>руководитель </a:t>
            </a:r>
            <a:r>
              <a:rPr sz="1800" spc="-15" dirty="0">
                <a:latin typeface="Times New Roman"/>
                <a:cs typeface="Times New Roman"/>
              </a:rPr>
              <a:t> службы, </a:t>
            </a:r>
            <a:r>
              <a:rPr sz="1800" spc="-10" dirty="0">
                <a:latin typeface="Times New Roman"/>
                <a:cs typeface="Times New Roman"/>
              </a:rPr>
              <a:t> управляющий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принимать</a:t>
            </a:r>
            <a:endParaRPr sz="1800">
              <a:latin typeface="Times New Roman"/>
              <a:cs typeface="Times New Roman"/>
            </a:endParaRPr>
          </a:p>
          <a:p>
            <a:pPr marL="12700" marR="17843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15" dirty="0">
                <a:latin typeface="Times New Roman"/>
                <a:cs typeface="Times New Roman"/>
              </a:rPr>
              <a:t>п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щ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ю  </a:t>
            </a:r>
            <a:r>
              <a:rPr sz="1800" spc="-5" dirty="0">
                <a:latin typeface="Times New Roman"/>
                <a:cs typeface="Times New Roman"/>
              </a:rPr>
              <a:t>возможности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20008" y="5261228"/>
            <a:ext cx="148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возникновения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2222" y="5535269"/>
            <a:ext cx="2159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конфликта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интересов.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2222" y="1688338"/>
            <a:ext cx="995553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7810" marR="5080">
              <a:lnSpc>
                <a:spcPct val="100000"/>
              </a:lnSpc>
              <a:spcBef>
                <a:spcPts val="100"/>
              </a:spcBef>
              <a:tabLst>
                <a:tab pos="4677410" algn="l"/>
                <a:tab pos="5838825" algn="l"/>
                <a:tab pos="7165340" algn="l"/>
                <a:tab pos="8274684" algn="l"/>
              </a:tabLst>
            </a:pPr>
            <a:r>
              <a:rPr sz="1800" spc="-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	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ч</a:t>
            </a:r>
            <a:r>
              <a:rPr sz="1800" spc="-10" dirty="0">
                <a:latin typeface="Times New Roman"/>
                <a:cs typeface="Times New Roman"/>
              </a:rPr>
              <a:t>ас</a:t>
            </a:r>
            <a:r>
              <a:rPr sz="1800" dirty="0">
                <a:latin typeface="Times New Roman"/>
                <a:cs typeface="Times New Roman"/>
              </a:rPr>
              <a:t>тни</a:t>
            </a:r>
            <a:r>
              <a:rPr sz="1800" spc="-1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spc="5" dirty="0">
                <a:latin typeface="Times New Roman"/>
                <a:cs typeface="Times New Roman"/>
              </a:rPr>
              <a:t>з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к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тен</a:t>
            </a:r>
            <a:r>
              <a:rPr sz="1800" spc="-10" dirty="0">
                <a:latin typeface="Times New Roman"/>
                <a:cs typeface="Times New Roman"/>
              </a:rPr>
              <a:t>ц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ал</a:t>
            </a:r>
            <a:r>
              <a:rPr sz="1800" spc="-5" dirty="0">
                <a:latin typeface="Times New Roman"/>
                <a:cs typeface="Times New Roman"/>
              </a:rPr>
              <a:t>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10" dirty="0">
                <a:latin typeface="Times New Roman"/>
                <a:cs typeface="Times New Roman"/>
              </a:rPr>
              <a:t>ы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и  </a:t>
            </a:r>
            <a:r>
              <a:rPr sz="1800" spc="-15" dirty="0">
                <a:latin typeface="Times New Roman"/>
                <a:cs typeface="Times New Roman"/>
              </a:rPr>
              <a:t>участниками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конфликта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интересов </a:t>
            </a:r>
            <a:r>
              <a:rPr sz="1800" spc="-10" dirty="0">
                <a:latin typeface="Times New Roman"/>
                <a:cs typeface="Times New Roman"/>
              </a:rPr>
              <a:t>являются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610235" algn="l"/>
                <a:tab pos="2305050" algn="l"/>
              </a:tabLst>
            </a:pPr>
            <a:r>
              <a:rPr sz="1800" dirty="0">
                <a:latin typeface="Times New Roman"/>
                <a:cs typeface="Times New Roman"/>
              </a:rPr>
              <a:t>При	</a:t>
            </a:r>
            <a:r>
              <a:rPr sz="1800" spc="-5" dirty="0">
                <a:latin typeface="Times New Roman"/>
                <a:cs typeface="Times New Roman"/>
              </a:rPr>
              <a:t>осуществлении	закупок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77585" y="2511678"/>
            <a:ext cx="5905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800" spc="-5" dirty="0">
                <a:latin typeface="Times New Roman"/>
                <a:cs typeface="Times New Roman"/>
              </a:rPr>
              <a:t>Физические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лица,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являющиеся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выгодоприобретателями;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  <a:tab pos="1878330" algn="l"/>
                <a:tab pos="3677285" algn="l"/>
                <a:tab pos="4387215" algn="l"/>
              </a:tabLst>
            </a:pPr>
            <a:r>
              <a:rPr sz="1800" spc="-10" dirty="0">
                <a:latin typeface="Times New Roman"/>
                <a:cs typeface="Times New Roman"/>
              </a:rPr>
              <a:t>Единоличный	</a:t>
            </a:r>
            <a:r>
              <a:rPr sz="1800" spc="-5" dirty="0">
                <a:latin typeface="Times New Roman"/>
                <a:cs typeface="Times New Roman"/>
              </a:rPr>
              <a:t>исполнительный	</a:t>
            </a:r>
            <a:r>
              <a:rPr sz="1800" dirty="0">
                <a:latin typeface="Times New Roman"/>
                <a:cs typeface="Times New Roman"/>
              </a:rPr>
              <a:t>орган	</a:t>
            </a:r>
            <a:r>
              <a:rPr sz="1800" spc="-15" dirty="0">
                <a:latin typeface="Times New Roman"/>
                <a:cs typeface="Times New Roman"/>
              </a:rPr>
              <a:t>хозяйственного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общества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09231" y="3060014"/>
            <a:ext cx="1048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(директор,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6908" y="3060014"/>
            <a:ext cx="1275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г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1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ьн</a:t>
            </a:r>
            <a:r>
              <a:rPr sz="1800" spc="5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10519" y="3060014"/>
            <a:ext cx="9721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директор,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22009" y="3334892"/>
            <a:ext cx="3534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управляющий,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президент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другие);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7585" y="3609213"/>
            <a:ext cx="590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1347470" algn="l"/>
                <a:tab pos="3219450" algn="l"/>
                <a:tab pos="5243830" algn="l"/>
              </a:tabLst>
            </a:pPr>
            <a:r>
              <a:rPr sz="1800" spc="10" dirty="0">
                <a:latin typeface="Times New Roman"/>
                <a:cs typeface="Times New Roman"/>
              </a:rPr>
              <a:t>3</a:t>
            </a:r>
            <a:r>
              <a:rPr sz="1800" dirty="0">
                <a:latin typeface="Times New Roman"/>
                <a:cs typeface="Times New Roman"/>
              </a:rPr>
              <a:t>.	Ч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	</a:t>
            </a: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-15" dirty="0">
                <a:latin typeface="Times New Roman"/>
                <a:cs typeface="Times New Roman"/>
              </a:rPr>
              <a:t>ол</a:t>
            </a:r>
            <a:r>
              <a:rPr sz="1800" spc="10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г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15" dirty="0">
                <a:latin typeface="Times New Roman"/>
                <a:cs typeface="Times New Roman"/>
              </a:rPr>
              <a:t>ь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ни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ьн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4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10" dirty="0">
                <a:latin typeface="Times New Roman"/>
                <a:cs typeface="Times New Roman"/>
              </a:rPr>
              <a:t>ор</a:t>
            </a:r>
            <a:r>
              <a:rPr sz="1800" dirty="0">
                <a:latin typeface="Times New Roman"/>
                <a:cs typeface="Times New Roman"/>
              </a:rPr>
              <a:t>г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22009" y="4158233"/>
            <a:ext cx="285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9350" algn="l"/>
                <a:tab pos="2487930" algn="l"/>
              </a:tabLst>
            </a:pP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ор</a:t>
            </a:r>
            <a:r>
              <a:rPr sz="1800" dirty="0">
                <a:latin typeface="Times New Roman"/>
                <a:cs typeface="Times New Roman"/>
              </a:rPr>
              <a:t>)	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ч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жд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22009" y="3883914"/>
            <a:ext cx="41484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8955" algn="l"/>
                <a:tab pos="2997200" algn="l"/>
              </a:tabLst>
            </a:pPr>
            <a:r>
              <a:rPr sz="1800" spc="-15" dirty="0">
                <a:latin typeface="Times New Roman"/>
                <a:cs typeface="Times New Roman"/>
              </a:rPr>
              <a:t>хозяйственного	</a:t>
            </a:r>
            <a:r>
              <a:rPr sz="1800" dirty="0">
                <a:latin typeface="Times New Roman"/>
                <a:cs typeface="Times New Roman"/>
              </a:rPr>
              <a:t>общества	</a:t>
            </a:r>
            <a:r>
              <a:rPr sz="1800" spc="-5" dirty="0">
                <a:latin typeface="Times New Roman"/>
                <a:cs typeface="Times New Roman"/>
              </a:rPr>
              <a:t>(директор,</a:t>
            </a:r>
            <a:endParaRPr sz="1800">
              <a:latin typeface="Times New Roman"/>
              <a:cs typeface="Times New Roman"/>
            </a:endParaRPr>
          </a:p>
          <a:p>
            <a:pPr marL="301879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05719" y="3883914"/>
            <a:ext cx="1276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г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5" dirty="0">
                <a:latin typeface="Times New Roman"/>
                <a:cs typeface="Times New Roman"/>
              </a:rPr>
              <a:t>е</a:t>
            </a:r>
            <a:r>
              <a:rPr sz="1800" spc="10" dirty="0">
                <a:latin typeface="Times New Roman"/>
                <a:cs typeface="Times New Roman"/>
              </a:rPr>
              <a:t>ра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ь</a:t>
            </a:r>
            <a:r>
              <a:rPr sz="1800" spc="-10" dirty="0">
                <a:latin typeface="Times New Roman"/>
                <a:cs typeface="Times New Roman"/>
              </a:rPr>
              <a:t>ны</a:t>
            </a:r>
            <a:r>
              <a:rPr sz="1800" dirty="0">
                <a:latin typeface="Times New Roman"/>
                <a:cs typeface="Times New Roman"/>
              </a:rPr>
              <a:t>й  </a:t>
            </a:r>
            <a:r>
              <a:rPr sz="1800" spc="-30" dirty="0">
                <a:latin typeface="Times New Roman"/>
                <a:cs typeface="Times New Roman"/>
              </a:rPr>
              <a:t>п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10" dirty="0">
                <a:latin typeface="Times New Roman"/>
                <a:cs typeface="Times New Roman"/>
              </a:rPr>
              <a:t>п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я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22009" y="4432249"/>
            <a:ext cx="55581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7540" algn="l"/>
                <a:tab pos="1292860" algn="l"/>
                <a:tab pos="2155825" algn="l"/>
                <a:tab pos="3439160" algn="l"/>
                <a:tab pos="4911725" algn="l"/>
                <a:tab pos="5429885" algn="l"/>
              </a:tabLst>
            </a:pP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15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5" dirty="0">
                <a:latin typeface="Times New Roman"/>
                <a:cs typeface="Times New Roman"/>
              </a:rPr>
              <a:t>ор</a:t>
            </a:r>
            <a:r>
              <a:rPr sz="1800" spc="-5" dirty="0">
                <a:latin typeface="Times New Roman"/>
                <a:cs typeface="Times New Roman"/>
              </a:rPr>
              <a:t>га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	</a:t>
            </a:r>
            <a:r>
              <a:rPr sz="1800" spc="-15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вл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15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5" dirty="0">
                <a:latin typeface="Times New Roman"/>
                <a:cs typeface="Times New Roman"/>
              </a:rPr>
              <a:t>ю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spc="-5" dirty="0">
                <a:latin typeface="Times New Roman"/>
                <a:cs typeface="Times New Roman"/>
              </a:rPr>
              <a:t>ич</a:t>
            </a:r>
            <a:r>
              <a:rPr sz="1800" spc="35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15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х	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ц	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77585" y="4707128"/>
            <a:ext cx="5904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участников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закупки;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800" spc="5" dirty="0">
                <a:latin typeface="Times New Roman"/>
                <a:cs typeface="Times New Roman"/>
              </a:rPr>
              <a:t>4.	</a:t>
            </a:r>
            <a:r>
              <a:rPr sz="1800" spc="-5" dirty="0">
                <a:latin typeface="Times New Roman"/>
                <a:cs typeface="Times New Roman"/>
              </a:rPr>
              <a:t>Физические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лица,</a:t>
            </a:r>
            <a:r>
              <a:rPr sz="1800" spc="5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том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числе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зарегистрированные</a:t>
            </a:r>
            <a:r>
              <a:rPr sz="1800" spc="5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22009" y="5255463"/>
            <a:ext cx="55581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3326765" algn="l"/>
                <a:tab pos="5429885" algn="l"/>
              </a:tabLst>
            </a:pPr>
            <a:r>
              <a:rPr sz="1800" spc="-40" dirty="0">
                <a:latin typeface="Times New Roman"/>
                <a:cs typeface="Times New Roman"/>
              </a:rPr>
              <a:t>к</a:t>
            </a:r>
            <a:r>
              <a:rPr sz="1800" spc="-8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ч</a:t>
            </a:r>
            <a:r>
              <a:rPr sz="1800" spc="4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1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д</a:t>
            </a:r>
            <a:r>
              <a:rPr sz="1800" spc="-65" dirty="0">
                <a:latin typeface="Times New Roman"/>
                <a:cs typeface="Times New Roman"/>
              </a:rPr>
              <a:t>у</a:t>
            </a:r>
            <a:r>
              <a:rPr sz="1800" spc="35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ь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дп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м</a:t>
            </a:r>
            <a:r>
              <a:rPr sz="1800" spc="-6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15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я	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22009" y="5530392"/>
            <a:ext cx="1911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участники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закупки.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332757"/>
            <a:ext cx="2351785" cy="157224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6335" y="1024127"/>
            <a:ext cx="8166100" cy="317500"/>
            <a:chOff x="1926335" y="1024127"/>
            <a:chExt cx="8166100" cy="317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6335" y="1024127"/>
              <a:ext cx="8165592" cy="3169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7351" y="1024889"/>
              <a:ext cx="8141589" cy="2905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33400" y="1645285"/>
            <a:ext cx="2667000" cy="1524000"/>
            <a:chOff x="1658111" y="1658111"/>
            <a:chExt cx="2667000" cy="1524000"/>
          </a:xfrm>
        </p:grpSpPr>
        <p:sp>
          <p:nvSpPr>
            <p:cNvPr id="6" name="object 6"/>
            <p:cNvSpPr/>
            <p:nvPr/>
          </p:nvSpPr>
          <p:spPr>
            <a:xfrm>
              <a:off x="1658111" y="1658111"/>
              <a:ext cx="2667000" cy="1524000"/>
            </a:xfrm>
            <a:custGeom>
              <a:avLst/>
              <a:gdLst/>
              <a:ahLst/>
              <a:cxnLst/>
              <a:rect l="l" t="t" r="r" b="b"/>
              <a:pathLst>
                <a:path w="2667000" h="1524000">
                  <a:moveTo>
                    <a:pt x="2413000" y="0"/>
                  </a:moveTo>
                  <a:lnTo>
                    <a:pt x="254000" y="0"/>
                  </a:lnTo>
                  <a:lnTo>
                    <a:pt x="208328" y="4090"/>
                  </a:lnTo>
                  <a:lnTo>
                    <a:pt x="165349" y="15884"/>
                  </a:lnTo>
                  <a:lnTo>
                    <a:pt x="125777" y="34666"/>
                  </a:lnTo>
                  <a:lnTo>
                    <a:pt x="90328" y="59719"/>
                  </a:lnTo>
                  <a:lnTo>
                    <a:pt x="59719" y="90328"/>
                  </a:lnTo>
                  <a:lnTo>
                    <a:pt x="34666" y="125777"/>
                  </a:lnTo>
                  <a:lnTo>
                    <a:pt x="15884" y="165349"/>
                  </a:lnTo>
                  <a:lnTo>
                    <a:pt x="4090" y="20832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090" y="1315671"/>
                  </a:lnTo>
                  <a:lnTo>
                    <a:pt x="15884" y="1358650"/>
                  </a:lnTo>
                  <a:lnTo>
                    <a:pt x="34666" y="1398222"/>
                  </a:lnTo>
                  <a:lnTo>
                    <a:pt x="59719" y="1433671"/>
                  </a:lnTo>
                  <a:lnTo>
                    <a:pt x="90328" y="1464280"/>
                  </a:lnTo>
                  <a:lnTo>
                    <a:pt x="125777" y="1489333"/>
                  </a:lnTo>
                  <a:lnTo>
                    <a:pt x="165349" y="1508115"/>
                  </a:lnTo>
                  <a:lnTo>
                    <a:pt x="208328" y="1519909"/>
                  </a:lnTo>
                  <a:lnTo>
                    <a:pt x="254000" y="1524000"/>
                  </a:lnTo>
                  <a:lnTo>
                    <a:pt x="2413000" y="1524000"/>
                  </a:lnTo>
                  <a:lnTo>
                    <a:pt x="2458671" y="1519909"/>
                  </a:lnTo>
                  <a:lnTo>
                    <a:pt x="2501650" y="1508115"/>
                  </a:lnTo>
                  <a:lnTo>
                    <a:pt x="2541222" y="1489333"/>
                  </a:lnTo>
                  <a:lnTo>
                    <a:pt x="2576671" y="1464280"/>
                  </a:lnTo>
                  <a:lnTo>
                    <a:pt x="2607280" y="1433671"/>
                  </a:lnTo>
                  <a:lnTo>
                    <a:pt x="2632333" y="1398222"/>
                  </a:lnTo>
                  <a:lnTo>
                    <a:pt x="2651115" y="1358650"/>
                  </a:lnTo>
                  <a:lnTo>
                    <a:pt x="2662909" y="1315671"/>
                  </a:lnTo>
                  <a:lnTo>
                    <a:pt x="2667000" y="1270000"/>
                  </a:lnTo>
                  <a:lnTo>
                    <a:pt x="2667000" y="254000"/>
                  </a:lnTo>
                  <a:lnTo>
                    <a:pt x="2662909" y="208328"/>
                  </a:lnTo>
                  <a:lnTo>
                    <a:pt x="2651115" y="165349"/>
                  </a:lnTo>
                  <a:lnTo>
                    <a:pt x="2632333" y="125777"/>
                  </a:lnTo>
                  <a:lnTo>
                    <a:pt x="2607280" y="90328"/>
                  </a:lnTo>
                  <a:lnTo>
                    <a:pt x="2576671" y="59719"/>
                  </a:lnTo>
                  <a:lnTo>
                    <a:pt x="2541222" y="34666"/>
                  </a:lnTo>
                  <a:lnTo>
                    <a:pt x="2501650" y="15884"/>
                  </a:lnTo>
                  <a:lnTo>
                    <a:pt x="2458671" y="4090"/>
                  </a:lnTo>
                  <a:lnTo>
                    <a:pt x="2413000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8111" y="1658111"/>
              <a:ext cx="2667000" cy="1524000"/>
            </a:xfrm>
            <a:custGeom>
              <a:avLst/>
              <a:gdLst/>
              <a:ahLst/>
              <a:cxnLst/>
              <a:rect l="l" t="t" r="r" b="b"/>
              <a:pathLst>
                <a:path w="2667000" h="1524000">
                  <a:moveTo>
                    <a:pt x="2413000" y="0"/>
                  </a:moveTo>
                  <a:lnTo>
                    <a:pt x="254000" y="0"/>
                  </a:lnTo>
                  <a:lnTo>
                    <a:pt x="240919" y="253"/>
                  </a:lnTo>
                  <a:lnTo>
                    <a:pt x="202819" y="5079"/>
                  </a:lnTo>
                  <a:lnTo>
                    <a:pt x="155194" y="19938"/>
                  </a:lnTo>
                  <a:lnTo>
                    <a:pt x="112013" y="43307"/>
                  </a:lnTo>
                  <a:lnTo>
                    <a:pt x="74421" y="74422"/>
                  </a:lnTo>
                  <a:lnTo>
                    <a:pt x="43306" y="112013"/>
                  </a:lnTo>
                  <a:lnTo>
                    <a:pt x="19938" y="155193"/>
                  </a:lnTo>
                  <a:lnTo>
                    <a:pt x="5206" y="202818"/>
                  </a:lnTo>
                  <a:lnTo>
                    <a:pt x="254" y="24091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2793" y="1308735"/>
                  </a:lnTo>
                  <a:lnTo>
                    <a:pt x="19938" y="1368933"/>
                  </a:lnTo>
                  <a:lnTo>
                    <a:pt x="43306" y="1412113"/>
                  </a:lnTo>
                  <a:lnTo>
                    <a:pt x="74421" y="1449577"/>
                  </a:lnTo>
                  <a:lnTo>
                    <a:pt x="112013" y="1480692"/>
                  </a:lnTo>
                  <a:lnTo>
                    <a:pt x="155194" y="1504061"/>
                  </a:lnTo>
                  <a:lnTo>
                    <a:pt x="202819" y="1518792"/>
                  </a:lnTo>
                  <a:lnTo>
                    <a:pt x="240919" y="1523746"/>
                  </a:lnTo>
                  <a:lnTo>
                    <a:pt x="254000" y="1524000"/>
                  </a:lnTo>
                  <a:lnTo>
                    <a:pt x="2413000" y="1524000"/>
                  </a:lnTo>
                  <a:lnTo>
                    <a:pt x="2451735" y="1521078"/>
                  </a:lnTo>
                  <a:lnTo>
                    <a:pt x="2490626" y="1511808"/>
                  </a:lnTo>
                  <a:lnTo>
                    <a:pt x="254000" y="1511808"/>
                  </a:lnTo>
                  <a:lnTo>
                    <a:pt x="241300" y="1511553"/>
                  </a:lnTo>
                  <a:lnTo>
                    <a:pt x="193294" y="1504061"/>
                  </a:lnTo>
                  <a:lnTo>
                    <a:pt x="138302" y="1482343"/>
                  </a:lnTo>
                  <a:lnTo>
                    <a:pt x="99694" y="1456182"/>
                  </a:lnTo>
                  <a:lnTo>
                    <a:pt x="67056" y="1423415"/>
                  </a:lnTo>
                  <a:lnTo>
                    <a:pt x="41148" y="1384808"/>
                  </a:lnTo>
                  <a:lnTo>
                    <a:pt x="22860" y="1341374"/>
                  </a:lnTo>
                  <a:lnTo>
                    <a:pt x="13462" y="1294511"/>
                  </a:lnTo>
                  <a:lnTo>
                    <a:pt x="12192" y="254000"/>
                  </a:lnTo>
                  <a:lnTo>
                    <a:pt x="12435" y="241808"/>
                  </a:lnTo>
                  <a:lnTo>
                    <a:pt x="19938" y="193293"/>
                  </a:lnTo>
                  <a:lnTo>
                    <a:pt x="41656" y="138302"/>
                  </a:lnTo>
                  <a:lnTo>
                    <a:pt x="67818" y="99695"/>
                  </a:lnTo>
                  <a:lnTo>
                    <a:pt x="100583" y="67055"/>
                  </a:lnTo>
                  <a:lnTo>
                    <a:pt x="139319" y="41148"/>
                  </a:lnTo>
                  <a:lnTo>
                    <a:pt x="182625" y="22860"/>
                  </a:lnTo>
                  <a:lnTo>
                    <a:pt x="229488" y="13462"/>
                  </a:lnTo>
                  <a:lnTo>
                    <a:pt x="254254" y="12191"/>
                  </a:lnTo>
                  <a:lnTo>
                    <a:pt x="2490626" y="12191"/>
                  </a:lnTo>
                  <a:lnTo>
                    <a:pt x="2488565" y="11429"/>
                  </a:lnTo>
                  <a:lnTo>
                    <a:pt x="2439035" y="1270"/>
                  </a:lnTo>
                  <a:lnTo>
                    <a:pt x="2426080" y="253"/>
                  </a:lnTo>
                  <a:lnTo>
                    <a:pt x="2413000" y="0"/>
                  </a:lnTo>
                  <a:close/>
                </a:path>
                <a:path w="2667000" h="1524000">
                  <a:moveTo>
                    <a:pt x="2490626" y="12191"/>
                  </a:moveTo>
                  <a:lnTo>
                    <a:pt x="2413000" y="12191"/>
                  </a:lnTo>
                  <a:lnTo>
                    <a:pt x="2425827" y="12446"/>
                  </a:lnTo>
                  <a:lnTo>
                    <a:pt x="2438146" y="13462"/>
                  </a:lnTo>
                  <a:lnTo>
                    <a:pt x="2485263" y="23113"/>
                  </a:lnTo>
                  <a:lnTo>
                    <a:pt x="2528824" y="41655"/>
                  </a:lnTo>
                  <a:lnTo>
                    <a:pt x="2567304" y="67817"/>
                  </a:lnTo>
                  <a:lnTo>
                    <a:pt x="2599943" y="100584"/>
                  </a:lnTo>
                  <a:lnTo>
                    <a:pt x="2625852" y="139318"/>
                  </a:lnTo>
                  <a:lnTo>
                    <a:pt x="2644140" y="182752"/>
                  </a:lnTo>
                  <a:lnTo>
                    <a:pt x="2653538" y="229615"/>
                  </a:lnTo>
                  <a:lnTo>
                    <a:pt x="2654808" y="1270000"/>
                  </a:lnTo>
                  <a:lnTo>
                    <a:pt x="2654569" y="1282064"/>
                  </a:lnTo>
                  <a:lnTo>
                    <a:pt x="2647061" y="1330705"/>
                  </a:lnTo>
                  <a:lnTo>
                    <a:pt x="2625343" y="1385824"/>
                  </a:lnTo>
                  <a:lnTo>
                    <a:pt x="2599182" y="1424304"/>
                  </a:lnTo>
                  <a:lnTo>
                    <a:pt x="2566416" y="1456943"/>
                  </a:lnTo>
                  <a:lnTo>
                    <a:pt x="2527808" y="1482852"/>
                  </a:lnTo>
                  <a:lnTo>
                    <a:pt x="2484374" y="1501139"/>
                  </a:lnTo>
                  <a:lnTo>
                    <a:pt x="2437384" y="1510538"/>
                  </a:lnTo>
                  <a:lnTo>
                    <a:pt x="2412746" y="1511808"/>
                  </a:lnTo>
                  <a:lnTo>
                    <a:pt x="2490626" y="1511808"/>
                  </a:lnTo>
                  <a:lnTo>
                    <a:pt x="2534158" y="1493265"/>
                  </a:lnTo>
                  <a:lnTo>
                    <a:pt x="2574543" y="1465961"/>
                  </a:lnTo>
                  <a:lnTo>
                    <a:pt x="2608961" y="1431543"/>
                  </a:lnTo>
                  <a:lnTo>
                    <a:pt x="2636266" y="1391158"/>
                  </a:lnTo>
                  <a:lnTo>
                    <a:pt x="2655570" y="1345564"/>
                  </a:lnTo>
                  <a:lnTo>
                    <a:pt x="2665603" y="1296035"/>
                  </a:lnTo>
                  <a:lnTo>
                    <a:pt x="2667000" y="1270000"/>
                  </a:lnTo>
                  <a:lnTo>
                    <a:pt x="2667000" y="254000"/>
                  </a:lnTo>
                  <a:lnTo>
                    <a:pt x="2664079" y="215391"/>
                  </a:lnTo>
                  <a:lnTo>
                    <a:pt x="2646934" y="155193"/>
                  </a:lnTo>
                  <a:lnTo>
                    <a:pt x="2623692" y="112013"/>
                  </a:lnTo>
                  <a:lnTo>
                    <a:pt x="2592578" y="74422"/>
                  </a:lnTo>
                  <a:lnTo>
                    <a:pt x="2555113" y="43307"/>
                  </a:lnTo>
                  <a:lnTo>
                    <a:pt x="2511933" y="20065"/>
                  </a:lnTo>
                  <a:lnTo>
                    <a:pt x="2490626" y="12191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4400" y="2210381"/>
            <a:ext cx="1592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Состоят</a:t>
            </a:r>
            <a:r>
              <a:rPr sz="1800" spc="-4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spc="-1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браке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97111" y="1658111"/>
            <a:ext cx="2630805" cy="1524000"/>
            <a:chOff x="8897111" y="1658111"/>
            <a:chExt cx="2630805" cy="1524000"/>
          </a:xfrm>
        </p:grpSpPr>
        <p:sp>
          <p:nvSpPr>
            <p:cNvPr id="10" name="object 10"/>
            <p:cNvSpPr/>
            <p:nvPr/>
          </p:nvSpPr>
          <p:spPr>
            <a:xfrm>
              <a:off x="8897111" y="1658111"/>
              <a:ext cx="2630805" cy="1524000"/>
            </a:xfrm>
            <a:custGeom>
              <a:avLst/>
              <a:gdLst/>
              <a:ahLst/>
              <a:cxnLst/>
              <a:rect l="l" t="t" r="r" b="b"/>
              <a:pathLst>
                <a:path w="2630804" h="1524000">
                  <a:moveTo>
                    <a:pt x="2376424" y="0"/>
                  </a:moveTo>
                  <a:lnTo>
                    <a:pt x="254000" y="0"/>
                  </a:lnTo>
                  <a:lnTo>
                    <a:pt x="208328" y="4090"/>
                  </a:lnTo>
                  <a:lnTo>
                    <a:pt x="165349" y="15884"/>
                  </a:lnTo>
                  <a:lnTo>
                    <a:pt x="125777" y="34666"/>
                  </a:lnTo>
                  <a:lnTo>
                    <a:pt x="90328" y="59719"/>
                  </a:lnTo>
                  <a:lnTo>
                    <a:pt x="59719" y="90328"/>
                  </a:lnTo>
                  <a:lnTo>
                    <a:pt x="34666" y="125777"/>
                  </a:lnTo>
                  <a:lnTo>
                    <a:pt x="15884" y="165349"/>
                  </a:lnTo>
                  <a:lnTo>
                    <a:pt x="4090" y="20832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090" y="1315671"/>
                  </a:lnTo>
                  <a:lnTo>
                    <a:pt x="15884" y="1358650"/>
                  </a:lnTo>
                  <a:lnTo>
                    <a:pt x="34666" y="1398222"/>
                  </a:lnTo>
                  <a:lnTo>
                    <a:pt x="59719" y="1433671"/>
                  </a:lnTo>
                  <a:lnTo>
                    <a:pt x="90328" y="1464280"/>
                  </a:lnTo>
                  <a:lnTo>
                    <a:pt x="125777" y="1489333"/>
                  </a:lnTo>
                  <a:lnTo>
                    <a:pt x="165349" y="1508115"/>
                  </a:lnTo>
                  <a:lnTo>
                    <a:pt x="208328" y="1519909"/>
                  </a:lnTo>
                  <a:lnTo>
                    <a:pt x="254000" y="1524000"/>
                  </a:lnTo>
                  <a:lnTo>
                    <a:pt x="2376424" y="1524000"/>
                  </a:lnTo>
                  <a:lnTo>
                    <a:pt x="2422095" y="1519909"/>
                  </a:lnTo>
                  <a:lnTo>
                    <a:pt x="2465074" y="1508115"/>
                  </a:lnTo>
                  <a:lnTo>
                    <a:pt x="2504646" y="1489333"/>
                  </a:lnTo>
                  <a:lnTo>
                    <a:pt x="2540095" y="1464280"/>
                  </a:lnTo>
                  <a:lnTo>
                    <a:pt x="2570704" y="1433671"/>
                  </a:lnTo>
                  <a:lnTo>
                    <a:pt x="2595757" y="1398222"/>
                  </a:lnTo>
                  <a:lnTo>
                    <a:pt x="2614539" y="1358650"/>
                  </a:lnTo>
                  <a:lnTo>
                    <a:pt x="2626333" y="1315671"/>
                  </a:lnTo>
                  <a:lnTo>
                    <a:pt x="2630424" y="1270000"/>
                  </a:lnTo>
                  <a:lnTo>
                    <a:pt x="2630424" y="254000"/>
                  </a:lnTo>
                  <a:lnTo>
                    <a:pt x="2626333" y="208328"/>
                  </a:lnTo>
                  <a:lnTo>
                    <a:pt x="2614539" y="165349"/>
                  </a:lnTo>
                  <a:lnTo>
                    <a:pt x="2595757" y="125777"/>
                  </a:lnTo>
                  <a:lnTo>
                    <a:pt x="2570704" y="90328"/>
                  </a:lnTo>
                  <a:lnTo>
                    <a:pt x="2540095" y="59719"/>
                  </a:lnTo>
                  <a:lnTo>
                    <a:pt x="2504646" y="34666"/>
                  </a:lnTo>
                  <a:lnTo>
                    <a:pt x="2465074" y="15884"/>
                  </a:lnTo>
                  <a:lnTo>
                    <a:pt x="2422095" y="4090"/>
                  </a:lnTo>
                  <a:lnTo>
                    <a:pt x="2376424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97111" y="1658111"/>
              <a:ext cx="2630805" cy="1524000"/>
            </a:xfrm>
            <a:custGeom>
              <a:avLst/>
              <a:gdLst/>
              <a:ahLst/>
              <a:cxnLst/>
              <a:rect l="l" t="t" r="r" b="b"/>
              <a:pathLst>
                <a:path w="2630804" h="1524000">
                  <a:moveTo>
                    <a:pt x="2376424" y="0"/>
                  </a:moveTo>
                  <a:lnTo>
                    <a:pt x="254000" y="0"/>
                  </a:lnTo>
                  <a:lnTo>
                    <a:pt x="240919" y="253"/>
                  </a:lnTo>
                  <a:lnTo>
                    <a:pt x="202819" y="5079"/>
                  </a:lnTo>
                  <a:lnTo>
                    <a:pt x="155194" y="19938"/>
                  </a:lnTo>
                  <a:lnTo>
                    <a:pt x="112014" y="43307"/>
                  </a:lnTo>
                  <a:lnTo>
                    <a:pt x="74422" y="74422"/>
                  </a:lnTo>
                  <a:lnTo>
                    <a:pt x="43307" y="112013"/>
                  </a:lnTo>
                  <a:lnTo>
                    <a:pt x="19939" y="155193"/>
                  </a:lnTo>
                  <a:lnTo>
                    <a:pt x="5080" y="202818"/>
                  </a:lnTo>
                  <a:lnTo>
                    <a:pt x="254" y="24091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2794" y="1308735"/>
                  </a:lnTo>
                  <a:lnTo>
                    <a:pt x="19939" y="1368933"/>
                  </a:lnTo>
                  <a:lnTo>
                    <a:pt x="43307" y="1412113"/>
                  </a:lnTo>
                  <a:lnTo>
                    <a:pt x="74422" y="1449577"/>
                  </a:lnTo>
                  <a:lnTo>
                    <a:pt x="112014" y="1480692"/>
                  </a:lnTo>
                  <a:lnTo>
                    <a:pt x="155194" y="1504061"/>
                  </a:lnTo>
                  <a:lnTo>
                    <a:pt x="202819" y="1518792"/>
                  </a:lnTo>
                  <a:lnTo>
                    <a:pt x="240919" y="1523746"/>
                  </a:lnTo>
                  <a:lnTo>
                    <a:pt x="254000" y="1524000"/>
                  </a:lnTo>
                  <a:lnTo>
                    <a:pt x="2376424" y="1524000"/>
                  </a:lnTo>
                  <a:lnTo>
                    <a:pt x="2415159" y="1521078"/>
                  </a:lnTo>
                  <a:lnTo>
                    <a:pt x="2454050" y="1511808"/>
                  </a:lnTo>
                  <a:lnTo>
                    <a:pt x="254000" y="1511808"/>
                  </a:lnTo>
                  <a:lnTo>
                    <a:pt x="241300" y="1511553"/>
                  </a:lnTo>
                  <a:lnTo>
                    <a:pt x="193294" y="1504061"/>
                  </a:lnTo>
                  <a:lnTo>
                    <a:pt x="138303" y="1482343"/>
                  </a:lnTo>
                  <a:lnTo>
                    <a:pt x="99695" y="1456182"/>
                  </a:lnTo>
                  <a:lnTo>
                    <a:pt x="67056" y="1423415"/>
                  </a:lnTo>
                  <a:lnTo>
                    <a:pt x="41148" y="1384808"/>
                  </a:lnTo>
                  <a:lnTo>
                    <a:pt x="22860" y="1341374"/>
                  </a:lnTo>
                  <a:lnTo>
                    <a:pt x="13462" y="1294511"/>
                  </a:lnTo>
                  <a:lnTo>
                    <a:pt x="12192" y="254000"/>
                  </a:lnTo>
                  <a:lnTo>
                    <a:pt x="12435" y="241808"/>
                  </a:lnTo>
                  <a:lnTo>
                    <a:pt x="19812" y="193293"/>
                  </a:lnTo>
                  <a:lnTo>
                    <a:pt x="41656" y="138302"/>
                  </a:lnTo>
                  <a:lnTo>
                    <a:pt x="67818" y="99695"/>
                  </a:lnTo>
                  <a:lnTo>
                    <a:pt x="100584" y="67055"/>
                  </a:lnTo>
                  <a:lnTo>
                    <a:pt x="139319" y="41148"/>
                  </a:lnTo>
                  <a:lnTo>
                    <a:pt x="182626" y="22860"/>
                  </a:lnTo>
                  <a:lnTo>
                    <a:pt x="229489" y="13462"/>
                  </a:lnTo>
                  <a:lnTo>
                    <a:pt x="254254" y="12191"/>
                  </a:lnTo>
                  <a:lnTo>
                    <a:pt x="2454050" y="12191"/>
                  </a:lnTo>
                  <a:lnTo>
                    <a:pt x="2451989" y="11429"/>
                  </a:lnTo>
                  <a:lnTo>
                    <a:pt x="2402459" y="1270"/>
                  </a:lnTo>
                  <a:lnTo>
                    <a:pt x="2389505" y="253"/>
                  </a:lnTo>
                  <a:lnTo>
                    <a:pt x="2376424" y="0"/>
                  </a:lnTo>
                  <a:close/>
                </a:path>
                <a:path w="2630804" h="1524000">
                  <a:moveTo>
                    <a:pt x="2454050" y="12191"/>
                  </a:moveTo>
                  <a:lnTo>
                    <a:pt x="2376424" y="12191"/>
                  </a:lnTo>
                  <a:lnTo>
                    <a:pt x="2389251" y="12446"/>
                  </a:lnTo>
                  <a:lnTo>
                    <a:pt x="2401443" y="13462"/>
                  </a:lnTo>
                  <a:lnTo>
                    <a:pt x="2448687" y="23113"/>
                  </a:lnTo>
                  <a:lnTo>
                    <a:pt x="2492248" y="41655"/>
                  </a:lnTo>
                  <a:lnTo>
                    <a:pt x="2530729" y="67817"/>
                  </a:lnTo>
                  <a:lnTo>
                    <a:pt x="2563368" y="100584"/>
                  </a:lnTo>
                  <a:lnTo>
                    <a:pt x="2589276" y="139318"/>
                  </a:lnTo>
                  <a:lnTo>
                    <a:pt x="2607564" y="182752"/>
                  </a:lnTo>
                  <a:lnTo>
                    <a:pt x="2616962" y="229615"/>
                  </a:lnTo>
                  <a:lnTo>
                    <a:pt x="2618232" y="1270000"/>
                  </a:lnTo>
                  <a:lnTo>
                    <a:pt x="2617993" y="1282064"/>
                  </a:lnTo>
                  <a:lnTo>
                    <a:pt x="2610485" y="1330705"/>
                  </a:lnTo>
                  <a:lnTo>
                    <a:pt x="2588768" y="1385824"/>
                  </a:lnTo>
                  <a:lnTo>
                    <a:pt x="2562606" y="1424304"/>
                  </a:lnTo>
                  <a:lnTo>
                    <a:pt x="2529840" y="1456943"/>
                  </a:lnTo>
                  <a:lnTo>
                    <a:pt x="2491232" y="1482852"/>
                  </a:lnTo>
                  <a:lnTo>
                    <a:pt x="2447798" y="1501139"/>
                  </a:lnTo>
                  <a:lnTo>
                    <a:pt x="2400808" y="1510538"/>
                  </a:lnTo>
                  <a:lnTo>
                    <a:pt x="2376170" y="1511808"/>
                  </a:lnTo>
                  <a:lnTo>
                    <a:pt x="2454050" y="1511808"/>
                  </a:lnTo>
                  <a:lnTo>
                    <a:pt x="2497582" y="1493265"/>
                  </a:lnTo>
                  <a:lnTo>
                    <a:pt x="2537968" y="1465961"/>
                  </a:lnTo>
                  <a:lnTo>
                    <a:pt x="2572385" y="1431543"/>
                  </a:lnTo>
                  <a:lnTo>
                    <a:pt x="2599690" y="1391158"/>
                  </a:lnTo>
                  <a:lnTo>
                    <a:pt x="2618994" y="1345564"/>
                  </a:lnTo>
                  <a:lnTo>
                    <a:pt x="2629027" y="1296035"/>
                  </a:lnTo>
                  <a:lnTo>
                    <a:pt x="2630424" y="1270000"/>
                  </a:lnTo>
                  <a:lnTo>
                    <a:pt x="2630424" y="254000"/>
                  </a:lnTo>
                  <a:lnTo>
                    <a:pt x="2627503" y="215391"/>
                  </a:lnTo>
                  <a:lnTo>
                    <a:pt x="2610358" y="155193"/>
                  </a:lnTo>
                  <a:lnTo>
                    <a:pt x="2587117" y="112013"/>
                  </a:lnTo>
                  <a:lnTo>
                    <a:pt x="2556002" y="74422"/>
                  </a:lnTo>
                  <a:lnTo>
                    <a:pt x="2518537" y="43307"/>
                  </a:lnTo>
                  <a:lnTo>
                    <a:pt x="2475357" y="20065"/>
                  </a:lnTo>
                  <a:lnTo>
                    <a:pt x="2454050" y="12191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215119" y="2120265"/>
            <a:ext cx="2000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sz="1800" spc="-6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близкими </a:t>
            </a:r>
            <a:r>
              <a:rPr sz="1800" spc="-34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родственниками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66591" y="1645601"/>
            <a:ext cx="2542540" cy="1524000"/>
            <a:chOff x="5373623" y="1658111"/>
            <a:chExt cx="2542540" cy="1524000"/>
          </a:xfrm>
        </p:grpSpPr>
        <p:sp>
          <p:nvSpPr>
            <p:cNvPr id="14" name="object 14"/>
            <p:cNvSpPr/>
            <p:nvPr/>
          </p:nvSpPr>
          <p:spPr>
            <a:xfrm>
              <a:off x="5373623" y="1658111"/>
              <a:ext cx="2542540" cy="1524000"/>
            </a:xfrm>
            <a:custGeom>
              <a:avLst/>
              <a:gdLst/>
              <a:ahLst/>
              <a:cxnLst/>
              <a:rect l="l" t="t" r="r" b="b"/>
              <a:pathLst>
                <a:path w="2542540" h="1524000">
                  <a:moveTo>
                    <a:pt x="2288031" y="0"/>
                  </a:moveTo>
                  <a:lnTo>
                    <a:pt x="254000" y="0"/>
                  </a:lnTo>
                  <a:lnTo>
                    <a:pt x="208328" y="4090"/>
                  </a:lnTo>
                  <a:lnTo>
                    <a:pt x="165349" y="15884"/>
                  </a:lnTo>
                  <a:lnTo>
                    <a:pt x="125777" y="34666"/>
                  </a:lnTo>
                  <a:lnTo>
                    <a:pt x="90328" y="59719"/>
                  </a:lnTo>
                  <a:lnTo>
                    <a:pt x="59719" y="90328"/>
                  </a:lnTo>
                  <a:lnTo>
                    <a:pt x="34666" y="125777"/>
                  </a:lnTo>
                  <a:lnTo>
                    <a:pt x="15884" y="165349"/>
                  </a:lnTo>
                  <a:lnTo>
                    <a:pt x="4090" y="20832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090" y="1315671"/>
                  </a:lnTo>
                  <a:lnTo>
                    <a:pt x="15884" y="1358650"/>
                  </a:lnTo>
                  <a:lnTo>
                    <a:pt x="34666" y="1398222"/>
                  </a:lnTo>
                  <a:lnTo>
                    <a:pt x="59719" y="1433671"/>
                  </a:lnTo>
                  <a:lnTo>
                    <a:pt x="90328" y="1464280"/>
                  </a:lnTo>
                  <a:lnTo>
                    <a:pt x="125777" y="1489333"/>
                  </a:lnTo>
                  <a:lnTo>
                    <a:pt x="165349" y="1508115"/>
                  </a:lnTo>
                  <a:lnTo>
                    <a:pt x="208328" y="1519909"/>
                  </a:lnTo>
                  <a:lnTo>
                    <a:pt x="254000" y="1524000"/>
                  </a:lnTo>
                  <a:lnTo>
                    <a:pt x="2288031" y="1524000"/>
                  </a:lnTo>
                  <a:lnTo>
                    <a:pt x="2333703" y="1519909"/>
                  </a:lnTo>
                  <a:lnTo>
                    <a:pt x="2376682" y="1508115"/>
                  </a:lnTo>
                  <a:lnTo>
                    <a:pt x="2416254" y="1489333"/>
                  </a:lnTo>
                  <a:lnTo>
                    <a:pt x="2451703" y="1464280"/>
                  </a:lnTo>
                  <a:lnTo>
                    <a:pt x="2482312" y="1433671"/>
                  </a:lnTo>
                  <a:lnTo>
                    <a:pt x="2507365" y="1398222"/>
                  </a:lnTo>
                  <a:lnTo>
                    <a:pt x="2526147" y="1358650"/>
                  </a:lnTo>
                  <a:lnTo>
                    <a:pt x="2537941" y="1315671"/>
                  </a:lnTo>
                  <a:lnTo>
                    <a:pt x="2542031" y="1270000"/>
                  </a:lnTo>
                  <a:lnTo>
                    <a:pt x="2542031" y="254000"/>
                  </a:lnTo>
                  <a:lnTo>
                    <a:pt x="2537941" y="208328"/>
                  </a:lnTo>
                  <a:lnTo>
                    <a:pt x="2526147" y="165349"/>
                  </a:lnTo>
                  <a:lnTo>
                    <a:pt x="2507365" y="125777"/>
                  </a:lnTo>
                  <a:lnTo>
                    <a:pt x="2482312" y="90328"/>
                  </a:lnTo>
                  <a:lnTo>
                    <a:pt x="2451703" y="59719"/>
                  </a:lnTo>
                  <a:lnTo>
                    <a:pt x="2416254" y="34666"/>
                  </a:lnTo>
                  <a:lnTo>
                    <a:pt x="2376682" y="15884"/>
                  </a:lnTo>
                  <a:lnTo>
                    <a:pt x="2333703" y="4090"/>
                  </a:lnTo>
                  <a:lnTo>
                    <a:pt x="2288031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73623" y="1658111"/>
              <a:ext cx="2542540" cy="1524000"/>
            </a:xfrm>
            <a:custGeom>
              <a:avLst/>
              <a:gdLst/>
              <a:ahLst/>
              <a:cxnLst/>
              <a:rect l="l" t="t" r="r" b="b"/>
              <a:pathLst>
                <a:path w="2542540" h="1524000">
                  <a:moveTo>
                    <a:pt x="2288031" y="0"/>
                  </a:moveTo>
                  <a:lnTo>
                    <a:pt x="254000" y="0"/>
                  </a:lnTo>
                  <a:lnTo>
                    <a:pt x="240918" y="253"/>
                  </a:lnTo>
                  <a:lnTo>
                    <a:pt x="202818" y="5079"/>
                  </a:lnTo>
                  <a:lnTo>
                    <a:pt x="155193" y="19938"/>
                  </a:lnTo>
                  <a:lnTo>
                    <a:pt x="112013" y="43307"/>
                  </a:lnTo>
                  <a:lnTo>
                    <a:pt x="74422" y="74422"/>
                  </a:lnTo>
                  <a:lnTo>
                    <a:pt x="43306" y="112013"/>
                  </a:lnTo>
                  <a:lnTo>
                    <a:pt x="19938" y="155193"/>
                  </a:lnTo>
                  <a:lnTo>
                    <a:pt x="5079" y="202818"/>
                  </a:lnTo>
                  <a:lnTo>
                    <a:pt x="253" y="240918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2793" y="1308735"/>
                  </a:lnTo>
                  <a:lnTo>
                    <a:pt x="19938" y="1368933"/>
                  </a:lnTo>
                  <a:lnTo>
                    <a:pt x="43306" y="1412113"/>
                  </a:lnTo>
                  <a:lnTo>
                    <a:pt x="74422" y="1449577"/>
                  </a:lnTo>
                  <a:lnTo>
                    <a:pt x="112013" y="1480692"/>
                  </a:lnTo>
                  <a:lnTo>
                    <a:pt x="155193" y="1504061"/>
                  </a:lnTo>
                  <a:lnTo>
                    <a:pt x="202818" y="1518792"/>
                  </a:lnTo>
                  <a:lnTo>
                    <a:pt x="240918" y="1523746"/>
                  </a:lnTo>
                  <a:lnTo>
                    <a:pt x="254000" y="1524000"/>
                  </a:lnTo>
                  <a:lnTo>
                    <a:pt x="2288031" y="1524000"/>
                  </a:lnTo>
                  <a:lnTo>
                    <a:pt x="2326767" y="1521078"/>
                  </a:lnTo>
                  <a:lnTo>
                    <a:pt x="2365658" y="1511808"/>
                  </a:lnTo>
                  <a:lnTo>
                    <a:pt x="254000" y="1511808"/>
                  </a:lnTo>
                  <a:lnTo>
                    <a:pt x="241300" y="1511553"/>
                  </a:lnTo>
                  <a:lnTo>
                    <a:pt x="193293" y="1504061"/>
                  </a:lnTo>
                  <a:lnTo>
                    <a:pt x="138302" y="1482343"/>
                  </a:lnTo>
                  <a:lnTo>
                    <a:pt x="99695" y="1456182"/>
                  </a:lnTo>
                  <a:lnTo>
                    <a:pt x="67055" y="1423415"/>
                  </a:lnTo>
                  <a:lnTo>
                    <a:pt x="41148" y="1384808"/>
                  </a:lnTo>
                  <a:lnTo>
                    <a:pt x="22860" y="1341374"/>
                  </a:lnTo>
                  <a:lnTo>
                    <a:pt x="13462" y="1294511"/>
                  </a:lnTo>
                  <a:lnTo>
                    <a:pt x="12191" y="254000"/>
                  </a:lnTo>
                  <a:lnTo>
                    <a:pt x="12435" y="241808"/>
                  </a:lnTo>
                  <a:lnTo>
                    <a:pt x="19938" y="193293"/>
                  </a:lnTo>
                  <a:lnTo>
                    <a:pt x="41655" y="138302"/>
                  </a:lnTo>
                  <a:lnTo>
                    <a:pt x="67817" y="99695"/>
                  </a:lnTo>
                  <a:lnTo>
                    <a:pt x="100584" y="67055"/>
                  </a:lnTo>
                  <a:lnTo>
                    <a:pt x="139318" y="41148"/>
                  </a:lnTo>
                  <a:lnTo>
                    <a:pt x="182625" y="22860"/>
                  </a:lnTo>
                  <a:lnTo>
                    <a:pt x="229488" y="13462"/>
                  </a:lnTo>
                  <a:lnTo>
                    <a:pt x="254253" y="12191"/>
                  </a:lnTo>
                  <a:lnTo>
                    <a:pt x="2365658" y="12191"/>
                  </a:lnTo>
                  <a:lnTo>
                    <a:pt x="2363597" y="11429"/>
                  </a:lnTo>
                  <a:lnTo>
                    <a:pt x="2314067" y="1270"/>
                  </a:lnTo>
                  <a:lnTo>
                    <a:pt x="2301112" y="253"/>
                  </a:lnTo>
                  <a:lnTo>
                    <a:pt x="2288031" y="0"/>
                  </a:lnTo>
                  <a:close/>
                </a:path>
                <a:path w="2542540" h="1524000">
                  <a:moveTo>
                    <a:pt x="2365658" y="12191"/>
                  </a:moveTo>
                  <a:lnTo>
                    <a:pt x="2288031" y="12191"/>
                  </a:lnTo>
                  <a:lnTo>
                    <a:pt x="2300858" y="12446"/>
                  </a:lnTo>
                  <a:lnTo>
                    <a:pt x="2313178" y="13462"/>
                  </a:lnTo>
                  <a:lnTo>
                    <a:pt x="2360295" y="23113"/>
                  </a:lnTo>
                  <a:lnTo>
                    <a:pt x="2403855" y="41655"/>
                  </a:lnTo>
                  <a:lnTo>
                    <a:pt x="2442336" y="67817"/>
                  </a:lnTo>
                  <a:lnTo>
                    <a:pt x="2474976" y="100584"/>
                  </a:lnTo>
                  <a:lnTo>
                    <a:pt x="2500883" y="139318"/>
                  </a:lnTo>
                  <a:lnTo>
                    <a:pt x="2519172" y="182752"/>
                  </a:lnTo>
                  <a:lnTo>
                    <a:pt x="2528570" y="229615"/>
                  </a:lnTo>
                  <a:lnTo>
                    <a:pt x="2529840" y="1270000"/>
                  </a:lnTo>
                  <a:lnTo>
                    <a:pt x="2529601" y="1282064"/>
                  </a:lnTo>
                  <a:lnTo>
                    <a:pt x="2522093" y="1330705"/>
                  </a:lnTo>
                  <a:lnTo>
                    <a:pt x="2500376" y="1385824"/>
                  </a:lnTo>
                  <a:lnTo>
                    <a:pt x="2474214" y="1424304"/>
                  </a:lnTo>
                  <a:lnTo>
                    <a:pt x="2441448" y="1456943"/>
                  </a:lnTo>
                  <a:lnTo>
                    <a:pt x="2402840" y="1482852"/>
                  </a:lnTo>
                  <a:lnTo>
                    <a:pt x="2359405" y="1501139"/>
                  </a:lnTo>
                  <a:lnTo>
                    <a:pt x="2312416" y="1510538"/>
                  </a:lnTo>
                  <a:lnTo>
                    <a:pt x="2287778" y="1511808"/>
                  </a:lnTo>
                  <a:lnTo>
                    <a:pt x="2365658" y="1511808"/>
                  </a:lnTo>
                  <a:lnTo>
                    <a:pt x="2409190" y="1493265"/>
                  </a:lnTo>
                  <a:lnTo>
                    <a:pt x="2449576" y="1465961"/>
                  </a:lnTo>
                  <a:lnTo>
                    <a:pt x="2483993" y="1431543"/>
                  </a:lnTo>
                  <a:lnTo>
                    <a:pt x="2511298" y="1391158"/>
                  </a:lnTo>
                  <a:lnTo>
                    <a:pt x="2530602" y="1345564"/>
                  </a:lnTo>
                  <a:lnTo>
                    <a:pt x="2540634" y="1296035"/>
                  </a:lnTo>
                  <a:lnTo>
                    <a:pt x="2542031" y="1270000"/>
                  </a:lnTo>
                  <a:lnTo>
                    <a:pt x="2542031" y="254000"/>
                  </a:lnTo>
                  <a:lnTo>
                    <a:pt x="2539110" y="215391"/>
                  </a:lnTo>
                  <a:lnTo>
                    <a:pt x="2521966" y="155193"/>
                  </a:lnTo>
                  <a:lnTo>
                    <a:pt x="2498725" y="112013"/>
                  </a:lnTo>
                  <a:lnTo>
                    <a:pt x="2467609" y="74422"/>
                  </a:lnTo>
                  <a:lnTo>
                    <a:pt x="2430145" y="43307"/>
                  </a:lnTo>
                  <a:lnTo>
                    <a:pt x="2386965" y="20065"/>
                  </a:lnTo>
                  <a:lnTo>
                    <a:pt x="2365658" y="12191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69818" y="1995614"/>
            <a:ext cx="19970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усыновителями</a:t>
            </a:r>
            <a:r>
              <a:rPr sz="1800" spc="-4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solidFill>
                  <a:srgbClr val="792923"/>
                </a:solidFill>
                <a:latin typeface="Times New Roman" pitchFamily="18" charset="0"/>
                <a:cs typeface="Times New Roman" pitchFamily="18" charset="0"/>
              </a:rPr>
              <a:t>усыновленными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46875" y="1658111"/>
            <a:ext cx="2453640" cy="1511174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Бывшие супруги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06" y="3429000"/>
            <a:ext cx="5124450" cy="297787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1657" y="679195"/>
            <a:ext cx="6009005" cy="640715"/>
            <a:chOff x="2851657" y="679195"/>
            <a:chExt cx="6009005" cy="640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1215" y="697991"/>
              <a:ext cx="5989320" cy="6217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657" y="679195"/>
              <a:ext cx="5984620" cy="61595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665729" y="1465325"/>
            <a:ext cx="6569709" cy="677545"/>
            <a:chOff x="2665729" y="1465325"/>
            <a:chExt cx="6569709" cy="6775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5287" y="1484375"/>
              <a:ext cx="6550152" cy="658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5729" y="1465325"/>
              <a:ext cx="6545961" cy="6527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78407" y="2801492"/>
            <a:ext cx="10002520" cy="2521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Ситуация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1800" spc="-5" dirty="0" smtClean="0">
                <a:latin typeface="Times New Roman"/>
                <a:cs typeface="Times New Roman"/>
              </a:rPr>
              <a:t>Руководитель </a:t>
            </a:r>
            <a:r>
              <a:rPr sz="1800" spc="-5" dirty="0" err="1" smtClean="0">
                <a:latin typeface="Times New Roman"/>
                <a:cs typeface="Times New Roman"/>
              </a:rPr>
              <a:t>учреждения</a:t>
            </a:r>
            <a:r>
              <a:rPr sz="1800" spc="24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принимает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решение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об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увеличении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заработной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платы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(выплаты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премии)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отношении</a:t>
            </a:r>
            <a:r>
              <a:rPr sz="1800" spc="-15" dirty="0">
                <a:latin typeface="Times New Roman"/>
                <a:cs typeface="Times New Roman"/>
              </a:rPr>
              <a:t> своего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подчиненного,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который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одновременно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связан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ним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родственными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отношениями.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i="1" spc="-15" dirty="0">
                <a:latin typeface="Times New Roman"/>
                <a:cs typeface="Times New Roman"/>
              </a:rPr>
              <a:t>Возможные </a:t>
            </a:r>
            <a:r>
              <a:rPr sz="1800" i="1" spc="-20" dirty="0">
                <a:latin typeface="Times New Roman"/>
                <a:cs typeface="Times New Roman"/>
              </a:rPr>
              <a:t>способы </a:t>
            </a:r>
            <a:r>
              <a:rPr sz="1800" i="1" spc="-10" dirty="0">
                <a:latin typeface="Times New Roman"/>
                <a:cs typeface="Times New Roman"/>
              </a:rPr>
              <a:t>урегулирования: </a:t>
            </a:r>
            <a:r>
              <a:rPr sz="1800" spc="-5" dirty="0">
                <a:latin typeface="Times New Roman"/>
                <a:cs typeface="Times New Roman"/>
              </a:rPr>
              <a:t>отстранение </a:t>
            </a:r>
            <a:r>
              <a:rPr sz="1800" spc="-10" dirty="0">
                <a:latin typeface="Times New Roman"/>
                <a:cs typeface="Times New Roman"/>
              </a:rPr>
              <a:t>работника от принятия </a:t>
            </a:r>
            <a:r>
              <a:rPr sz="1800" spc="-5" dirty="0">
                <a:latin typeface="Times New Roman"/>
                <a:cs typeface="Times New Roman"/>
              </a:rPr>
              <a:t>решения, </a:t>
            </a:r>
            <a:r>
              <a:rPr sz="1800" spc="-25" dirty="0">
                <a:latin typeface="Times New Roman"/>
                <a:cs typeface="Times New Roman"/>
              </a:rPr>
              <a:t>которое </a:t>
            </a:r>
            <a:r>
              <a:rPr sz="1800" spc="-5" dirty="0">
                <a:latin typeface="Times New Roman"/>
                <a:cs typeface="Times New Roman"/>
              </a:rPr>
              <a:t>является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предметом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конфликта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интересов;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перевод</a:t>
            </a:r>
            <a:r>
              <a:rPr sz="1800" spc="-10" dirty="0">
                <a:latin typeface="Times New Roman"/>
                <a:cs typeface="Times New Roman"/>
              </a:rPr>
              <a:t> работника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(его</a:t>
            </a:r>
            <a:r>
              <a:rPr sz="1800" spc="-10" dirty="0">
                <a:latin typeface="Times New Roman"/>
                <a:cs typeface="Times New Roman"/>
              </a:rPr>
              <a:t> подчиненного)</a:t>
            </a:r>
            <a:r>
              <a:rPr sz="1800" spc="-5" dirty="0">
                <a:latin typeface="Times New Roman"/>
                <a:cs typeface="Times New Roman"/>
              </a:rPr>
              <a:t> 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иную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должность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или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изменение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круга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его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должностных</a:t>
            </a:r>
            <a:r>
              <a:rPr sz="1800" spc="-5" dirty="0">
                <a:latin typeface="Times New Roman"/>
                <a:cs typeface="Times New Roman"/>
              </a:rPr>
              <a:t> обязанностей.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5150" y="563702"/>
            <a:ext cx="998156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Ситуация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Работник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учреждения,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ответственный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закупку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материальных</a:t>
            </a:r>
            <a:r>
              <a:rPr sz="1800" spc="-5" dirty="0">
                <a:latin typeface="Times New Roman"/>
                <a:cs typeface="Times New Roman"/>
              </a:rPr>
              <a:t> средств,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осуществляет</a:t>
            </a:r>
            <a:r>
              <a:rPr sz="1800" dirty="0">
                <a:latin typeface="Times New Roman"/>
                <a:cs typeface="Times New Roman"/>
              </a:rPr>
              <a:t> выбор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ограниченного</a:t>
            </a:r>
            <a:r>
              <a:rPr sz="1800" spc="-5" dirty="0">
                <a:latin typeface="Times New Roman"/>
                <a:cs typeface="Times New Roman"/>
              </a:rPr>
              <a:t> числа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поставщиков.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Руководителем</a:t>
            </a:r>
            <a:r>
              <a:rPr sz="1800" spc="-10" dirty="0">
                <a:latin typeface="Times New Roman"/>
                <a:cs typeface="Times New Roman"/>
              </a:rPr>
              <a:t> отдела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продаж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одного</a:t>
            </a:r>
            <a:r>
              <a:rPr sz="1800" spc="-15" dirty="0">
                <a:latin typeface="Times New Roman"/>
                <a:cs typeface="Times New Roman"/>
              </a:rPr>
              <a:t> из</a:t>
            </a:r>
            <a:r>
              <a:rPr sz="1800" spc="-10" dirty="0">
                <a:latin typeface="Times New Roman"/>
                <a:cs typeface="Times New Roman"/>
              </a:rPr>
              <a:t> потенциальных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поставщиков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является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родственник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учреждения.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i="1" spc="-15" dirty="0">
                <a:latin typeface="Times New Roman"/>
                <a:cs typeface="Times New Roman"/>
              </a:rPr>
              <a:t>Возможные</a:t>
            </a:r>
            <a:r>
              <a:rPr sz="1800" i="1" spc="8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способы</a:t>
            </a:r>
            <a:r>
              <a:rPr sz="1800" i="1" spc="7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урегулирования:</a:t>
            </a:r>
            <a:r>
              <a:rPr sz="1800" i="1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отстранение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работника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принятия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решения,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которое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является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предметом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конфликта</a:t>
            </a:r>
            <a:r>
              <a:rPr sz="1800" dirty="0">
                <a:latin typeface="Times New Roman"/>
                <a:cs typeface="Times New Roman"/>
              </a:rPr>
              <a:t> интересов.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5150" y="3582365"/>
            <a:ext cx="263906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Ситуация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3.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09980" algn="l"/>
                <a:tab pos="2460625" algn="l"/>
              </a:tabLst>
            </a:pPr>
            <a:r>
              <a:rPr sz="1800" spc="25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тник	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ч</a:t>
            </a: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жд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7753" y="4131691"/>
            <a:ext cx="1073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принимает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0" y="4131691"/>
            <a:ext cx="86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ш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06408" y="4131691"/>
            <a:ext cx="1236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являющихся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02773" y="4131691"/>
            <a:ext cx="1308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imes New Roman"/>
                <a:cs typeface="Times New Roman"/>
              </a:rPr>
              <a:t>ре</a:t>
            </a:r>
            <a:r>
              <a:rPr sz="1800" spc="-40" dirty="0">
                <a:latin typeface="Times New Roman"/>
                <a:cs typeface="Times New Roman"/>
              </a:rPr>
              <a:t>з</a:t>
            </a:r>
            <a:r>
              <a:rPr sz="1800" spc="-110" dirty="0">
                <a:latin typeface="Times New Roman"/>
                <a:cs typeface="Times New Roman"/>
              </a:rPr>
              <a:t>у</a:t>
            </a:r>
            <a:r>
              <a:rPr sz="1800" spc="10" dirty="0">
                <a:latin typeface="Times New Roman"/>
                <a:cs typeface="Times New Roman"/>
              </a:rPr>
              <a:t>л</a:t>
            </a:r>
            <a:r>
              <a:rPr sz="1800" spc="-80" dirty="0">
                <a:latin typeface="Times New Roman"/>
                <a:cs typeface="Times New Roman"/>
              </a:rPr>
              <a:t>ь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60" dirty="0">
                <a:latin typeface="Times New Roman"/>
                <a:cs typeface="Times New Roman"/>
              </a:rPr>
              <a:t>а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150" y="4406265"/>
            <a:ext cx="6270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3895" algn="l"/>
                <a:tab pos="3488054" algn="l"/>
                <a:tab pos="3877945" algn="l"/>
                <a:tab pos="4862830" algn="l"/>
                <a:tab pos="5267960" algn="l"/>
                <a:tab pos="5792470" algn="l"/>
              </a:tabLst>
            </a:pP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те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10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35" dirty="0">
                <a:latin typeface="Times New Roman"/>
                <a:cs typeface="Times New Roman"/>
              </a:rPr>
              <a:t>у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15" dirty="0">
                <a:latin typeface="Times New Roman"/>
                <a:cs typeface="Times New Roman"/>
              </a:rPr>
              <a:t>ь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й	д</a:t>
            </a:r>
            <a:r>
              <a:rPr sz="1800" spc="-15" dirty="0">
                <a:latin typeface="Times New Roman"/>
                <a:cs typeface="Times New Roman"/>
              </a:rPr>
              <a:t>е</a:t>
            </a:r>
            <a:r>
              <a:rPr sz="1800" spc="10" dirty="0">
                <a:latin typeface="Times New Roman"/>
                <a:cs typeface="Times New Roman"/>
              </a:rPr>
              <a:t>я</a:t>
            </a:r>
            <a:r>
              <a:rPr sz="1800" dirty="0">
                <a:latin typeface="Times New Roman"/>
                <a:cs typeface="Times New Roman"/>
              </a:rPr>
              <a:t>те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5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ти,	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ю	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н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-5" dirty="0">
                <a:latin typeface="Times New Roman"/>
                <a:cs typeface="Times New Roman"/>
              </a:rPr>
              <a:t>ин</a:t>
            </a:r>
            <a:r>
              <a:rPr sz="1800" spc="3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80734" y="4131691"/>
            <a:ext cx="2067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1150" algn="l"/>
                <a:tab pos="1240790" algn="l"/>
              </a:tabLst>
            </a:pP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15" dirty="0">
                <a:latin typeface="Times New Roman"/>
                <a:cs typeface="Times New Roman"/>
              </a:rPr>
              <a:t>закупке	</a:t>
            </a:r>
            <a:r>
              <a:rPr sz="1800" spc="-10" dirty="0">
                <a:latin typeface="Times New Roman"/>
                <a:cs typeface="Times New Roman"/>
              </a:rPr>
              <a:t>товаров,</a:t>
            </a:r>
            <a:endParaRPr sz="1800">
              <a:latin typeface="Times New Roman"/>
              <a:cs typeface="Times New Roman"/>
            </a:endParaRPr>
          </a:p>
          <a:p>
            <a:pPr marL="137858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лицо,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4865" y="4406265"/>
            <a:ext cx="2868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670" algn="l"/>
                <a:tab pos="1283970" algn="l"/>
                <a:tab pos="2176780" algn="l"/>
              </a:tabLst>
            </a:pPr>
            <a:r>
              <a:rPr sz="1800" dirty="0">
                <a:latin typeface="Times New Roman"/>
                <a:cs typeface="Times New Roman"/>
              </a:rPr>
              <a:t>с	</a:t>
            </a:r>
            <a:r>
              <a:rPr sz="1800" spc="-20" dirty="0">
                <a:latin typeface="Times New Roman"/>
                <a:cs typeface="Times New Roman"/>
              </a:rPr>
              <a:t>которым	</a:t>
            </a:r>
            <a:r>
              <a:rPr sz="1800" spc="-10" dirty="0">
                <a:latin typeface="Times New Roman"/>
                <a:cs typeface="Times New Roman"/>
              </a:rPr>
              <a:t>связана	личная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5150" y="4680584"/>
            <a:ext cx="99802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заинтересованность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работника, </a:t>
            </a:r>
            <a:r>
              <a:rPr sz="1800" spc="-15" dirty="0">
                <a:latin typeface="Times New Roman"/>
                <a:cs typeface="Times New Roman"/>
              </a:rPr>
              <a:t>обладает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исключительными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правами.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15" dirty="0">
                <a:latin typeface="Times New Roman"/>
                <a:cs typeface="Times New Roman"/>
              </a:rPr>
              <a:t>Возможные</a:t>
            </a:r>
            <a:r>
              <a:rPr sz="1800" i="1" spc="8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способы</a:t>
            </a:r>
            <a:r>
              <a:rPr sz="1800" i="1" spc="7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урегулирования:</a:t>
            </a:r>
            <a:r>
              <a:rPr sz="1800" i="1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отстранение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работника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принятия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решения,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которое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является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предметом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конфликта</a:t>
            </a:r>
            <a:r>
              <a:rPr sz="1800" dirty="0">
                <a:latin typeface="Times New Roman"/>
                <a:cs typeface="Times New Roman"/>
              </a:rPr>
              <a:t> интересов.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1032" y="885901"/>
            <a:ext cx="698563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4000" spc="-25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2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такое</a:t>
            </a:r>
            <a:r>
              <a:rPr sz="4000" spc="-4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2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sz="4000" spc="-6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интересов?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952" y="2060194"/>
            <a:ext cx="7367270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Статья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Федерального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закона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</a:t>
            </a:r>
            <a:r>
              <a:rPr sz="2400" dirty="0">
                <a:latin typeface="Times New Roman"/>
                <a:cs typeface="Times New Roman"/>
              </a:rPr>
              <a:t> 25.12.2008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273-ФЗ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400" spc="-50" dirty="0">
                <a:latin typeface="Times New Roman"/>
                <a:cs typeface="Times New Roman"/>
              </a:rPr>
              <a:t>«О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противодействии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коррупции»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77875" algn="l"/>
                <a:tab pos="2594610" algn="l"/>
                <a:tab pos="4161790" algn="l"/>
                <a:tab pos="5927090" algn="l"/>
              </a:tabLst>
            </a:pPr>
            <a:r>
              <a:rPr sz="2400" spc="-30" dirty="0" err="1" smtClean="0">
                <a:latin typeface="Times New Roman"/>
                <a:cs typeface="Times New Roman"/>
              </a:rPr>
              <a:t>Под</a:t>
            </a:r>
            <a:r>
              <a:rPr sz="2400" spc="-30" dirty="0">
                <a:latin typeface="Times New Roman"/>
                <a:cs typeface="Times New Roman"/>
              </a:rPr>
              <a:t>	конфликтом	</a:t>
            </a:r>
            <a:r>
              <a:rPr sz="2400" dirty="0">
                <a:latin typeface="Times New Roman"/>
                <a:cs typeface="Times New Roman"/>
              </a:rPr>
              <a:t>интересов	</a:t>
            </a:r>
            <a:r>
              <a:rPr sz="2400" spc="-5" dirty="0">
                <a:latin typeface="Times New Roman"/>
                <a:cs typeface="Times New Roman"/>
              </a:rPr>
              <a:t>понимается	</a:t>
            </a:r>
            <a:r>
              <a:rPr sz="2400" spc="-10" dirty="0">
                <a:latin typeface="Times New Roman"/>
                <a:cs typeface="Times New Roman"/>
              </a:rPr>
              <a:t>ситуация,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65591" y="3166998"/>
            <a:ext cx="2939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045" algn="l"/>
                <a:tab pos="2018664" algn="l"/>
              </a:tabLst>
            </a:pP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ри	</a:t>
            </a:r>
            <a:r>
              <a:rPr sz="2400" spc="-110" dirty="0">
                <a:latin typeface="Times New Roman"/>
                <a:cs typeface="Times New Roman"/>
              </a:rPr>
              <a:t>к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spc="-2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ор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й	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ч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952" y="3533013"/>
            <a:ext cx="1035748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заинтересованность </a:t>
            </a:r>
            <a:r>
              <a:rPr sz="2400" spc="-10" dirty="0">
                <a:latin typeface="Times New Roman"/>
                <a:cs typeface="Times New Roman"/>
              </a:rPr>
              <a:t>(прямая </a:t>
            </a:r>
            <a:r>
              <a:rPr sz="2400" dirty="0">
                <a:latin typeface="Times New Roman"/>
                <a:cs typeface="Times New Roman"/>
              </a:rPr>
              <a:t>или </a:t>
            </a:r>
            <a:r>
              <a:rPr sz="2400" spc="-10" dirty="0">
                <a:latin typeface="Times New Roman"/>
                <a:cs typeface="Times New Roman"/>
              </a:rPr>
              <a:t>косвенная) </a:t>
            </a:r>
            <a:r>
              <a:rPr sz="2400" dirty="0">
                <a:latin typeface="Times New Roman"/>
                <a:cs typeface="Times New Roman"/>
              </a:rPr>
              <a:t>лица, </a:t>
            </a:r>
            <a:r>
              <a:rPr sz="2400" spc="-15" dirty="0">
                <a:latin typeface="Times New Roman"/>
                <a:cs typeface="Times New Roman"/>
              </a:rPr>
              <a:t>замещающего </a:t>
            </a:r>
            <a:r>
              <a:rPr sz="2400" spc="5" dirty="0">
                <a:latin typeface="Times New Roman"/>
                <a:cs typeface="Times New Roman"/>
              </a:rPr>
              <a:t>должность,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замещение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которой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предусматривает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обязанность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принимать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меры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по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предотвращению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20" dirty="0">
                <a:latin typeface="Times New Roman"/>
                <a:cs typeface="Times New Roman"/>
              </a:rPr>
              <a:t>урегулированию </a:t>
            </a:r>
            <a:r>
              <a:rPr sz="2400" spc="-25" dirty="0">
                <a:latin typeface="Times New Roman"/>
                <a:cs typeface="Times New Roman"/>
              </a:rPr>
              <a:t>конфликта </a:t>
            </a:r>
            <a:r>
              <a:rPr sz="2400" spc="5" dirty="0">
                <a:latin typeface="Times New Roman"/>
                <a:cs typeface="Times New Roman"/>
              </a:rPr>
              <a:t>интересов, </a:t>
            </a:r>
            <a:r>
              <a:rPr sz="2400" spc="-10" dirty="0">
                <a:latin typeface="Times New Roman"/>
                <a:cs typeface="Times New Roman"/>
              </a:rPr>
              <a:t>влияет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spc="-25" dirty="0">
                <a:latin typeface="Times New Roman"/>
                <a:cs typeface="Times New Roman"/>
              </a:rPr>
              <a:t>может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повлиять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на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надлежащее,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объективное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беспристрастное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исполнение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им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должностных</a:t>
            </a:r>
            <a:r>
              <a:rPr sz="2400" spc="-15" dirty="0">
                <a:latin typeface="Times New Roman"/>
                <a:cs typeface="Times New Roman"/>
              </a:rPr>
              <a:t> (служебных)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обязанностей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(осуществление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полномочий).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829" y="630173"/>
            <a:ext cx="9363710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Ситуация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4.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Работник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учреждения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чьи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должностные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обязанности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входит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осуществление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закупки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товаров,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работ,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услуг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для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нужд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учреждения,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получает</a:t>
            </a:r>
            <a:r>
              <a:rPr sz="1800" spc="-10" dirty="0">
                <a:latin typeface="Times New Roman"/>
                <a:cs typeface="Times New Roman"/>
              </a:rPr>
              <a:t> значительную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скидку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на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товары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которая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является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поставщиком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учреждения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i="1" spc="-15" dirty="0">
                <a:latin typeface="Times New Roman"/>
                <a:cs typeface="Times New Roman"/>
              </a:rPr>
              <a:t>Возможные </a:t>
            </a:r>
            <a:r>
              <a:rPr sz="1800" i="1" spc="-20" dirty="0">
                <a:latin typeface="Times New Roman"/>
                <a:cs typeface="Times New Roman"/>
              </a:rPr>
              <a:t>способы </a:t>
            </a:r>
            <a:r>
              <a:rPr sz="1800" i="1" spc="-10" dirty="0">
                <a:latin typeface="Times New Roman"/>
                <a:cs typeface="Times New Roman"/>
              </a:rPr>
              <a:t>урегулирования: </a:t>
            </a:r>
            <a:r>
              <a:rPr sz="1800" spc="-15" dirty="0">
                <a:latin typeface="Times New Roman"/>
                <a:cs typeface="Times New Roman"/>
              </a:rPr>
              <a:t>рекомендация </a:t>
            </a:r>
            <a:r>
              <a:rPr sz="1800" spc="-10" dirty="0">
                <a:latin typeface="Times New Roman"/>
                <a:cs typeface="Times New Roman"/>
              </a:rPr>
              <a:t>работнику </a:t>
            </a:r>
            <a:r>
              <a:rPr sz="1800" spc="-15" dirty="0">
                <a:latin typeface="Times New Roman"/>
                <a:cs typeface="Times New Roman"/>
              </a:rPr>
              <a:t>отказаться </a:t>
            </a:r>
            <a:r>
              <a:rPr sz="1800" spc="-10" dirty="0">
                <a:latin typeface="Times New Roman"/>
                <a:cs typeface="Times New Roman"/>
              </a:rPr>
              <a:t>от </a:t>
            </a:r>
            <a:r>
              <a:rPr sz="1800" spc="-5" dirty="0">
                <a:latin typeface="Times New Roman"/>
                <a:cs typeface="Times New Roman"/>
              </a:rPr>
              <a:t>предоставляемых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благ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или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услуг;</a:t>
            </a:r>
            <a:r>
              <a:rPr sz="1800" spc="-5" dirty="0">
                <a:latin typeface="Times New Roman"/>
                <a:cs typeface="Times New Roman"/>
              </a:rPr>
              <a:t> отстранение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принятия</a:t>
            </a:r>
            <a:r>
              <a:rPr sz="1800" spc="-5" dirty="0">
                <a:latin typeface="Times New Roman"/>
                <a:cs typeface="Times New Roman"/>
              </a:rPr>
              <a:t> решения,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которое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является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предметом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конфликта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интересов;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изменение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трудовых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обязанностей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работника.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Ситуация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5.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Работник </a:t>
            </a:r>
            <a:r>
              <a:rPr sz="1800" spc="-10" dirty="0">
                <a:latin typeface="Times New Roman"/>
                <a:cs typeface="Times New Roman"/>
              </a:rPr>
              <a:t>учреждения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10" dirty="0">
                <a:latin typeface="Times New Roman"/>
                <a:cs typeface="Times New Roman"/>
              </a:rPr>
              <a:t>получает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связи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днем </a:t>
            </a:r>
            <a:r>
              <a:rPr sz="1800" spc="-10" dirty="0">
                <a:latin typeface="Times New Roman"/>
                <a:cs typeface="Times New Roman"/>
              </a:rPr>
              <a:t>рождения </a:t>
            </a:r>
            <a:r>
              <a:rPr sz="1800" spc="-5" dirty="0">
                <a:latin typeface="Times New Roman"/>
                <a:cs typeface="Times New Roman"/>
              </a:rPr>
              <a:t>дорогостоящий </a:t>
            </a:r>
            <a:r>
              <a:rPr sz="1800" spc="-10" dirty="0">
                <a:latin typeface="Times New Roman"/>
                <a:cs typeface="Times New Roman"/>
              </a:rPr>
              <a:t>подарок от </a:t>
            </a:r>
            <a:r>
              <a:rPr sz="1800" spc="-15" dirty="0">
                <a:latin typeface="Times New Roman"/>
                <a:cs typeface="Times New Roman"/>
              </a:rPr>
              <a:t>своего </a:t>
            </a:r>
            <a:r>
              <a:rPr sz="1800" spc="-10" dirty="0">
                <a:latin typeface="Times New Roman"/>
                <a:cs typeface="Times New Roman"/>
              </a:rPr>
              <a:t> подчиненного,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этом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полномочия</a:t>
            </a:r>
            <a:r>
              <a:rPr sz="1800" spc="-10" dirty="0">
                <a:latin typeface="Times New Roman"/>
                <a:cs typeface="Times New Roman"/>
              </a:rPr>
              <a:t> работника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входит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принятие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решений</a:t>
            </a:r>
            <a:r>
              <a:rPr sz="1800" dirty="0">
                <a:latin typeface="Times New Roman"/>
                <a:cs typeface="Times New Roman"/>
              </a:rPr>
              <a:t> 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повышении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заработной </a:t>
            </a:r>
            <a:r>
              <a:rPr sz="1800" spc="-20" dirty="0">
                <a:latin typeface="Times New Roman"/>
                <a:cs typeface="Times New Roman"/>
              </a:rPr>
              <a:t>платы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подчиненным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сотрудникам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5" dirty="0">
                <a:latin typeface="Times New Roman"/>
                <a:cs typeface="Times New Roman"/>
              </a:rPr>
              <a:t>назначении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более</a:t>
            </a:r>
            <a:r>
              <a:rPr sz="1800" spc="-5" dirty="0">
                <a:latin typeface="Times New Roman"/>
                <a:cs typeface="Times New Roman"/>
              </a:rPr>
              <a:t> высокие </a:t>
            </a:r>
            <a:r>
              <a:rPr sz="1800" dirty="0">
                <a:latin typeface="Times New Roman"/>
                <a:cs typeface="Times New Roman"/>
              </a:rPr>
              <a:t>должности 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учреждении.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i="1" spc="-15" dirty="0">
                <a:latin typeface="Times New Roman"/>
                <a:cs typeface="Times New Roman"/>
              </a:rPr>
              <a:t>Возможные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20" dirty="0">
                <a:latin typeface="Times New Roman"/>
                <a:cs typeface="Times New Roman"/>
              </a:rPr>
              <a:t>способы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урегулирования: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рекомендация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работнику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вернуть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дорогостоящий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подарок </a:t>
            </a:r>
            <a:r>
              <a:rPr sz="1800" spc="-5" dirty="0">
                <a:latin typeface="Times New Roman"/>
                <a:cs typeface="Times New Roman"/>
              </a:rPr>
              <a:t>дарителю; </a:t>
            </a:r>
            <a:r>
              <a:rPr sz="1800" spc="-15" dirty="0">
                <a:latin typeface="Times New Roman"/>
                <a:cs typeface="Times New Roman"/>
              </a:rPr>
              <a:t>перевод </a:t>
            </a:r>
            <a:r>
              <a:rPr sz="1800" spc="-5" dirty="0">
                <a:latin typeface="Times New Roman"/>
                <a:cs typeface="Times New Roman"/>
              </a:rPr>
              <a:t>работника </a:t>
            </a:r>
            <a:r>
              <a:rPr sz="1800" spc="-15" dirty="0">
                <a:latin typeface="Times New Roman"/>
                <a:cs typeface="Times New Roman"/>
              </a:rPr>
              <a:t>(его </a:t>
            </a:r>
            <a:r>
              <a:rPr sz="1800" spc="-10" dirty="0">
                <a:latin typeface="Times New Roman"/>
                <a:cs typeface="Times New Roman"/>
              </a:rPr>
              <a:t>подчиненного)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иную </a:t>
            </a:r>
            <a:r>
              <a:rPr sz="1800" dirty="0">
                <a:latin typeface="Times New Roman"/>
                <a:cs typeface="Times New Roman"/>
              </a:rPr>
              <a:t>должность или </a:t>
            </a:r>
            <a:r>
              <a:rPr sz="1800" spc="-5" dirty="0">
                <a:latin typeface="Times New Roman"/>
                <a:cs typeface="Times New Roman"/>
              </a:rPr>
              <a:t>изменение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круга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его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должностных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обязанностей.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1377433"/>
              </p:ext>
            </p:extLst>
          </p:nvPr>
        </p:nvGraphicFramePr>
        <p:xfrm>
          <a:off x="-2134187" y="533227"/>
          <a:ext cx="10135532" cy="681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1057" y="0"/>
            <a:ext cx="8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Конфликт интересов  в унитарных юридических лицах: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022" y="304800"/>
            <a:ext cx="1106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entury Gothic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Юридические лица, учредители которых не приобретают в них права членства, являются унитарными юридическими лицами.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 лиц , способных преследовать собственный интерес: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50758" y="1228130"/>
            <a:ext cx="6915236" cy="3191470"/>
          </a:xfrm>
          <a:prstGeom prst="roundRect">
            <a:avLst/>
          </a:prstGeom>
          <a:solidFill>
            <a:srgbClr val="FFC000">
              <a:alpha val="39000"/>
            </a:srgb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Законе о государственных и муниципальных унитарных предприятиях (далее - УП) отсутствует понятие  «конфликт интересов». Вместе с тем  ст. 21 данного закона содержит определенные  ограничения  для руководителей УП, а ст. 22 регулирует порядок заключения руководителем сделки с заинтересованностью. Руководитель УП признается  заинтересованным в совершении УП сделки в случаях, если он, его супруг, родители, дети, братья, сестры (или)их аффилированные лица, признаваемые таковыми в соответствии с законодательством Российской Федерации: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26777" y="4451838"/>
            <a:ext cx="6741458" cy="600636"/>
          </a:xfrm>
          <a:prstGeom prst="roundRect">
            <a:avLst/>
          </a:prstGeom>
          <a:solidFill>
            <a:srgbClr val="FFB9B9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Являются стороной сделки или выступают в интересах третьих лиц в их отношениях с УП;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26777" y="5109976"/>
            <a:ext cx="6741458" cy="332899"/>
          </a:xfrm>
          <a:prstGeom prst="roundRect">
            <a:avLst/>
          </a:prstGeom>
          <a:solidFill>
            <a:srgbClr val="4EA6DC">
              <a:lumMod val="40000"/>
              <a:lumOff val="60000"/>
            </a:srgb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Владеют 20% акций юридического лица;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24536" y="5484893"/>
            <a:ext cx="6751455" cy="866084"/>
          </a:xfrm>
          <a:prstGeom prst="roundRect">
            <a:avLst/>
          </a:prstGeom>
          <a:solidFill>
            <a:srgbClr val="DEF199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Занимают должность в органах управления ЮЛ, являющегося стороной сделки или выступающего в интересах третьих лиц в их отношениях с унитарным предприятием;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536" y="6400800"/>
            <a:ext cx="6741458" cy="332899"/>
          </a:xfrm>
          <a:prstGeom prst="roundRect">
            <a:avLst/>
          </a:prstGeom>
          <a:solidFill>
            <a:srgbClr val="4EA6DC">
              <a:lumMod val="40000"/>
              <a:lumOff val="60000"/>
            </a:srgb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иных определенных уставом УП случаях.</a:t>
            </a:r>
          </a:p>
        </p:txBody>
      </p:sp>
    </p:spTree>
    <p:extLst>
      <p:ext uri="{BB962C8B-B14F-4D97-AF65-F5344CB8AC3E}">
        <p14:creationId xmlns:p14="http://schemas.microsoft.com/office/powerpoint/2010/main" val="36045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1" y="102893"/>
            <a:ext cx="910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Особого внимания заслуживают два критерия: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87625442"/>
              </p:ext>
            </p:extLst>
          </p:nvPr>
        </p:nvGraphicFramePr>
        <p:xfrm>
          <a:off x="1345721" y="569343"/>
          <a:ext cx="10489721" cy="384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9600" y="4626100"/>
            <a:ext cx="11257472" cy="1984075"/>
          </a:xfrm>
          <a:prstGeom prst="rect">
            <a:avLst/>
          </a:prstGeom>
          <a:solidFill>
            <a:srgbClr val="FFB9B9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Указанные сделки не могут совершаться УП без согласия собственника.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Хотелось бы обратить внимание на недопустимость заключения гражданско-правовых договоров об оказании услуг с  близкими родственниками лица, исполняющего функции руководителя подведомственной организации. В случае заключения, указанного договора будет иметь место сделка с заинтересованностью со всеми вытекающими правовыми последствиями.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6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1FB3A1-945A-48E9-B1FA-048D0DFF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11FB3A1-945A-48E9-B1FA-048D0DFF5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511FB3A1-945A-48E9-B1FA-048D0DFF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graphicEl>
                                              <a:dgm id="{511FB3A1-945A-48E9-B1FA-048D0DFF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A7B6FA-5625-4AB0-B5DA-8036A56C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1EA7B6FA-5625-4AB0-B5DA-8036A56CD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1EA7B6FA-5625-4AB0-B5DA-8036A56C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1EA7B6FA-5625-4AB0-B5DA-8036A56C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6B542D-7EF6-4EAB-99A6-05C011B6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9A6B542D-7EF6-4EAB-99A6-05C011B6F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9A6B542D-7EF6-4EAB-99A6-05C011B6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graphicEl>
                                              <a:dgm id="{9A6B542D-7EF6-4EAB-99A6-05C011B6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0FCE2E-9F12-48BF-8FD1-A131C725F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F10FCE2E-9F12-48BF-8FD1-A131C725F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F10FCE2E-9F12-48BF-8FD1-A131C725F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F10FCE2E-9F12-48BF-8FD1-A131C725F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152400"/>
            <a:ext cx="547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Воздействие на конфликт интересов: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6407326"/>
              </p:ext>
            </p:extLst>
          </p:nvPr>
        </p:nvGraphicFramePr>
        <p:xfrm>
          <a:off x="2299419" y="7834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7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34562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Уведомление о приеме бывшего государственного</a:t>
            </a:r>
            <a:r>
              <a:rPr kumimoji="0" lang="ru-RU" sz="1800" b="1" i="0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муниципального </a:t>
            </a:r>
            <a:r>
              <a:rPr kumimoji="0" lang="ru-RU" sz="18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служащего на работу предприятием:</a:t>
            </a:r>
            <a:endParaRPr kumimoji="0" lang="ru-RU" sz="1800" b="0" i="0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85800"/>
            <a:ext cx="10911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заключении работодателем трудового договора с гражданином, который замещал определенную законодательством должность государственной или муниципальной службы, и с момента увольнения которого с такой службы не прошло более двух лет, этот новый работодатель обязан сообщать  в 10-дневный срок о заключении трудового договора бывшему работодателю служащего в соответствующий государственный или муниципальный орган.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-14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Aharoni" pitchFamily="2" charset="-79"/>
              </a:rPr>
              <a:t>ч. 3 ст. 64.1 ТК РФ; Федеральный закон от 25 декабря 2008 года</a:t>
            </a:r>
            <a:r>
              <a:rPr kumimoji="0" lang="ru-RU" sz="1800" b="1" u="none" strike="noStrike" kern="0" cap="none" spc="-14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Aharoni" pitchFamily="2" charset="-79"/>
              </a:rPr>
              <a:t>  </a:t>
            </a:r>
            <a:r>
              <a:rPr kumimoji="0" lang="ru-RU" sz="1800" b="1" u="none" strike="noStrike" kern="0" cap="none" spc="-14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Aharoni" pitchFamily="2" charset="-79"/>
              </a:rPr>
              <a:t>N 273-ФЗ  «О противодействии коррупции»</a:t>
            </a:r>
            <a:endParaRPr kumimoji="0" lang="ru-RU" sz="1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146" y="2971800"/>
            <a:ext cx="1066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	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Чтобы работодателю убедиться, что должность бывшего служащего входит в перечни,                   и, следовательно, такому работодателю нужно подавать уведомление на нового работника, он может воспользоваться </a:t>
            </a:r>
            <a:r>
              <a:rPr kumimoji="0" lang="ru-RU" sz="1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пп.1 п. 51 Методических рекомендаций, утв. Письмом Минтруда от 11.05.2017                            № 18-4/10/П-2943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За  неисполнение порядка уведомления, предусмотрена ответственность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ст. 19.29 КоАП РФ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(незаконное привлечение к трудовой деятельности либо к выполнению работ или оказанию услуг государственного или муниципального служащего, либо бывшего государственного или муниципального служащего).</a:t>
            </a:r>
          </a:p>
        </p:txBody>
      </p:sp>
    </p:spTree>
    <p:extLst>
      <p:ext uri="{BB962C8B-B14F-4D97-AF65-F5344CB8AC3E}">
        <p14:creationId xmlns:p14="http://schemas.microsoft.com/office/powerpoint/2010/main" val="30733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3815" y="2129154"/>
            <a:ext cx="1014793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Граждане,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замещавшие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должности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или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муниципальной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службы,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перечень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которых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устанавливается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нормативными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правовыми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актами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Российской Федерации,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течение </a:t>
            </a:r>
            <a:r>
              <a:rPr sz="1800" spc="-30" dirty="0">
                <a:solidFill>
                  <a:srgbClr val="2A1A00"/>
                </a:solidFill>
                <a:latin typeface="Times New Roman"/>
                <a:cs typeface="Times New Roman"/>
              </a:rPr>
              <a:t>двух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лет 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после </a:t>
            </a:r>
            <a:r>
              <a:rPr sz="18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увольнения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или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муниципальной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службы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обязаны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при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заключении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трудовых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договоров</a:t>
            </a:r>
            <a:r>
              <a:rPr sz="1800" spc="-4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сообщать</a:t>
            </a:r>
            <a:r>
              <a:rPr sz="18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работодателю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сведения</a:t>
            </a:r>
            <a:r>
              <a:rPr sz="18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последнем</a:t>
            </a:r>
            <a:r>
              <a:rPr sz="1800" spc="2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месте</a:t>
            </a:r>
            <a:r>
              <a:rPr sz="1800" spc="3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службы.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Работодатель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при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заключении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A1A00"/>
                </a:solidFill>
                <a:latin typeface="Times New Roman"/>
                <a:cs typeface="Times New Roman"/>
              </a:rPr>
              <a:t>трудового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договора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гражданами,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замещавшими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должности 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или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муниципальной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службы,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перечень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которых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устанавливается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нормативными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правовыми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актами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Российской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Федерации,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течение двух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лет 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после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их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увольнения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с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или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муниципальной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службы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обязан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в десятидневный срок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сообщать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о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заключении </a:t>
            </a:r>
            <a:r>
              <a:rPr sz="1800" spc="-25" dirty="0">
                <a:solidFill>
                  <a:srgbClr val="2A1A00"/>
                </a:solidFill>
                <a:latin typeface="Times New Roman"/>
                <a:cs typeface="Times New Roman"/>
              </a:rPr>
              <a:t>такого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договора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представителю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нанимателя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(работодателю)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или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служащего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по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последнему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месту</a:t>
            </a:r>
            <a:r>
              <a:rPr sz="18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его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службы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порядке,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устанавливаемом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нормативными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правовыми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актами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Российской</a:t>
            </a:r>
            <a:r>
              <a:rPr sz="1800" spc="-2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Федерации.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27733" y="769238"/>
            <a:ext cx="9460230" cy="648335"/>
            <a:chOff x="1427733" y="769238"/>
            <a:chExt cx="9460230" cy="648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799" y="786383"/>
              <a:ext cx="9439656" cy="630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733" y="769238"/>
              <a:ext cx="9436227" cy="6245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4052" y="628523"/>
            <a:ext cx="5890895" cy="493395"/>
            <a:chOff x="2964052" y="628523"/>
            <a:chExt cx="5890895" cy="4933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0943" y="646176"/>
              <a:ext cx="5873496" cy="475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4052" y="628523"/>
              <a:ext cx="5864606" cy="46863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534030" y="1414652"/>
            <a:ext cx="6875145" cy="676275"/>
            <a:chOff x="2534030" y="1414652"/>
            <a:chExt cx="6875145" cy="67627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1175" y="1432559"/>
              <a:ext cx="6858000" cy="658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030" y="1414652"/>
              <a:ext cx="6851650" cy="65278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295645" y="5681662"/>
            <a:ext cx="345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Личная заинтересованность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694725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Интересы общества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7848600" cy="3471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1826" y="55575"/>
            <a:ext cx="86467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4000" spc="-2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 такое</a:t>
            </a:r>
            <a:r>
              <a:rPr sz="4000" spc="-35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10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личная</a:t>
            </a:r>
            <a:r>
              <a:rPr sz="4000" spc="-25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5" dirty="0">
                <a:solidFill>
                  <a:srgbClr val="B73D35"/>
                </a:solidFill>
                <a:latin typeface="Times New Roman" pitchFamily="18" charset="0"/>
                <a:cs typeface="Times New Roman" pitchFamily="18" charset="0"/>
              </a:rPr>
              <a:t>заинтересованность?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1533" y="1238453"/>
            <a:ext cx="10292715" cy="513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Статья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10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Федерального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1A00"/>
                </a:solidFill>
                <a:latin typeface="Times New Roman"/>
                <a:cs typeface="Times New Roman"/>
              </a:rPr>
              <a:t>закона</a:t>
            </a:r>
            <a:r>
              <a:rPr sz="2400" spc="-4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от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25.12.2008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№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273-ФЗ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0" dirty="0">
                <a:solidFill>
                  <a:srgbClr val="2A1A00"/>
                </a:solidFill>
                <a:latin typeface="Times New Roman"/>
                <a:cs typeface="Times New Roman"/>
              </a:rPr>
              <a:t>«О</a:t>
            </a:r>
            <a:r>
              <a:rPr sz="2400" spc="7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противодействии</a:t>
            </a:r>
            <a:r>
              <a:rPr sz="24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1A00"/>
                </a:solidFill>
                <a:latin typeface="Times New Roman"/>
                <a:cs typeface="Times New Roman"/>
              </a:rPr>
              <a:t>коррупции»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800"/>
              </a:lnSpc>
            </a:pPr>
            <a:r>
              <a:rPr sz="2400" spc="-30" dirty="0">
                <a:solidFill>
                  <a:srgbClr val="2A1A00"/>
                </a:solidFill>
                <a:latin typeface="Times New Roman"/>
                <a:cs typeface="Times New Roman"/>
              </a:rPr>
              <a:t>Под</a:t>
            </a:r>
            <a:r>
              <a:rPr sz="2400" spc="-2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личной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заинтересованностью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понимается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возможность</a:t>
            </a:r>
            <a:r>
              <a:rPr sz="2400" spc="58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получения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A1A00"/>
                </a:solidFill>
                <a:latin typeface="Times New Roman"/>
                <a:cs typeface="Times New Roman"/>
              </a:rPr>
              <a:t>доходов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виде </a:t>
            </a:r>
            <a:r>
              <a:rPr sz="2400" spc="-50" dirty="0">
                <a:solidFill>
                  <a:srgbClr val="2A1A00"/>
                </a:solidFill>
                <a:latin typeface="Times New Roman"/>
                <a:cs typeface="Times New Roman"/>
              </a:rPr>
              <a:t>денег,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иного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имущества,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2400" spc="-25" dirty="0">
                <a:solidFill>
                  <a:srgbClr val="2A1A00"/>
                </a:solidFill>
                <a:latin typeface="Times New Roman"/>
                <a:cs typeface="Times New Roman"/>
              </a:rPr>
              <a:t>том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числе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имущественных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прав,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услуг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имущественного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характера, </a:t>
            </a:r>
            <a:r>
              <a:rPr sz="2400" spc="-30" dirty="0">
                <a:solidFill>
                  <a:srgbClr val="2A1A00"/>
                </a:solidFill>
                <a:latin typeface="Times New Roman"/>
                <a:cs typeface="Times New Roman"/>
              </a:rPr>
              <a:t>результатов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выполненных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работ или каких-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либо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1A00"/>
                </a:solidFill>
                <a:latin typeface="Times New Roman"/>
                <a:cs typeface="Times New Roman"/>
              </a:rPr>
              <a:t>выгод</a:t>
            </a:r>
            <a:r>
              <a:rPr sz="2400" spc="-3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(преимуществ)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лицом,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замещающим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должность,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замещение </a:t>
            </a:r>
            <a:r>
              <a:rPr sz="2400" spc="-58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A1A00"/>
                </a:solidFill>
                <a:latin typeface="Times New Roman"/>
                <a:cs typeface="Times New Roman"/>
              </a:rPr>
              <a:t>которой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предусматривает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обязанность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принимать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меры 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по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предотвращению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урегулированию </a:t>
            </a:r>
            <a:r>
              <a:rPr sz="2400" spc="-20" dirty="0">
                <a:solidFill>
                  <a:srgbClr val="2A1A00"/>
                </a:solidFill>
                <a:latin typeface="Times New Roman"/>
                <a:cs typeface="Times New Roman"/>
              </a:rPr>
              <a:t>конфликта 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интересов,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(или)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состоящими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с 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ним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2400" spc="-35" dirty="0">
                <a:solidFill>
                  <a:srgbClr val="2A1A00"/>
                </a:solidFill>
                <a:latin typeface="Times New Roman"/>
                <a:cs typeface="Times New Roman"/>
              </a:rPr>
              <a:t>близком </a:t>
            </a:r>
            <a:r>
              <a:rPr sz="2400" spc="-3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родстве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или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свойстве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лицами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(родителями,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супругами,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детьми,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братьями,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A1A00"/>
                </a:solidFill>
                <a:latin typeface="Times New Roman"/>
                <a:cs typeface="Times New Roman"/>
              </a:rPr>
              <a:t>сестрами,</a:t>
            </a:r>
            <a:r>
              <a:rPr sz="24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также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братьями,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A1A00"/>
                </a:solidFill>
                <a:latin typeface="Times New Roman"/>
                <a:cs typeface="Times New Roman"/>
              </a:rPr>
              <a:t>сестрами,</a:t>
            </a:r>
            <a:r>
              <a:rPr sz="24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родителями,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детьми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1A00"/>
                </a:solidFill>
                <a:latin typeface="Times New Roman"/>
                <a:cs typeface="Times New Roman"/>
              </a:rPr>
              <a:t>супругов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супругами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детей),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гражданами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или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организациями,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с</a:t>
            </a:r>
            <a:r>
              <a:rPr sz="24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A1A00"/>
                </a:solidFill>
                <a:latin typeface="Times New Roman"/>
                <a:cs typeface="Times New Roman"/>
              </a:rPr>
              <a:t>которыми</a:t>
            </a:r>
            <a:r>
              <a:rPr sz="2400" spc="-2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указанное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лицо, и (или)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лица, состоящие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с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ним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2400" spc="-40" dirty="0">
                <a:solidFill>
                  <a:srgbClr val="2A1A00"/>
                </a:solidFill>
                <a:latin typeface="Times New Roman"/>
                <a:cs typeface="Times New Roman"/>
              </a:rPr>
              <a:t>близком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родстве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или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свойстве,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связаны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имущественными,</a:t>
            </a:r>
            <a:r>
              <a:rPr sz="2400" spc="8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1A00"/>
                </a:solidFill>
                <a:latin typeface="Times New Roman"/>
                <a:cs typeface="Times New Roman"/>
              </a:rPr>
              <a:t>корпоративными</a:t>
            </a:r>
            <a:r>
              <a:rPr sz="2400" spc="-3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или</a:t>
            </a:r>
            <a:r>
              <a:rPr sz="2400" spc="2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иными </a:t>
            </a:r>
            <a:r>
              <a:rPr sz="2400" spc="-10" dirty="0">
                <a:solidFill>
                  <a:srgbClr val="2A1A00"/>
                </a:solidFill>
                <a:latin typeface="Times New Roman"/>
                <a:cs typeface="Times New Roman"/>
              </a:rPr>
              <a:t>близкими</a:t>
            </a:r>
            <a:r>
              <a:rPr sz="24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1A00"/>
                </a:solidFill>
                <a:latin typeface="Times New Roman"/>
                <a:cs typeface="Times New Roman"/>
              </a:rPr>
              <a:t>отношениями.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86507" y="874649"/>
            <a:ext cx="6303010" cy="676910"/>
            <a:chOff x="2786507" y="874649"/>
            <a:chExt cx="6303010" cy="676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4160" y="893064"/>
              <a:ext cx="6284976" cy="658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6507" y="874649"/>
              <a:ext cx="6276848" cy="65278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130295" y="1801367"/>
            <a:ext cx="1304925" cy="2066925"/>
            <a:chOff x="3130295" y="1801367"/>
            <a:chExt cx="1304925" cy="2066925"/>
          </a:xfrm>
        </p:grpSpPr>
        <p:sp>
          <p:nvSpPr>
            <p:cNvPr id="6" name="object 6"/>
            <p:cNvSpPr/>
            <p:nvPr/>
          </p:nvSpPr>
          <p:spPr>
            <a:xfrm>
              <a:off x="3130295" y="1801367"/>
              <a:ext cx="1304925" cy="2066925"/>
            </a:xfrm>
            <a:custGeom>
              <a:avLst/>
              <a:gdLst/>
              <a:ahLst/>
              <a:cxnLst/>
              <a:rect l="l" t="t" r="r" b="b"/>
              <a:pathLst>
                <a:path w="1304925" h="2066925">
                  <a:moveTo>
                    <a:pt x="978407" y="0"/>
                  </a:moveTo>
                  <a:lnTo>
                    <a:pt x="326136" y="0"/>
                  </a:lnTo>
                  <a:lnTo>
                    <a:pt x="326136" y="1414272"/>
                  </a:lnTo>
                  <a:lnTo>
                    <a:pt x="0" y="1414272"/>
                  </a:lnTo>
                  <a:lnTo>
                    <a:pt x="652271" y="2066544"/>
                  </a:lnTo>
                  <a:lnTo>
                    <a:pt x="1304544" y="1414272"/>
                  </a:lnTo>
                  <a:lnTo>
                    <a:pt x="978407" y="1414272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30295" y="1801367"/>
              <a:ext cx="1304925" cy="2066925"/>
            </a:xfrm>
            <a:custGeom>
              <a:avLst/>
              <a:gdLst/>
              <a:ahLst/>
              <a:cxnLst/>
              <a:rect l="l" t="t" r="r" b="b"/>
              <a:pathLst>
                <a:path w="1304925" h="2066925">
                  <a:moveTo>
                    <a:pt x="652272" y="2049272"/>
                  </a:moveTo>
                  <a:lnTo>
                    <a:pt x="643635" y="2057908"/>
                  </a:lnTo>
                  <a:lnTo>
                    <a:pt x="652271" y="2066544"/>
                  </a:lnTo>
                  <a:lnTo>
                    <a:pt x="660907" y="2057908"/>
                  </a:lnTo>
                  <a:lnTo>
                    <a:pt x="652272" y="2049272"/>
                  </a:lnTo>
                  <a:close/>
                </a:path>
                <a:path w="1304925" h="2066925">
                  <a:moveTo>
                    <a:pt x="8636" y="1405636"/>
                  </a:moveTo>
                  <a:lnTo>
                    <a:pt x="3573" y="1417845"/>
                  </a:lnTo>
                  <a:lnTo>
                    <a:pt x="643635" y="2057908"/>
                  </a:lnTo>
                  <a:lnTo>
                    <a:pt x="652272" y="2049272"/>
                  </a:lnTo>
                  <a:lnTo>
                    <a:pt x="8636" y="1405636"/>
                  </a:lnTo>
                  <a:close/>
                </a:path>
                <a:path w="1304925" h="2066925">
                  <a:moveTo>
                    <a:pt x="1295908" y="1405636"/>
                  </a:moveTo>
                  <a:lnTo>
                    <a:pt x="652272" y="2049272"/>
                  </a:lnTo>
                  <a:lnTo>
                    <a:pt x="660908" y="2057908"/>
                  </a:lnTo>
                  <a:lnTo>
                    <a:pt x="1300970" y="1417845"/>
                  </a:lnTo>
                  <a:lnTo>
                    <a:pt x="1295908" y="1405636"/>
                  </a:lnTo>
                  <a:close/>
                </a:path>
                <a:path w="1304925" h="2066925">
                  <a:moveTo>
                    <a:pt x="3573" y="1417845"/>
                  </a:moveTo>
                  <a:lnTo>
                    <a:pt x="0" y="1426464"/>
                  </a:lnTo>
                  <a:lnTo>
                    <a:pt x="12192" y="1426464"/>
                  </a:lnTo>
                  <a:lnTo>
                    <a:pt x="3573" y="1417845"/>
                  </a:lnTo>
                  <a:close/>
                </a:path>
                <a:path w="1304925" h="2066925">
                  <a:moveTo>
                    <a:pt x="338328" y="0"/>
                  </a:moveTo>
                  <a:lnTo>
                    <a:pt x="326136" y="12192"/>
                  </a:lnTo>
                  <a:lnTo>
                    <a:pt x="326136" y="1414272"/>
                  </a:lnTo>
                  <a:lnTo>
                    <a:pt x="17272" y="1414272"/>
                  </a:lnTo>
                  <a:lnTo>
                    <a:pt x="29464" y="1426464"/>
                  </a:lnTo>
                  <a:lnTo>
                    <a:pt x="338328" y="1426464"/>
                  </a:lnTo>
                  <a:lnTo>
                    <a:pt x="338328" y="0"/>
                  </a:lnTo>
                  <a:close/>
                </a:path>
                <a:path w="1304925" h="2066925">
                  <a:moveTo>
                    <a:pt x="966216" y="0"/>
                  </a:moveTo>
                  <a:lnTo>
                    <a:pt x="966216" y="1426464"/>
                  </a:lnTo>
                  <a:lnTo>
                    <a:pt x="1275079" y="1426464"/>
                  </a:lnTo>
                  <a:lnTo>
                    <a:pt x="1287271" y="1414272"/>
                  </a:lnTo>
                  <a:lnTo>
                    <a:pt x="978407" y="1414272"/>
                  </a:lnTo>
                  <a:lnTo>
                    <a:pt x="978407" y="12192"/>
                  </a:lnTo>
                  <a:lnTo>
                    <a:pt x="966216" y="0"/>
                  </a:lnTo>
                  <a:close/>
                </a:path>
                <a:path w="1304925" h="2066925">
                  <a:moveTo>
                    <a:pt x="1300970" y="1417845"/>
                  </a:moveTo>
                  <a:lnTo>
                    <a:pt x="1292351" y="1426464"/>
                  </a:lnTo>
                  <a:lnTo>
                    <a:pt x="1304544" y="1426464"/>
                  </a:lnTo>
                  <a:lnTo>
                    <a:pt x="1300970" y="1417845"/>
                  </a:lnTo>
                  <a:close/>
                </a:path>
                <a:path w="1304925" h="2066925">
                  <a:moveTo>
                    <a:pt x="5055" y="1414272"/>
                  </a:moveTo>
                  <a:lnTo>
                    <a:pt x="0" y="1414272"/>
                  </a:lnTo>
                  <a:lnTo>
                    <a:pt x="3573" y="1417845"/>
                  </a:lnTo>
                  <a:lnTo>
                    <a:pt x="5055" y="1414272"/>
                  </a:lnTo>
                  <a:close/>
                </a:path>
                <a:path w="1304925" h="2066925">
                  <a:moveTo>
                    <a:pt x="1304544" y="1414272"/>
                  </a:moveTo>
                  <a:lnTo>
                    <a:pt x="1299488" y="1414272"/>
                  </a:lnTo>
                  <a:lnTo>
                    <a:pt x="1300970" y="1417845"/>
                  </a:lnTo>
                  <a:lnTo>
                    <a:pt x="1304544" y="1414272"/>
                  </a:lnTo>
                  <a:close/>
                </a:path>
                <a:path w="1304925" h="2066925">
                  <a:moveTo>
                    <a:pt x="338328" y="0"/>
                  </a:moveTo>
                  <a:lnTo>
                    <a:pt x="326136" y="0"/>
                  </a:lnTo>
                  <a:lnTo>
                    <a:pt x="326136" y="12192"/>
                  </a:lnTo>
                  <a:lnTo>
                    <a:pt x="338328" y="0"/>
                  </a:lnTo>
                  <a:close/>
                </a:path>
                <a:path w="1304925" h="2066925">
                  <a:moveTo>
                    <a:pt x="966216" y="0"/>
                  </a:moveTo>
                  <a:lnTo>
                    <a:pt x="338328" y="0"/>
                  </a:lnTo>
                  <a:lnTo>
                    <a:pt x="338328" y="12192"/>
                  </a:lnTo>
                  <a:lnTo>
                    <a:pt x="966216" y="12192"/>
                  </a:lnTo>
                  <a:lnTo>
                    <a:pt x="966216" y="0"/>
                  </a:lnTo>
                  <a:close/>
                </a:path>
                <a:path w="1304925" h="2066925">
                  <a:moveTo>
                    <a:pt x="978407" y="0"/>
                  </a:moveTo>
                  <a:lnTo>
                    <a:pt x="966216" y="0"/>
                  </a:lnTo>
                  <a:lnTo>
                    <a:pt x="978407" y="12192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7273" y="1801366"/>
            <a:ext cx="1895855" cy="299008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949950" y="4994275"/>
            <a:ext cx="4885690" cy="641985"/>
            <a:chOff x="5949950" y="4994275"/>
            <a:chExt cx="4885690" cy="641985"/>
          </a:xfrm>
          <a:noFill/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5792" y="5001767"/>
              <a:ext cx="4879848" cy="633984"/>
            </a:xfrm>
            <a:prstGeom prst="rect">
              <a:avLst/>
            </a:prstGeom>
            <a:grpFill/>
          </p:spPr>
        </p:pic>
        <p:pic>
          <p:nvPicPr>
            <p:cNvPr id="11" name="object 11"/>
            <p:cNvPicPr/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49950" y="4994275"/>
              <a:ext cx="4849749" cy="604215"/>
            </a:xfrm>
            <a:prstGeom prst="rect">
              <a:avLst/>
            </a:prstGeom>
            <a:grpFill/>
          </p:spPr>
        </p:pic>
      </p:grpSp>
      <p:grpSp>
        <p:nvGrpSpPr>
          <p:cNvPr id="12" name="object 12"/>
          <p:cNvGrpSpPr/>
          <p:nvPr/>
        </p:nvGrpSpPr>
        <p:grpSpPr>
          <a:xfrm>
            <a:off x="1675892" y="4067302"/>
            <a:ext cx="3996690" cy="565785"/>
            <a:chOff x="1675892" y="4067302"/>
            <a:chExt cx="3996690" cy="56578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2496" y="4072128"/>
              <a:ext cx="3989831" cy="5608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5892" y="4067302"/>
              <a:ext cx="3958463" cy="5284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6498" y="1143000"/>
            <a:ext cx="5164709" cy="21659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Фактический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интересов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интересов,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sz="2000" spc="3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существует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данный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момент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сотрудник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spc="-5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состоящие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с ним в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близком родстве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свойстве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получили или получают 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виде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sz="20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средств,</a:t>
            </a:r>
            <a:r>
              <a:rPr sz="2000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иного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имущества</a:t>
            </a:r>
            <a:r>
              <a:rPr sz="20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каких-либо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выгод.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3733800"/>
            <a:ext cx="52578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AFEF"/>
                </a:solidFill>
                <a:latin typeface="Times New Roman" pitchFamily="18" charset="0"/>
                <a:cs typeface="Times New Roman" pitchFamily="18" charset="0"/>
              </a:rPr>
              <a:t>Потенциальный </a:t>
            </a:r>
            <a:r>
              <a:rPr sz="2000" b="1" spc="-15" dirty="0">
                <a:solidFill>
                  <a:srgbClr val="00AFEF"/>
                </a:solidFill>
                <a:latin typeface="Times New Roman" pitchFamily="18" charset="0"/>
                <a:cs typeface="Times New Roman" pitchFamily="18" charset="0"/>
              </a:rPr>
              <a:t>конфликт </a:t>
            </a:r>
            <a:r>
              <a:rPr sz="2000" b="1" spc="-5" dirty="0">
                <a:solidFill>
                  <a:srgbClr val="00AFEF"/>
                </a:solidFill>
                <a:latin typeface="Times New Roman" pitchFamily="18" charset="0"/>
                <a:cs typeface="Times New Roman" pitchFamily="18" charset="0"/>
              </a:rPr>
              <a:t>интересов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ситуация,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сотрудник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оказаться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влиянием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личных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интересов,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что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приведет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фактическому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конфликту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интересов.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05706"/>
            <a:ext cx="3787148" cy="28465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1447800"/>
            <a:ext cx="615553" cy="2590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протекционизм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9472" y="0"/>
            <a:ext cx="11082655" cy="6858000"/>
            <a:chOff x="1109472" y="0"/>
            <a:chExt cx="11082655" cy="6858000"/>
          </a:xfrm>
        </p:grpSpPr>
        <p:sp>
          <p:nvSpPr>
            <p:cNvPr id="3" name="object 3"/>
            <p:cNvSpPr/>
            <p:nvPr/>
          </p:nvSpPr>
          <p:spPr>
            <a:xfrm>
              <a:off x="1146048" y="0"/>
              <a:ext cx="11046460" cy="6858000"/>
            </a:xfrm>
            <a:custGeom>
              <a:avLst/>
              <a:gdLst/>
              <a:ahLst/>
              <a:cxnLst/>
              <a:rect l="l" t="t" r="r" b="b"/>
              <a:pathLst>
                <a:path w="11046460" h="6858000">
                  <a:moveTo>
                    <a:pt x="10640568" y="644652"/>
                  </a:moveTo>
                  <a:lnTo>
                    <a:pt x="10634878" y="595401"/>
                  </a:lnTo>
                  <a:lnTo>
                    <a:pt x="10618711" y="550189"/>
                  </a:lnTo>
                  <a:lnTo>
                    <a:pt x="10593337" y="510286"/>
                  </a:lnTo>
                  <a:lnTo>
                    <a:pt x="10560050" y="476999"/>
                  </a:lnTo>
                  <a:lnTo>
                    <a:pt x="10520147" y="451624"/>
                  </a:lnTo>
                  <a:lnTo>
                    <a:pt x="10474935" y="435457"/>
                  </a:lnTo>
                  <a:lnTo>
                    <a:pt x="10425684" y="429768"/>
                  </a:lnTo>
                  <a:lnTo>
                    <a:pt x="214884" y="429768"/>
                  </a:lnTo>
                  <a:lnTo>
                    <a:pt x="165608" y="435457"/>
                  </a:lnTo>
                  <a:lnTo>
                    <a:pt x="120370" y="451624"/>
                  </a:lnTo>
                  <a:lnTo>
                    <a:pt x="80479" y="476999"/>
                  </a:lnTo>
                  <a:lnTo>
                    <a:pt x="47205" y="510286"/>
                  </a:lnTo>
                  <a:lnTo>
                    <a:pt x="21831" y="550189"/>
                  </a:lnTo>
                  <a:lnTo>
                    <a:pt x="5664" y="595401"/>
                  </a:lnTo>
                  <a:lnTo>
                    <a:pt x="0" y="644652"/>
                  </a:lnTo>
                  <a:lnTo>
                    <a:pt x="0" y="1504188"/>
                  </a:lnTo>
                  <a:lnTo>
                    <a:pt x="5664" y="1553451"/>
                  </a:lnTo>
                  <a:lnTo>
                    <a:pt x="21831" y="1598663"/>
                  </a:lnTo>
                  <a:lnTo>
                    <a:pt x="47205" y="1638566"/>
                  </a:lnTo>
                  <a:lnTo>
                    <a:pt x="80479" y="1671853"/>
                  </a:lnTo>
                  <a:lnTo>
                    <a:pt x="120370" y="1697228"/>
                  </a:lnTo>
                  <a:lnTo>
                    <a:pt x="165608" y="1713395"/>
                  </a:lnTo>
                  <a:lnTo>
                    <a:pt x="214884" y="1719072"/>
                  </a:lnTo>
                  <a:lnTo>
                    <a:pt x="10425684" y="1719072"/>
                  </a:lnTo>
                  <a:lnTo>
                    <a:pt x="10474935" y="1713395"/>
                  </a:lnTo>
                  <a:lnTo>
                    <a:pt x="10520147" y="1697228"/>
                  </a:lnTo>
                  <a:lnTo>
                    <a:pt x="10560050" y="1671853"/>
                  </a:lnTo>
                  <a:lnTo>
                    <a:pt x="10593337" y="1638566"/>
                  </a:lnTo>
                  <a:lnTo>
                    <a:pt x="10618711" y="1598663"/>
                  </a:lnTo>
                  <a:lnTo>
                    <a:pt x="10634878" y="1553451"/>
                  </a:lnTo>
                  <a:lnTo>
                    <a:pt x="10640568" y="1504188"/>
                  </a:lnTo>
                  <a:lnTo>
                    <a:pt x="10640568" y="644652"/>
                  </a:lnTo>
                  <a:close/>
                </a:path>
                <a:path w="11046460" h="6858000">
                  <a:moveTo>
                    <a:pt x="11045952" y="0"/>
                  </a:moveTo>
                  <a:lnTo>
                    <a:pt x="10762488" y="0"/>
                  </a:lnTo>
                  <a:lnTo>
                    <a:pt x="10762488" y="6858000"/>
                  </a:lnTo>
                  <a:lnTo>
                    <a:pt x="11045952" y="6858000"/>
                  </a:lnTo>
                  <a:lnTo>
                    <a:pt x="11045952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6048" y="429768"/>
              <a:ext cx="10640695" cy="1289685"/>
            </a:xfrm>
            <a:custGeom>
              <a:avLst/>
              <a:gdLst/>
              <a:ahLst/>
              <a:cxnLst/>
              <a:rect l="l" t="t" r="r" b="b"/>
              <a:pathLst>
                <a:path w="10640695" h="1289685">
                  <a:moveTo>
                    <a:pt x="10425684" y="0"/>
                  </a:moveTo>
                  <a:lnTo>
                    <a:pt x="214884" y="0"/>
                  </a:lnTo>
                  <a:lnTo>
                    <a:pt x="192913" y="1143"/>
                  </a:lnTo>
                  <a:lnTo>
                    <a:pt x="151003" y="9779"/>
                  </a:lnTo>
                  <a:lnTo>
                    <a:pt x="112483" y="25908"/>
                  </a:lnTo>
                  <a:lnTo>
                    <a:pt x="78193" y="49022"/>
                  </a:lnTo>
                  <a:lnTo>
                    <a:pt x="49047" y="78232"/>
                  </a:lnTo>
                  <a:lnTo>
                    <a:pt x="25908" y="112522"/>
                  </a:lnTo>
                  <a:lnTo>
                    <a:pt x="9715" y="151003"/>
                  </a:lnTo>
                  <a:lnTo>
                    <a:pt x="1143" y="192912"/>
                  </a:lnTo>
                  <a:lnTo>
                    <a:pt x="0" y="214884"/>
                  </a:lnTo>
                  <a:lnTo>
                    <a:pt x="0" y="1074420"/>
                  </a:lnTo>
                  <a:lnTo>
                    <a:pt x="4381" y="1117727"/>
                  </a:lnTo>
                  <a:lnTo>
                    <a:pt x="16852" y="1157986"/>
                  </a:lnTo>
                  <a:lnTo>
                    <a:pt x="36766" y="1194562"/>
                  </a:lnTo>
                  <a:lnTo>
                    <a:pt x="62953" y="1226312"/>
                  </a:lnTo>
                  <a:lnTo>
                    <a:pt x="94767" y="1252601"/>
                  </a:lnTo>
                  <a:lnTo>
                    <a:pt x="131190" y="1272413"/>
                  </a:lnTo>
                  <a:lnTo>
                    <a:pt x="171577" y="1284859"/>
                  </a:lnTo>
                  <a:lnTo>
                    <a:pt x="214884" y="1289304"/>
                  </a:lnTo>
                  <a:lnTo>
                    <a:pt x="10425684" y="1289304"/>
                  </a:lnTo>
                  <a:lnTo>
                    <a:pt x="10447655" y="1288161"/>
                  </a:lnTo>
                  <a:lnTo>
                    <a:pt x="10468991" y="1284859"/>
                  </a:lnTo>
                  <a:lnTo>
                    <a:pt x="10489565" y="1279652"/>
                  </a:lnTo>
                  <a:lnTo>
                    <a:pt x="10496472" y="1277112"/>
                  </a:lnTo>
                  <a:lnTo>
                    <a:pt x="214884" y="1277112"/>
                  </a:lnTo>
                  <a:lnTo>
                    <a:pt x="193548" y="1275969"/>
                  </a:lnTo>
                  <a:lnTo>
                    <a:pt x="153924" y="1267841"/>
                  </a:lnTo>
                  <a:lnTo>
                    <a:pt x="117779" y="1252474"/>
                  </a:lnTo>
                  <a:lnTo>
                    <a:pt x="85496" y="1230503"/>
                  </a:lnTo>
                  <a:lnTo>
                    <a:pt x="58064" y="1202944"/>
                  </a:lnTo>
                  <a:lnTo>
                    <a:pt x="36296" y="1170432"/>
                  </a:lnTo>
                  <a:lnTo>
                    <a:pt x="21183" y="1134237"/>
                  </a:lnTo>
                  <a:lnTo>
                    <a:pt x="13195" y="1094613"/>
                  </a:lnTo>
                  <a:lnTo>
                    <a:pt x="12192" y="214884"/>
                  </a:lnTo>
                  <a:lnTo>
                    <a:pt x="13322" y="193548"/>
                  </a:lnTo>
                  <a:lnTo>
                    <a:pt x="21526" y="154051"/>
                  </a:lnTo>
                  <a:lnTo>
                    <a:pt x="36893" y="117729"/>
                  </a:lnTo>
                  <a:lnTo>
                    <a:pt x="58851" y="85471"/>
                  </a:lnTo>
                  <a:lnTo>
                    <a:pt x="86423" y="58039"/>
                  </a:lnTo>
                  <a:lnTo>
                    <a:pt x="118859" y="36322"/>
                  </a:lnTo>
                  <a:lnTo>
                    <a:pt x="155067" y="21209"/>
                  </a:lnTo>
                  <a:lnTo>
                    <a:pt x="194690" y="13208"/>
                  </a:lnTo>
                  <a:lnTo>
                    <a:pt x="215519" y="12192"/>
                  </a:lnTo>
                  <a:lnTo>
                    <a:pt x="10496243" y="12192"/>
                  </a:lnTo>
                  <a:lnTo>
                    <a:pt x="10489565" y="9779"/>
                  </a:lnTo>
                  <a:lnTo>
                    <a:pt x="10468991" y="4318"/>
                  </a:lnTo>
                  <a:lnTo>
                    <a:pt x="10447655" y="1143"/>
                  </a:lnTo>
                  <a:lnTo>
                    <a:pt x="10425684" y="0"/>
                  </a:lnTo>
                  <a:close/>
                </a:path>
                <a:path w="10640695" h="1289685">
                  <a:moveTo>
                    <a:pt x="10496243" y="12192"/>
                  </a:moveTo>
                  <a:lnTo>
                    <a:pt x="10425684" y="12192"/>
                  </a:lnTo>
                  <a:lnTo>
                    <a:pt x="10447020" y="13335"/>
                  </a:lnTo>
                  <a:lnTo>
                    <a:pt x="10467213" y="16383"/>
                  </a:lnTo>
                  <a:lnTo>
                    <a:pt x="10505186" y="28321"/>
                  </a:lnTo>
                  <a:lnTo>
                    <a:pt x="10539476" y="47117"/>
                  </a:lnTo>
                  <a:lnTo>
                    <a:pt x="10569448" y="72009"/>
                  </a:lnTo>
                  <a:lnTo>
                    <a:pt x="10594086" y="102108"/>
                  </a:lnTo>
                  <a:lnTo>
                    <a:pt x="10612755" y="136525"/>
                  </a:lnTo>
                  <a:lnTo>
                    <a:pt x="10624312" y="174625"/>
                  </a:lnTo>
                  <a:lnTo>
                    <a:pt x="10628345" y="214884"/>
                  </a:lnTo>
                  <a:lnTo>
                    <a:pt x="10628376" y="1074420"/>
                  </a:lnTo>
                  <a:lnTo>
                    <a:pt x="10627233" y="1095756"/>
                  </a:lnTo>
                  <a:lnTo>
                    <a:pt x="10619105" y="1135380"/>
                  </a:lnTo>
                  <a:lnTo>
                    <a:pt x="10603611" y="1171575"/>
                  </a:lnTo>
                  <a:lnTo>
                    <a:pt x="10581767" y="1203833"/>
                  </a:lnTo>
                  <a:lnTo>
                    <a:pt x="10554208" y="1231265"/>
                  </a:lnTo>
                  <a:lnTo>
                    <a:pt x="10521696" y="1252982"/>
                  </a:lnTo>
                  <a:lnTo>
                    <a:pt x="10485374" y="1268222"/>
                  </a:lnTo>
                  <a:lnTo>
                    <a:pt x="10445877" y="1276096"/>
                  </a:lnTo>
                  <a:lnTo>
                    <a:pt x="10425049" y="1277112"/>
                  </a:lnTo>
                  <a:lnTo>
                    <a:pt x="10496472" y="1277112"/>
                  </a:lnTo>
                  <a:lnTo>
                    <a:pt x="10545826" y="1252601"/>
                  </a:lnTo>
                  <a:lnTo>
                    <a:pt x="10577576" y="1226312"/>
                  </a:lnTo>
                  <a:lnTo>
                    <a:pt x="10603865" y="1194562"/>
                  </a:lnTo>
                  <a:lnTo>
                    <a:pt x="10623677" y="1157986"/>
                  </a:lnTo>
                  <a:lnTo>
                    <a:pt x="10636123" y="1117727"/>
                  </a:lnTo>
                  <a:lnTo>
                    <a:pt x="10640568" y="1074420"/>
                  </a:lnTo>
                  <a:lnTo>
                    <a:pt x="10640568" y="214884"/>
                  </a:lnTo>
                  <a:lnTo>
                    <a:pt x="10636123" y="171577"/>
                  </a:lnTo>
                  <a:lnTo>
                    <a:pt x="10623677" y="131191"/>
                  </a:lnTo>
                  <a:lnTo>
                    <a:pt x="10603865" y="94742"/>
                  </a:lnTo>
                  <a:lnTo>
                    <a:pt x="10577576" y="62992"/>
                  </a:lnTo>
                  <a:lnTo>
                    <a:pt x="10545826" y="36703"/>
                  </a:lnTo>
                  <a:lnTo>
                    <a:pt x="10509250" y="16891"/>
                  </a:lnTo>
                  <a:lnTo>
                    <a:pt x="10496243" y="12192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472" y="445008"/>
              <a:ext cx="10826496" cy="908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60" y="932688"/>
              <a:ext cx="3657599" cy="9083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3616" y="932688"/>
              <a:ext cx="2392679" cy="9083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25727" y="2371166"/>
            <a:ext cx="10761473" cy="335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обязаны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разрабатывать</a:t>
            </a:r>
            <a:r>
              <a:rPr sz="1800" spc="4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18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принимать</a:t>
            </a:r>
            <a:r>
              <a:rPr sz="1800" spc="4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меры</a:t>
            </a:r>
            <a:r>
              <a:rPr sz="1800" spc="2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по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предупреждению</a:t>
            </a:r>
            <a:r>
              <a:rPr sz="1800" spc="6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коррупции.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A1A00"/>
              </a:buClr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Меры по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предупреждению</a:t>
            </a:r>
            <a:r>
              <a:rPr sz="1800" spc="5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коррупции,</a:t>
            </a:r>
            <a:r>
              <a:rPr sz="1800" spc="2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принимаемые</a:t>
            </a:r>
            <a:r>
              <a:rPr sz="1800" spc="7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организации,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могут</a:t>
            </a:r>
            <a:r>
              <a:rPr sz="1800" spc="3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включать: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80670" indent="-268605">
              <a:lnSpc>
                <a:spcPct val="100000"/>
              </a:lnSpc>
              <a:buAutoNum type="arabicParenR"/>
              <a:tabLst>
                <a:tab pos="281305" algn="l"/>
              </a:tabLst>
            </a:pP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определение</a:t>
            </a:r>
            <a:r>
              <a:rPr sz="1800" spc="17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подразделений</a:t>
            </a:r>
            <a:r>
              <a:rPr sz="1800" spc="18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или</a:t>
            </a:r>
            <a:r>
              <a:rPr sz="1800" spc="17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должностных</a:t>
            </a:r>
            <a:r>
              <a:rPr sz="1800" spc="16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лиц,</a:t>
            </a:r>
            <a:r>
              <a:rPr sz="1800" spc="18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ответственных</a:t>
            </a:r>
            <a:r>
              <a:rPr sz="1800" spc="17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за</a:t>
            </a:r>
            <a:r>
              <a:rPr sz="1800" spc="17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профилактику</a:t>
            </a:r>
            <a:r>
              <a:rPr sz="1800" spc="14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коррупционных</a:t>
            </a:r>
            <a:r>
              <a:rPr sz="1800" spc="19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иных правонарушений;</a:t>
            </a:r>
            <a:endParaRPr sz="1800" dirty="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spcBef>
                <a:spcPts val="5"/>
              </a:spcBef>
              <a:buAutoNum type="arabicParenR" startAt="2"/>
              <a:tabLst>
                <a:tab pos="259715" algn="l"/>
              </a:tabLst>
            </a:pP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сотрудничество</a:t>
            </a:r>
            <a:r>
              <a:rPr sz="1800" spc="5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spc="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с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правоохранительными</a:t>
            </a:r>
            <a:r>
              <a:rPr sz="1800" spc="4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органами;</a:t>
            </a:r>
            <a:endParaRPr sz="18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390525" algn="l"/>
                <a:tab pos="391160" algn="l"/>
                <a:tab pos="1646555" algn="l"/>
                <a:tab pos="1953895" algn="l"/>
                <a:tab pos="3149600" algn="l"/>
                <a:tab pos="3442335" algn="l"/>
                <a:tab pos="4521200" algn="l"/>
                <a:tab pos="5783580" algn="l"/>
                <a:tab pos="6094730" algn="l"/>
                <a:tab pos="7252970" algn="l"/>
                <a:tab pos="8832215" algn="l"/>
                <a:tab pos="9243695" algn="l"/>
              </a:tabLst>
            </a:pPr>
            <a:r>
              <a:rPr lang="ru-RU" sz="1800" spc="10" dirty="0" smtClean="0">
                <a:solidFill>
                  <a:srgbClr val="2A1A00"/>
                </a:solidFill>
                <a:latin typeface="Times New Roman"/>
                <a:cs typeface="Times New Roman"/>
              </a:rPr>
              <a:t>3) р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з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б</a:t>
            </a:r>
            <a:r>
              <a:rPr sz="1800" spc="-4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о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т</a:t>
            </a:r>
            <a:r>
              <a:rPr sz="1800" spc="-3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к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у</a:t>
            </a:r>
            <a:r>
              <a:rPr lang="ru-RU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sz="1800" spc="1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spc="-3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д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п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spc="-3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к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т</a:t>
            </a:r>
            <a:r>
              <a:rPr sz="1800" spc="2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1800" spc="-1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к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у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с</a:t>
            </a:r>
            <a:r>
              <a:rPr sz="1800" spc="2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т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нд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spc="-1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spc="-2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т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о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lang="ru-RU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п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о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ц</a:t>
            </a:r>
            <a:r>
              <a:rPr sz="1800" spc="-3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д</a:t>
            </a:r>
            <a:r>
              <a:rPr sz="1800" spc="-4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у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,	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spc="-3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п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sz="1800" spc="-3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в</a:t>
            </a:r>
            <a:r>
              <a:rPr sz="1800" spc="-1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л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ы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х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2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а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о</a:t>
            </a:r>
            <a:r>
              <a:rPr sz="1800" spc="-3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б</a:t>
            </a:r>
            <a:r>
              <a:rPr sz="1800" spc="3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с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п</a:t>
            </a:r>
            <a:r>
              <a:rPr sz="1800" spc="-6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ч</a:t>
            </a:r>
            <a:r>
              <a:rPr sz="1800" spc="-1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н</a:t>
            </a:r>
            <a:r>
              <a:rPr sz="1800" spc="1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1800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е</a:t>
            </a:r>
            <a:r>
              <a:rPr lang="ru-RU" sz="1800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добросовестной</a:t>
            </a:r>
            <a:r>
              <a:rPr lang="ru-RU" spc="-5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работы</a:t>
            </a:r>
            <a:r>
              <a:rPr lang="ru-RU" sz="1800" spc="-5" dirty="0" smtClean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solidFill>
                  <a:srgbClr val="2A1A0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buAutoNum type="arabicParenR" startAt="4"/>
              <a:tabLst>
                <a:tab pos="259715" algn="l"/>
              </a:tabLst>
            </a:pP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принятие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2A1A00"/>
                </a:solidFill>
                <a:latin typeface="Times New Roman"/>
                <a:cs typeface="Times New Roman"/>
              </a:rPr>
              <a:t>кодекса</a:t>
            </a:r>
            <a:r>
              <a:rPr sz="1800" spc="6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этики</a:t>
            </a:r>
            <a:r>
              <a:rPr sz="18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18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A1A00"/>
                </a:solidFill>
                <a:latin typeface="Times New Roman"/>
                <a:cs typeface="Times New Roman"/>
              </a:rPr>
              <a:t>служебного</a:t>
            </a:r>
            <a:r>
              <a:rPr sz="1800" spc="5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поведения</a:t>
            </a:r>
            <a:r>
              <a:rPr sz="1800" spc="3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работников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организации;</a:t>
            </a:r>
            <a:endParaRPr sz="1800" dirty="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buAutoNum type="arabicParenR" startAt="4"/>
              <a:tabLst>
                <a:tab pos="259715" algn="l"/>
              </a:tabLst>
            </a:pP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предотвращение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 и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урегулирование</a:t>
            </a:r>
            <a:r>
              <a:rPr sz="1800" spc="4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A1A00"/>
                </a:solidFill>
                <a:latin typeface="Times New Roman"/>
                <a:cs typeface="Times New Roman"/>
              </a:rPr>
              <a:t>конфликта</a:t>
            </a:r>
            <a:r>
              <a:rPr sz="1800" spc="2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интересов;</a:t>
            </a:r>
            <a:endParaRPr sz="1800" dirty="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spcBef>
                <a:spcPts val="5"/>
              </a:spcBef>
              <a:buAutoNum type="arabicParenR" startAt="4"/>
              <a:tabLst>
                <a:tab pos="259715" algn="l"/>
              </a:tabLst>
            </a:pP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недопущение</a:t>
            </a:r>
            <a:r>
              <a:rPr sz="1800" spc="6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составления</a:t>
            </a:r>
            <a:r>
              <a:rPr sz="1800" spc="6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1A00"/>
                </a:solidFill>
                <a:latin typeface="Times New Roman"/>
                <a:cs typeface="Times New Roman"/>
              </a:rPr>
              <a:t>неофициальной</a:t>
            </a:r>
            <a:r>
              <a:rPr sz="1800" spc="2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отчетности</a:t>
            </a:r>
            <a:r>
              <a:rPr sz="1800" spc="-3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1A00"/>
                </a:solidFill>
                <a:latin typeface="Times New Roman"/>
                <a:cs typeface="Times New Roman"/>
              </a:rPr>
              <a:t>и</a:t>
            </a:r>
            <a:r>
              <a:rPr sz="1800" spc="1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1A00"/>
                </a:solidFill>
                <a:latin typeface="Times New Roman"/>
                <a:cs typeface="Times New Roman"/>
              </a:rPr>
              <a:t>использования</a:t>
            </a:r>
            <a:r>
              <a:rPr sz="1800" spc="5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поддельных</a:t>
            </a:r>
            <a:r>
              <a:rPr sz="1800" spc="60" dirty="0">
                <a:solidFill>
                  <a:srgbClr val="2A1A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A1A00"/>
                </a:solidFill>
                <a:latin typeface="Times New Roman"/>
                <a:cs typeface="Times New Roman"/>
              </a:rPr>
              <a:t>документов.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61313" y="561543"/>
            <a:ext cx="102025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1915" marR="5080" indent="-260985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latin typeface="Times New Roman"/>
                <a:cs typeface="Times New Roman"/>
              </a:rPr>
              <a:t>Статья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13.3.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Обязанность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организаций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принимать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меры</a:t>
            </a:r>
            <a:r>
              <a:rPr sz="3200" spc="-10" dirty="0">
                <a:latin typeface="Times New Roman"/>
                <a:cs typeface="Times New Roman"/>
              </a:rPr>
              <a:t> по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предупреждению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коррупции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9328" y="189357"/>
            <a:ext cx="694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соответствии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должностной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инструкцией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руководителя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9328" y="489077"/>
            <a:ext cx="6024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РУКОВОДИТЕЛЬ</a:t>
            </a:r>
            <a:r>
              <a:rPr sz="3600" b="1" spc="-8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ОБЯЗАН: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5030" y="1079354"/>
            <a:ext cx="71348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</a:pP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Обеспечивать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антикоррупционной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работы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учреждении;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5030" y="1379074"/>
            <a:ext cx="7664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  <a:tabLst>
                <a:tab pos="487680" algn="l"/>
                <a:tab pos="1997075" algn="l"/>
                <a:tab pos="2292985" algn="l"/>
                <a:tab pos="3950970" algn="l"/>
                <a:tab pos="4918075" algn="l"/>
                <a:tab pos="6841490" algn="l"/>
              </a:tabLst>
            </a:pPr>
            <a:r>
              <a:rPr sz="1800" spc="-10" dirty="0" err="1" smtClean="0">
                <a:latin typeface="Times New Roman"/>
                <a:cs typeface="Times New Roman"/>
              </a:rPr>
              <a:t>Представлять</a:t>
            </a:r>
            <a:r>
              <a:rPr sz="1800" spc="-10" dirty="0" smtClean="0">
                <a:latin typeface="Times New Roman"/>
                <a:cs typeface="Times New Roman"/>
              </a:rPr>
              <a:t>	</a:t>
            </a:r>
            <a:r>
              <a:rPr sz="1800" dirty="0" smtClean="0">
                <a:latin typeface="Times New Roman"/>
                <a:cs typeface="Times New Roman"/>
              </a:rPr>
              <a:t>в	</a:t>
            </a:r>
            <a:r>
              <a:rPr sz="1800" spc="-10" dirty="0" err="1" smtClean="0">
                <a:latin typeface="Times New Roman"/>
                <a:cs typeface="Times New Roman"/>
              </a:rPr>
              <a:t>установленном</a:t>
            </a:r>
            <a:r>
              <a:rPr sz="1800" spc="-10" dirty="0" smtClean="0">
                <a:latin typeface="Times New Roman"/>
                <a:cs typeface="Times New Roman"/>
              </a:rPr>
              <a:t>	</a:t>
            </a:r>
            <a:r>
              <a:rPr sz="1800" spc="-10" dirty="0" err="1" smtClean="0">
                <a:latin typeface="Times New Roman"/>
                <a:cs typeface="Times New Roman"/>
              </a:rPr>
              <a:t>порядке</a:t>
            </a:r>
            <a:r>
              <a:rPr sz="1800" spc="-10" dirty="0" smtClean="0">
                <a:latin typeface="Times New Roman"/>
                <a:cs typeface="Times New Roman"/>
              </a:rPr>
              <a:t>	</a:t>
            </a:r>
            <a:r>
              <a:rPr sz="1800" spc="-10" dirty="0" err="1" smtClean="0">
                <a:latin typeface="Times New Roman"/>
                <a:cs typeface="Times New Roman"/>
              </a:rPr>
              <a:t>предусмотренные</a:t>
            </a:r>
            <a:r>
              <a:rPr sz="1800" spc="-10" dirty="0">
                <a:latin typeface="Times New Roman"/>
                <a:cs typeface="Times New Roman"/>
              </a:rPr>
              <a:t>	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410270" y="1752600"/>
            <a:ext cx="10090785" cy="472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Постановлением </a:t>
            </a:r>
            <a:r>
              <a:rPr lang="ru-RU" spc="-10" dirty="0"/>
              <a:t>Правительства Хабаровского края от 28.03.2013 </a:t>
            </a:r>
            <a:r>
              <a:rPr lang="ru-RU" spc="-10" dirty="0" smtClean="0"/>
              <a:t>№ </a:t>
            </a:r>
            <a:r>
              <a:rPr lang="ru-RU" spc="-10" dirty="0"/>
              <a:t>54-пр </a:t>
            </a:r>
            <a:r>
              <a:rPr lang="ru-RU" spc="-10" dirty="0" smtClean="0"/>
              <a:t>"</a:t>
            </a:r>
            <a:r>
              <a:rPr lang="ru-RU" spc="-10" dirty="0"/>
              <a:t>Об утверждении Порядка представления лицами, поступающими на должности руководителей краевых государственных учреждений, руководителями краевых государственных учреждений сведений о своих доходах, об имуществе и обязательствах имущественного характера, а также о доходах, об имуществе и обязательствах имущественного характера своих супруга (супруги) и несовершеннолетних детей"</a:t>
            </a:r>
            <a:r>
              <a:rPr spc="-10" dirty="0" smtClean="0"/>
              <a:t> </a:t>
            </a:r>
            <a:r>
              <a:rPr spc="-5" dirty="0" smtClean="0"/>
              <a:t> </a:t>
            </a:r>
            <a:r>
              <a:rPr spc="-15" dirty="0"/>
              <a:t>сведения</a:t>
            </a:r>
            <a:r>
              <a:rPr spc="10" dirty="0"/>
              <a:t> </a:t>
            </a:r>
            <a:r>
              <a:rPr dirty="0"/>
              <a:t>о</a:t>
            </a:r>
            <a:r>
              <a:rPr spc="15" dirty="0"/>
              <a:t> </a:t>
            </a:r>
            <a:r>
              <a:rPr spc="-10" dirty="0"/>
              <a:t>себе</a:t>
            </a:r>
            <a:r>
              <a:rPr dirty="0"/>
              <a:t> и </a:t>
            </a:r>
            <a:r>
              <a:rPr spc="-10" dirty="0"/>
              <a:t>членах</a:t>
            </a:r>
            <a:r>
              <a:rPr spc="20" dirty="0"/>
              <a:t> </a:t>
            </a:r>
            <a:r>
              <a:rPr spc="-5" dirty="0"/>
              <a:t>своей</a:t>
            </a:r>
            <a:r>
              <a:rPr spc="25" dirty="0"/>
              <a:t> </a:t>
            </a:r>
            <a:r>
              <a:rPr spc="-5" dirty="0"/>
              <a:t>семьи;</a:t>
            </a:r>
          </a:p>
          <a:p>
            <a:pPr marL="298450" marR="8255" indent="-285750" algn="l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ü"/>
              <a:tabLst>
                <a:tab pos="393700" algn="l"/>
              </a:tabLst>
            </a:pPr>
            <a:r>
              <a:rPr spc="-15" dirty="0"/>
              <a:t>Сообщать </a:t>
            </a:r>
            <a:r>
              <a:rPr spc="-10" dirty="0"/>
              <a:t>учредителю учреждения </a:t>
            </a:r>
            <a:r>
              <a:rPr dirty="0"/>
              <a:t>о </a:t>
            </a:r>
            <a:r>
              <a:rPr spc="-5" dirty="0"/>
              <a:t>личной </a:t>
            </a:r>
            <a:r>
              <a:rPr dirty="0"/>
              <a:t>заинтересованности при </a:t>
            </a:r>
            <a:r>
              <a:rPr spc="-10" dirty="0" err="1"/>
              <a:t>исполнении</a:t>
            </a:r>
            <a:r>
              <a:rPr spc="-10" dirty="0"/>
              <a:t> </a:t>
            </a:r>
            <a:r>
              <a:rPr dirty="0" err="1" smtClean="0"/>
              <a:t>должностны</a:t>
            </a:r>
            <a:r>
              <a:rPr lang="ru-RU" dirty="0" smtClean="0"/>
              <a:t>х </a:t>
            </a:r>
            <a:r>
              <a:rPr spc="-5" dirty="0" err="1" smtClean="0"/>
              <a:t>обязанностей</a:t>
            </a:r>
            <a:r>
              <a:rPr spc="-5" dirty="0"/>
              <a:t>, </a:t>
            </a:r>
            <a:r>
              <a:rPr spc="-30" dirty="0"/>
              <a:t>которая</a:t>
            </a:r>
            <a:r>
              <a:rPr spc="-25" dirty="0"/>
              <a:t> </a:t>
            </a:r>
            <a:r>
              <a:rPr spc="-20" dirty="0"/>
              <a:t>может </a:t>
            </a:r>
            <a:r>
              <a:rPr dirty="0"/>
              <a:t>привести к </a:t>
            </a:r>
            <a:r>
              <a:rPr spc="-25" dirty="0"/>
              <a:t>конфликту </a:t>
            </a:r>
            <a:r>
              <a:rPr dirty="0"/>
              <a:t>интересов. </a:t>
            </a:r>
            <a:r>
              <a:rPr spc="-15" dirty="0"/>
              <a:t>Принимать </a:t>
            </a:r>
            <a:r>
              <a:rPr dirty="0"/>
              <a:t>меры </a:t>
            </a:r>
            <a:r>
              <a:rPr spc="-5" dirty="0"/>
              <a:t>по </a:t>
            </a:r>
            <a:r>
              <a:rPr spc="-10" dirty="0"/>
              <a:t>недопущению </a:t>
            </a:r>
            <a:r>
              <a:rPr spc="-5" dirty="0"/>
              <a:t> любой</a:t>
            </a:r>
            <a:r>
              <a:rPr dirty="0"/>
              <a:t> </a:t>
            </a:r>
            <a:r>
              <a:rPr spc="-5" dirty="0"/>
              <a:t>возможности</a:t>
            </a:r>
            <a:r>
              <a:rPr spc="-15" dirty="0"/>
              <a:t> </a:t>
            </a:r>
            <a:r>
              <a:rPr spc="-5" dirty="0"/>
              <a:t>возникновения </a:t>
            </a:r>
            <a:r>
              <a:rPr spc="-25" dirty="0"/>
              <a:t>конфликта</a:t>
            </a:r>
            <a:r>
              <a:rPr spc="30" dirty="0"/>
              <a:t> </a:t>
            </a:r>
            <a:r>
              <a:rPr dirty="0"/>
              <a:t>интересов;</a:t>
            </a:r>
          </a:p>
          <a:p>
            <a:pPr marL="298450" marR="8890" indent="-28575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ü"/>
              <a:tabLst>
                <a:tab pos="452120" algn="l"/>
              </a:tabLst>
            </a:pPr>
            <a:r>
              <a:rPr spc="-25" dirty="0"/>
              <a:t>Соблюдать</a:t>
            </a:r>
            <a:r>
              <a:rPr spc="-20" dirty="0"/>
              <a:t> </a:t>
            </a:r>
            <a:r>
              <a:rPr spc="-5" dirty="0"/>
              <a:t>обязанности,</a:t>
            </a:r>
            <a:r>
              <a:rPr dirty="0"/>
              <a:t> </a:t>
            </a:r>
            <a:r>
              <a:rPr spc="-10" dirty="0"/>
              <a:t>запреты</a:t>
            </a:r>
            <a:r>
              <a:rPr spc="-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ограничения,</a:t>
            </a:r>
            <a:r>
              <a:rPr dirty="0"/>
              <a:t> </a:t>
            </a:r>
            <a:r>
              <a:rPr spc="-10" dirty="0"/>
              <a:t>установленные</a:t>
            </a:r>
            <a:r>
              <a:rPr spc="-5" dirty="0"/>
              <a:t> Федеральным</a:t>
            </a:r>
            <a:r>
              <a:rPr dirty="0"/>
              <a:t> </a:t>
            </a:r>
            <a:r>
              <a:rPr spc="-20" dirty="0"/>
              <a:t>законом</a:t>
            </a:r>
            <a:r>
              <a:rPr spc="-15" dirty="0"/>
              <a:t> </a:t>
            </a:r>
            <a:r>
              <a:rPr spc="-40" dirty="0"/>
              <a:t>«О </a:t>
            </a:r>
            <a:r>
              <a:rPr spc="-35" dirty="0"/>
              <a:t> </a:t>
            </a:r>
            <a:r>
              <a:rPr spc="-10" dirty="0"/>
              <a:t>противодействии </a:t>
            </a:r>
            <a:r>
              <a:rPr spc="-15" dirty="0"/>
              <a:t>коррупции» </a:t>
            </a:r>
            <a:r>
              <a:rPr dirty="0"/>
              <a:t>и </a:t>
            </a:r>
            <a:r>
              <a:rPr spc="-5" dirty="0"/>
              <a:t>принятыми </a:t>
            </a:r>
            <a:r>
              <a:rPr dirty="0"/>
              <a:t>в </a:t>
            </a:r>
            <a:r>
              <a:rPr spc="-5" dirty="0"/>
              <a:t>соответствии </a:t>
            </a:r>
            <a:r>
              <a:rPr dirty="0"/>
              <a:t>с </a:t>
            </a:r>
            <a:r>
              <a:rPr spc="-5" dirty="0"/>
              <a:t>ним </a:t>
            </a:r>
            <a:r>
              <a:rPr spc="-15" dirty="0"/>
              <a:t>нормативными </a:t>
            </a:r>
            <a:r>
              <a:rPr spc="-5" dirty="0"/>
              <a:t>правовыми </a:t>
            </a:r>
            <a:r>
              <a:rPr spc="-10" dirty="0"/>
              <a:t>актами </a:t>
            </a:r>
            <a:r>
              <a:rPr spc="-5" dirty="0"/>
              <a:t> </a:t>
            </a:r>
            <a:r>
              <a:rPr spc="-15" dirty="0"/>
              <a:t>Российской</a:t>
            </a:r>
            <a:r>
              <a:rPr spc="-25" dirty="0"/>
              <a:t> </a:t>
            </a:r>
            <a:r>
              <a:rPr spc="-10" dirty="0"/>
              <a:t>Федерации;</a:t>
            </a:r>
          </a:p>
          <a:p>
            <a:pPr marL="297814" indent="-285750" algn="just">
              <a:lnSpc>
                <a:spcPct val="100000"/>
              </a:lnSpc>
              <a:buFont typeface="Wingdings" pitchFamily="2" charset="2"/>
              <a:buChar char="ü"/>
              <a:tabLst>
                <a:tab pos="442595" algn="l"/>
              </a:tabLst>
            </a:pPr>
            <a:r>
              <a:rPr spc="-5" dirty="0"/>
              <a:t>Не</a:t>
            </a:r>
            <a:r>
              <a:rPr spc="675" dirty="0"/>
              <a:t> </a:t>
            </a:r>
            <a:r>
              <a:rPr spc="-15" dirty="0"/>
              <a:t>допускать</a:t>
            </a:r>
            <a:r>
              <a:rPr spc="660" dirty="0"/>
              <a:t> </a:t>
            </a:r>
            <a:r>
              <a:rPr dirty="0"/>
              <a:t>в</a:t>
            </a:r>
            <a:r>
              <a:rPr spc="695" dirty="0"/>
              <a:t> </a:t>
            </a:r>
            <a:r>
              <a:rPr spc="-10" dirty="0"/>
              <a:t>учреждении</a:t>
            </a:r>
            <a:r>
              <a:rPr spc="680" dirty="0"/>
              <a:t> </a:t>
            </a:r>
            <a:r>
              <a:rPr spc="-5" dirty="0"/>
              <a:t>подчиненность</a:t>
            </a:r>
            <a:r>
              <a:rPr spc="685" dirty="0"/>
              <a:t> </a:t>
            </a:r>
            <a:r>
              <a:rPr dirty="0"/>
              <a:t>и</a:t>
            </a:r>
            <a:r>
              <a:rPr spc="650" dirty="0"/>
              <a:t> </a:t>
            </a:r>
            <a:r>
              <a:rPr spc="-5" dirty="0"/>
              <a:t>(или)</a:t>
            </a:r>
            <a:r>
              <a:rPr spc="655" dirty="0"/>
              <a:t> </a:t>
            </a:r>
            <a:r>
              <a:rPr spc="-10" dirty="0"/>
              <a:t>подконтрольность</a:t>
            </a:r>
            <a:r>
              <a:rPr spc="690" dirty="0"/>
              <a:t> </a:t>
            </a:r>
            <a:r>
              <a:rPr spc="-10" dirty="0"/>
              <a:t>лиц,</a:t>
            </a:r>
            <a:r>
              <a:rPr spc="680" dirty="0"/>
              <a:t> </a:t>
            </a:r>
            <a:r>
              <a:rPr spc="-20" dirty="0"/>
              <a:t>находящихся</a:t>
            </a:r>
            <a:r>
              <a:rPr spc="695" dirty="0"/>
              <a:t> </a:t>
            </a:r>
            <a:r>
              <a:rPr dirty="0"/>
              <a:t>в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spc="-5" dirty="0" smtClean="0"/>
              <a:t>     </a:t>
            </a:r>
            <a:r>
              <a:rPr spc="-5" dirty="0" err="1" smtClean="0"/>
              <a:t>отношении</a:t>
            </a:r>
            <a:r>
              <a:rPr spc="-30" dirty="0" smtClean="0"/>
              <a:t> </a:t>
            </a:r>
            <a:r>
              <a:rPr spc="-15" dirty="0"/>
              <a:t>родства </a:t>
            </a:r>
            <a:r>
              <a:rPr spc="-10" dirty="0"/>
              <a:t>или свойства;</a:t>
            </a:r>
          </a:p>
          <a:p>
            <a:pPr marL="298450" marR="5080" indent="-285750" algn="just">
              <a:lnSpc>
                <a:spcPct val="100000"/>
              </a:lnSpc>
              <a:buFont typeface="Wingdings" pitchFamily="2" charset="2"/>
              <a:buChar char="ü"/>
              <a:tabLst>
                <a:tab pos="412115" algn="l"/>
              </a:tabLst>
            </a:pPr>
            <a:r>
              <a:rPr spc="-5" dirty="0"/>
              <a:t>Не</a:t>
            </a:r>
            <a:r>
              <a:rPr dirty="0"/>
              <a:t> </a:t>
            </a:r>
            <a:r>
              <a:rPr spc="-20" dirty="0"/>
              <a:t>допускать</a:t>
            </a:r>
            <a:r>
              <a:rPr spc="-15" dirty="0"/>
              <a:t> </a:t>
            </a:r>
            <a:r>
              <a:rPr spc="-10" dirty="0"/>
              <a:t>возможность</a:t>
            </a:r>
            <a:r>
              <a:rPr spc="-5" dirty="0"/>
              <a:t> принятия</a:t>
            </a:r>
            <a:r>
              <a:rPr dirty="0"/>
              <a:t> </a:t>
            </a:r>
            <a:r>
              <a:rPr spc="-25" dirty="0"/>
              <a:t>сотрудниками</a:t>
            </a:r>
            <a:r>
              <a:rPr spc="-20" dirty="0"/>
              <a:t> </a:t>
            </a:r>
            <a:r>
              <a:rPr spc="-10" dirty="0"/>
              <a:t>учреждения</a:t>
            </a:r>
            <a:r>
              <a:rPr spc="-5" dirty="0"/>
              <a:t> </a:t>
            </a:r>
            <a:r>
              <a:rPr spc="-10" dirty="0"/>
              <a:t>единоличных</a:t>
            </a:r>
            <a:r>
              <a:rPr spc="-5" dirty="0"/>
              <a:t> управленческих, </a:t>
            </a:r>
            <a:r>
              <a:rPr dirty="0"/>
              <a:t> </a:t>
            </a:r>
            <a:r>
              <a:rPr spc="-5" dirty="0"/>
              <a:t>организационно-распорядительных,</a:t>
            </a:r>
            <a:r>
              <a:rPr spc="105" dirty="0"/>
              <a:t> </a:t>
            </a:r>
            <a:r>
              <a:rPr spc="-5" dirty="0"/>
              <a:t>финансовых</a:t>
            </a:r>
            <a:r>
              <a:rPr spc="85" dirty="0"/>
              <a:t> </a:t>
            </a:r>
            <a:r>
              <a:rPr dirty="0"/>
              <a:t>и</a:t>
            </a:r>
            <a:r>
              <a:rPr spc="80" dirty="0"/>
              <a:t> </a:t>
            </a:r>
            <a:r>
              <a:rPr spc="-5" dirty="0"/>
              <a:t>иных</a:t>
            </a:r>
            <a:r>
              <a:rPr spc="75" dirty="0"/>
              <a:t> </a:t>
            </a:r>
            <a:r>
              <a:rPr dirty="0"/>
              <a:t>решений</a:t>
            </a:r>
            <a:r>
              <a:rPr spc="65" dirty="0"/>
              <a:t> </a:t>
            </a:r>
            <a:r>
              <a:rPr dirty="0"/>
              <a:t>в</a:t>
            </a:r>
            <a:r>
              <a:rPr spc="75" dirty="0"/>
              <a:t> </a:t>
            </a:r>
            <a:r>
              <a:rPr spc="-5" dirty="0"/>
              <a:t>отношении</a:t>
            </a:r>
            <a:r>
              <a:rPr spc="80" dirty="0"/>
              <a:t> </a:t>
            </a:r>
            <a:r>
              <a:rPr spc="-10" dirty="0"/>
              <a:t>лиц,</a:t>
            </a:r>
            <a:r>
              <a:rPr spc="95" dirty="0"/>
              <a:t> </a:t>
            </a:r>
            <a:r>
              <a:rPr spc="-5" dirty="0"/>
              <a:t>состоящих</a:t>
            </a:r>
            <a:r>
              <a:rPr spc="75" dirty="0"/>
              <a:t> </a:t>
            </a:r>
            <a:r>
              <a:rPr dirty="0"/>
              <a:t>с</a:t>
            </a:r>
            <a:r>
              <a:rPr spc="80" dirty="0"/>
              <a:t> </a:t>
            </a:r>
            <a:r>
              <a:rPr dirty="0"/>
              <a:t>ним </a:t>
            </a:r>
            <a:r>
              <a:rPr spc="-434" dirty="0"/>
              <a:t> </a:t>
            </a:r>
            <a:r>
              <a:rPr dirty="0"/>
              <a:t>в</a:t>
            </a:r>
            <a:r>
              <a:rPr spc="-5" dirty="0"/>
              <a:t> </a:t>
            </a:r>
            <a:r>
              <a:rPr spc="-10" dirty="0"/>
              <a:t>родстве</a:t>
            </a:r>
            <a:r>
              <a:rPr spc="-30" dirty="0"/>
              <a:t> </a:t>
            </a:r>
            <a:r>
              <a:rPr spc="-10" dirty="0"/>
              <a:t>или</a:t>
            </a:r>
            <a:r>
              <a:rPr spc="25" dirty="0"/>
              <a:t> </a:t>
            </a:r>
            <a:r>
              <a:rPr spc="-10" dirty="0"/>
              <a:t>свойстве,</a:t>
            </a:r>
            <a:r>
              <a:rPr spc="15" dirty="0"/>
              <a:t> </a:t>
            </a:r>
            <a:r>
              <a:rPr dirty="0"/>
              <a:t>способных</a:t>
            </a:r>
            <a:r>
              <a:rPr spc="20" dirty="0"/>
              <a:t> </a:t>
            </a:r>
            <a:r>
              <a:rPr dirty="0"/>
              <a:t>привести</a:t>
            </a:r>
            <a:r>
              <a:rPr spc="10" dirty="0"/>
              <a:t> </a:t>
            </a:r>
            <a:r>
              <a:rPr dirty="0"/>
              <a:t>к</a:t>
            </a:r>
            <a:r>
              <a:rPr spc="-5" dirty="0"/>
              <a:t> </a:t>
            </a:r>
            <a:r>
              <a:rPr spc="-30" dirty="0"/>
              <a:t>конфликту</a:t>
            </a:r>
            <a:r>
              <a:rPr spc="20" dirty="0"/>
              <a:t> </a:t>
            </a:r>
            <a:r>
              <a:rPr dirty="0"/>
              <a:t>интересов.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0" y="121702"/>
            <a:ext cx="1709927" cy="1514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017" y="1741170"/>
            <a:ext cx="3451479" cy="3863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4088" y="2202814"/>
            <a:ext cx="2811271" cy="4123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1382" y="2784855"/>
            <a:ext cx="1918970" cy="2936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86151" y="3178175"/>
            <a:ext cx="1796288" cy="3270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97176" y="3760215"/>
            <a:ext cx="2174239" cy="31800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561589" y="4160011"/>
            <a:ext cx="1715135" cy="396875"/>
            <a:chOff x="2561589" y="4160011"/>
            <a:chExt cx="1715135" cy="39687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2511" y="4261103"/>
              <a:ext cx="167639" cy="2194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1589" y="4247895"/>
              <a:ext cx="160273" cy="2137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1327" y="4160011"/>
              <a:ext cx="1525016" cy="39674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318759" y="2520695"/>
            <a:ext cx="1567180" cy="1176655"/>
            <a:chOff x="5318759" y="2520695"/>
            <a:chExt cx="1567180" cy="1176655"/>
          </a:xfrm>
        </p:grpSpPr>
        <p:sp>
          <p:nvSpPr>
            <p:cNvPr id="12" name="object 12"/>
            <p:cNvSpPr/>
            <p:nvPr/>
          </p:nvSpPr>
          <p:spPr>
            <a:xfrm>
              <a:off x="5318759" y="2520695"/>
              <a:ext cx="1567180" cy="1176655"/>
            </a:xfrm>
            <a:custGeom>
              <a:avLst/>
              <a:gdLst/>
              <a:ahLst/>
              <a:cxnLst/>
              <a:rect l="l" t="t" r="r" b="b"/>
              <a:pathLst>
                <a:path w="1567179" h="1176654">
                  <a:moveTo>
                    <a:pt x="36702" y="294131"/>
                  </a:moveTo>
                  <a:lnTo>
                    <a:pt x="0" y="294131"/>
                  </a:lnTo>
                  <a:lnTo>
                    <a:pt x="0" y="882395"/>
                  </a:lnTo>
                  <a:lnTo>
                    <a:pt x="36702" y="882395"/>
                  </a:lnTo>
                  <a:lnTo>
                    <a:pt x="36702" y="294131"/>
                  </a:lnTo>
                  <a:close/>
                </a:path>
                <a:path w="1567179" h="1176654">
                  <a:moveTo>
                    <a:pt x="147065" y="294131"/>
                  </a:moveTo>
                  <a:lnTo>
                    <a:pt x="73532" y="294131"/>
                  </a:lnTo>
                  <a:lnTo>
                    <a:pt x="73532" y="882395"/>
                  </a:lnTo>
                  <a:lnTo>
                    <a:pt x="147065" y="882395"/>
                  </a:lnTo>
                  <a:lnTo>
                    <a:pt x="147065" y="294131"/>
                  </a:lnTo>
                  <a:close/>
                </a:path>
                <a:path w="1567179" h="1176654">
                  <a:moveTo>
                    <a:pt x="978407" y="0"/>
                  </a:moveTo>
                  <a:lnTo>
                    <a:pt x="978407" y="294131"/>
                  </a:lnTo>
                  <a:lnTo>
                    <a:pt x="183768" y="294131"/>
                  </a:lnTo>
                  <a:lnTo>
                    <a:pt x="183768" y="882395"/>
                  </a:lnTo>
                  <a:lnTo>
                    <a:pt x="978407" y="882395"/>
                  </a:lnTo>
                  <a:lnTo>
                    <a:pt x="978407" y="1176527"/>
                  </a:lnTo>
                  <a:lnTo>
                    <a:pt x="1566671" y="588263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F8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18759" y="2520695"/>
              <a:ext cx="1567180" cy="1176655"/>
            </a:xfrm>
            <a:custGeom>
              <a:avLst/>
              <a:gdLst/>
              <a:ahLst/>
              <a:cxnLst/>
              <a:rect l="l" t="t" r="r" b="b"/>
              <a:pathLst>
                <a:path w="1567179" h="1176654">
                  <a:moveTo>
                    <a:pt x="0" y="870203"/>
                  </a:moveTo>
                  <a:lnTo>
                    <a:pt x="0" y="882395"/>
                  </a:lnTo>
                  <a:lnTo>
                    <a:pt x="12191" y="882395"/>
                  </a:lnTo>
                  <a:lnTo>
                    <a:pt x="0" y="870203"/>
                  </a:lnTo>
                  <a:close/>
                </a:path>
                <a:path w="1567179" h="1176654">
                  <a:moveTo>
                    <a:pt x="12191" y="294131"/>
                  </a:moveTo>
                  <a:lnTo>
                    <a:pt x="0" y="306324"/>
                  </a:lnTo>
                  <a:lnTo>
                    <a:pt x="0" y="870203"/>
                  </a:lnTo>
                  <a:lnTo>
                    <a:pt x="12191" y="882395"/>
                  </a:lnTo>
                  <a:lnTo>
                    <a:pt x="12191" y="294131"/>
                  </a:lnTo>
                  <a:close/>
                </a:path>
                <a:path w="1567179" h="1176654">
                  <a:moveTo>
                    <a:pt x="24511" y="870203"/>
                  </a:moveTo>
                  <a:lnTo>
                    <a:pt x="12191" y="870203"/>
                  </a:lnTo>
                  <a:lnTo>
                    <a:pt x="12191" y="882395"/>
                  </a:lnTo>
                  <a:lnTo>
                    <a:pt x="24511" y="882395"/>
                  </a:lnTo>
                  <a:lnTo>
                    <a:pt x="24511" y="870203"/>
                  </a:lnTo>
                  <a:close/>
                </a:path>
                <a:path w="1567179" h="1176654">
                  <a:moveTo>
                    <a:pt x="24511" y="294131"/>
                  </a:moveTo>
                  <a:lnTo>
                    <a:pt x="24511" y="882395"/>
                  </a:lnTo>
                  <a:lnTo>
                    <a:pt x="36702" y="870203"/>
                  </a:lnTo>
                  <a:lnTo>
                    <a:pt x="36702" y="306324"/>
                  </a:lnTo>
                  <a:lnTo>
                    <a:pt x="24511" y="294131"/>
                  </a:lnTo>
                  <a:close/>
                </a:path>
                <a:path w="1567179" h="1176654">
                  <a:moveTo>
                    <a:pt x="36702" y="870203"/>
                  </a:moveTo>
                  <a:lnTo>
                    <a:pt x="24511" y="882395"/>
                  </a:lnTo>
                  <a:lnTo>
                    <a:pt x="36702" y="882395"/>
                  </a:lnTo>
                  <a:lnTo>
                    <a:pt x="36702" y="870203"/>
                  </a:lnTo>
                  <a:close/>
                </a:path>
                <a:path w="1567179" h="1176654">
                  <a:moveTo>
                    <a:pt x="12191" y="294131"/>
                  </a:moveTo>
                  <a:lnTo>
                    <a:pt x="0" y="294131"/>
                  </a:lnTo>
                  <a:lnTo>
                    <a:pt x="0" y="306324"/>
                  </a:lnTo>
                  <a:lnTo>
                    <a:pt x="12191" y="294131"/>
                  </a:lnTo>
                  <a:close/>
                </a:path>
                <a:path w="1567179" h="1176654">
                  <a:moveTo>
                    <a:pt x="24511" y="294131"/>
                  </a:moveTo>
                  <a:lnTo>
                    <a:pt x="12191" y="294131"/>
                  </a:lnTo>
                  <a:lnTo>
                    <a:pt x="12191" y="306324"/>
                  </a:lnTo>
                  <a:lnTo>
                    <a:pt x="24511" y="306324"/>
                  </a:lnTo>
                  <a:lnTo>
                    <a:pt x="24511" y="294131"/>
                  </a:lnTo>
                  <a:close/>
                </a:path>
                <a:path w="1567179" h="1176654">
                  <a:moveTo>
                    <a:pt x="36702" y="294131"/>
                  </a:moveTo>
                  <a:lnTo>
                    <a:pt x="24511" y="294131"/>
                  </a:lnTo>
                  <a:lnTo>
                    <a:pt x="36702" y="306324"/>
                  </a:lnTo>
                  <a:lnTo>
                    <a:pt x="36702" y="294131"/>
                  </a:lnTo>
                  <a:close/>
                </a:path>
                <a:path w="1567179" h="1176654">
                  <a:moveTo>
                    <a:pt x="73532" y="870203"/>
                  </a:moveTo>
                  <a:lnTo>
                    <a:pt x="73532" y="882395"/>
                  </a:lnTo>
                  <a:lnTo>
                    <a:pt x="85725" y="882395"/>
                  </a:lnTo>
                  <a:lnTo>
                    <a:pt x="73532" y="870203"/>
                  </a:lnTo>
                  <a:close/>
                </a:path>
                <a:path w="1567179" h="1176654">
                  <a:moveTo>
                    <a:pt x="85725" y="294131"/>
                  </a:moveTo>
                  <a:lnTo>
                    <a:pt x="73532" y="306324"/>
                  </a:lnTo>
                  <a:lnTo>
                    <a:pt x="73532" y="870203"/>
                  </a:lnTo>
                  <a:lnTo>
                    <a:pt x="85725" y="882395"/>
                  </a:lnTo>
                  <a:lnTo>
                    <a:pt x="85725" y="294131"/>
                  </a:lnTo>
                  <a:close/>
                </a:path>
                <a:path w="1567179" h="1176654">
                  <a:moveTo>
                    <a:pt x="134874" y="870203"/>
                  </a:moveTo>
                  <a:lnTo>
                    <a:pt x="85725" y="870203"/>
                  </a:lnTo>
                  <a:lnTo>
                    <a:pt x="85725" y="882395"/>
                  </a:lnTo>
                  <a:lnTo>
                    <a:pt x="134874" y="882395"/>
                  </a:lnTo>
                  <a:lnTo>
                    <a:pt x="134874" y="870203"/>
                  </a:lnTo>
                  <a:close/>
                </a:path>
                <a:path w="1567179" h="1176654">
                  <a:moveTo>
                    <a:pt x="134874" y="294131"/>
                  </a:moveTo>
                  <a:lnTo>
                    <a:pt x="134874" y="882395"/>
                  </a:lnTo>
                  <a:lnTo>
                    <a:pt x="147065" y="870203"/>
                  </a:lnTo>
                  <a:lnTo>
                    <a:pt x="147065" y="306324"/>
                  </a:lnTo>
                  <a:lnTo>
                    <a:pt x="134874" y="294131"/>
                  </a:lnTo>
                  <a:close/>
                </a:path>
                <a:path w="1567179" h="1176654">
                  <a:moveTo>
                    <a:pt x="147065" y="870203"/>
                  </a:moveTo>
                  <a:lnTo>
                    <a:pt x="134874" y="882395"/>
                  </a:lnTo>
                  <a:lnTo>
                    <a:pt x="147065" y="882395"/>
                  </a:lnTo>
                  <a:lnTo>
                    <a:pt x="147065" y="870203"/>
                  </a:lnTo>
                  <a:close/>
                </a:path>
                <a:path w="1567179" h="1176654">
                  <a:moveTo>
                    <a:pt x="85725" y="294131"/>
                  </a:moveTo>
                  <a:lnTo>
                    <a:pt x="73532" y="294131"/>
                  </a:lnTo>
                  <a:lnTo>
                    <a:pt x="73532" y="306324"/>
                  </a:lnTo>
                  <a:lnTo>
                    <a:pt x="85725" y="294131"/>
                  </a:lnTo>
                  <a:close/>
                </a:path>
                <a:path w="1567179" h="1176654">
                  <a:moveTo>
                    <a:pt x="134874" y="294131"/>
                  </a:moveTo>
                  <a:lnTo>
                    <a:pt x="85725" y="294131"/>
                  </a:lnTo>
                  <a:lnTo>
                    <a:pt x="85725" y="306324"/>
                  </a:lnTo>
                  <a:lnTo>
                    <a:pt x="134874" y="306324"/>
                  </a:lnTo>
                  <a:lnTo>
                    <a:pt x="134874" y="294131"/>
                  </a:lnTo>
                  <a:close/>
                </a:path>
                <a:path w="1567179" h="1176654">
                  <a:moveTo>
                    <a:pt x="147065" y="294131"/>
                  </a:moveTo>
                  <a:lnTo>
                    <a:pt x="134874" y="294131"/>
                  </a:lnTo>
                  <a:lnTo>
                    <a:pt x="147065" y="306324"/>
                  </a:lnTo>
                  <a:lnTo>
                    <a:pt x="147065" y="294131"/>
                  </a:lnTo>
                  <a:close/>
                </a:path>
                <a:path w="1567179" h="1176654">
                  <a:moveTo>
                    <a:pt x="978407" y="1171472"/>
                  </a:moveTo>
                  <a:lnTo>
                    <a:pt x="978407" y="1176527"/>
                  </a:lnTo>
                  <a:lnTo>
                    <a:pt x="981981" y="1172954"/>
                  </a:lnTo>
                  <a:lnTo>
                    <a:pt x="978407" y="1171472"/>
                  </a:lnTo>
                  <a:close/>
                </a:path>
                <a:path w="1567179" h="1176654">
                  <a:moveTo>
                    <a:pt x="990600" y="1164335"/>
                  </a:moveTo>
                  <a:lnTo>
                    <a:pt x="981981" y="1172954"/>
                  </a:lnTo>
                  <a:lnTo>
                    <a:pt x="990600" y="1176527"/>
                  </a:lnTo>
                  <a:lnTo>
                    <a:pt x="990600" y="1164335"/>
                  </a:lnTo>
                  <a:close/>
                </a:path>
                <a:path w="1567179" h="1176654">
                  <a:moveTo>
                    <a:pt x="990600" y="1147064"/>
                  </a:moveTo>
                  <a:lnTo>
                    <a:pt x="978407" y="1159256"/>
                  </a:lnTo>
                  <a:lnTo>
                    <a:pt x="978407" y="1171472"/>
                  </a:lnTo>
                  <a:lnTo>
                    <a:pt x="981981" y="1172954"/>
                  </a:lnTo>
                  <a:lnTo>
                    <a:pt x="990600" y="1164335"/>
                  </a:lnTo>
                  <a:lnTo>
                    <a:pt x="990600" y="1147064"/>
                  </a:lnTo>
                  <a:close/>
                </a:path>
                <a:path w="1567179" h="1176654">
                  <a:moveTo>
                    <a:pt x="978407" y="1159256"/>
                  </a:moveTo>
                  <a:lnTo>
                    <a:pt x="969772" y="1167891"/>
                  </a:lnTo>
                  <a:lnTo>
                    <a:pt x="978407" y="1171472"/>
                  </a:lnTo>
                  <a:lnTo>
                    <a:pt x="978407" y="1159256"/>
                  </a:lnTo>
                  <a:close/>
                </a:path>
                <a:path w="1567179" h="1176654">
                  <a:moveTo>
                    <a:pt x="1549399" y="588263"/>
                  </a:moveTo>
                  <a:lnTo>
                    <a:pt x="990600" y="1147064"/>
                  </a:lnTo>
                  <a:lnTo>
                    <a:pt x="990600" y="1164335"/>
                  </a:lnTo>
                  <a:lnTo>
                    <a:pt x="1558036" y="596900"/>
                  </a:lnTo>
                  <a:lnTo>
                    <a:pt x="1549399" y="588263"/>
                  </a:lnTo>
                  <a:close/>
                </a:path>
                <a:path w="1567179" h="1176654">
                  <a:moveTo>
                    <a:pt x="990600" y="870203"/>
                  </a:moveTo>
                  <a:lnTo>
                    <a:pt x="195961" y="870203"/>
                  </a:lnTo>
                  <a:lnTo>
                    <a:pt x="195961" y="882395"/>
                  </a:lnTo>
                  <a:lnTo>
                    <a:pt x="978407" y="882395"/>
                  </a:lnTo>
                  <a:lnTo>
                    <a:pt x="978407" y="1159256"/>
                  </a:lnTo>
                  <a:lnTo>
                    <a:pt x="990600" y="1147064"/>
                  </a:lnTo>
                  <a:lnTo>
                    <a:pt x="990600" y="870203"/>
                  </a:lnTo>
                  <a:close/>
                </a:path>
                <a:path w="1567179" h="1176654">
                  <a:moveTo>
                    <a:pt x="183768" y="870203"/>
                  </a:moveTo>
                  <a:lnTo>
                    <a:pt x="183768" y="882395"/>
                  </a:lnTo>
                  <a:lnTo>
                    <a:pt x="195961" y="882395"/>
                  </a:lnTo>
                  <a:lnTo>
                    <a:pt x="183768" y="870203"/>
                  </a:lnTo>
                  <a:close/>
                </a:path>
                <a:path w="1567179" h="1176654">
                  <a:moveTo>
                    <a:pt x="195961" y="294131"/>
                  </a:moveTo>
                  <a:lnTo>
                    <a:pt x="183768" y="306324"/>
                  </a:lnTo>
                  <a:lnTo>
                    <a:pt x="183768" y="870203"/>
                  </a:lnTo>
                  <a:lnTo>
                    <a:pt x="195961" y="882395"/>
                  </a:lnTo>
                  <a:lnTo>
                    <a:pt x="195961" y="294131"/>
                  </a:lnTo>
                  <a:close/>
                </a:path>
                <a:path w="1567179" h="1176654">
                  <a:moveTo>
                    <a:pt x="1558036" y="579628"/>
                  </a:moveTo>
                  <a:lnTo>
                    <a:pt x="1549399" y="588263"/>
                  </a:lnTo>
                  <a:lnTo>
                    <a:pt x="1558036" y="596900"/>
                  </a:lnTo>
                  <a:lnTo>
                    <a:pt x="1558036" y="579628"/>
                  </a:lnTo>
                  <a:close/>
                </a:path>
                <a:path w="1567179" h="1176654">
                  <a:moveTo>
                    <a:pt x="1558036" y="579628"/>
                  </a:moveTo>
                  <a:lnTo>
                    <a:pt x="1558036" y="596900"/>
                  </a:lnTo>
                  <a:lnTo>
                    <a:pt x="1566671" y="588263"/>
                  </a:lnTo>
                  <a:lnTo>
                    <a:pt x="1558036" y="579628"/>
                  </a:lnTo>
                  <a:close/>
                </a:path>
                <a:path w="1567179" h="1176654">
                  <a:moveTo>
                    <a:pt x="990600" y="12192"/>
                  </a:moveTo>
                  <a:lnTo>
                    <a:pt x="990600" y="29463"/>
                  </a:lnTo>
                  <a:lnTo>
                    <a:pt x="1549399" y="588263"/>
                  </a:lnTo>
                  <a:lnTo>
                    <a:pt x="1558036" y="579628"/>
                  </a:lnTo>
                  <a:lnTo>
                    <a:pt x="990600" y="12192"/>
                  </a:lnTo>
                  <a:close/>
                </a:path>
                <a:path w="1567179" h="1176654">
                  <a:moveTo>
                    <a:pt x="195961" y="294131"/>
                  </a:moveTo>
                  <a:lnTo>
                    <a:pt x="183768" y="294131"/>
                  </a:lnTo>
                  <a:lnTo>
                    <a:pt x="183768" y="306324"/>
                  </a:lnTo>
                  <a:lnTo>
                    <a:pt x="195961" y="294131"/>
                  </a:lnTo>
                  <a:close/>
                </a:path>
                <a:path w="1567179" h="1176654">
                  <a:moveTo>
                    <a:pt x="978407" y="17271"/>
                  </a:moveTo>
                  <a:lnTo>
                    <a:pt x="978407" y="294131"/>
                  </a:lnTo>
                  <a:lnTo>
                    <a:pt x="195961" y="294131"/>
                  </a:lnTo>
                  <a:lnTo>
                    <a:pt x="195961" y="306324"/>
                  </a:lnTo>
                  <a:lnTo>
                    <a:pt x="990600" y="306324"/>
                  </a:lnTo>
                  <a:lnTo>
                    <a:pt x="990600" y="29463"/>
                  </a:lnTo>
                  <a:lnTo>
                    <a:pt x="978407" y="17271"/>
                  </a:lnTo>
                  <a:close/>
                </a:path>
                <a:path w="1567179" h="1176654">
                  <a:moveTo>
                    <a:pt x="981981" y="3573"/>
                  </a:moveTo>
                  <a:lnTo>
                    <a:pt x="978407" y="5055"/>
                  </a:lnTo>
                  <a:lnTo>
                    <a:pt x="978407" y="17271"/>
                  </a:lnTo>
                  <a:lnTo>
                    <a:pt x="990600" y="29463"/>
                  </a:lnTo>
                  <a:lnTo>
                    <a:pt x="990600" y="12192"/>
                  </a:lnTo>
                  <a:lnTo>
                    <a:pt x="981981" y="3573"/>
                  </a:lnTo>
                  <a:close/>
                </a:path>
                <a:path w="1567179" h="1176654">
                  <a:moveTo>
                    <a:pt x="978407" y="5055"/>
                  </a:moveTo>
                  <a:lnTo>
                    <a:pt x="969772" y="8636"/>
                  </a:lnTo>
                  <a:lnTo>
                    <a:pt x="978407" y="17271"/>
                  </a:lnTo>
                  <a:lnTo>
                    <a:pt x="978407" y="5055"/>
                  </a:lnTo>
                  <a:close/>
                </a:path>
                <a:path w="1567179" h="1176654">
                  <a:moveTo>
                    <a:pt x="990600" y="0"/>
                  </a:moveTo>
                  <a:lnTo>
                    <a:pt x="981981" y="3573"/>
                  </a:lnTo>
                  <a:lnTo>
                    <a:pt x="990600" y="12192"/>
                  </a:lnTo>
                  <a:lnTo>
                    <a:pt x="990600" y="0"/>
                  </a:lnTo>
                  <a:close/>
                </a:path>
                <a:path w="1567179" h="1176654">
                  <a:moveTo>
                    <a:pt x="978407" y="0"/>
                  </a:moveTo>
                  <a:lnTo>
                    <a:pt x="978407" y="5055"/>
                  </a:lnTo>
                  <a:lnTo>
                    <a:pt x="981981" y="3573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B68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52871" y="2673095"/>
              <a:ext cx="1179576" cy="101498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735573" y="2789377"/>
            <a:ext cx="588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5" dirty="0">
                <a:latin typeface="Corbel"/>
                <a:cs typeface="Corbel"/>
              </a:rPr>
              <a:t>ТО</a:t>
            </a:r>
            <a:endParaRPr sz="3600">
              <a:latin typeface="Corbel"/>
              <a:cs typeface="Corbe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50885" y="2019807"/>
            <a:ext cx="2225802" cy="3881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41157" y="2601848"/>
            <a:ext cx="2527554" cy="318135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168133" y="3089529"/>
            <a:ext cx="3686175" cy="318135"/>
            <a:chOff x="7168133" y="3089529"/>
            <a:chExt cx="3686175" cy="318135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81087" y="3102864"/>
              <a:ext cx="3672840" cy="3048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68133" y="3089529"/>
              <a:ext cx="3666490" cy="30086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329678" y="3577209"/>
            <a:ext cx="3359785" cy="318135"/>
            <a:chOff x="7329678" y="3577209"/>
            <a:chExt cx="3359785" cy="318135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42632" y="3590544"/>
              <a:ext cx="3346704" cy="3047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29678" y="3577209"/>
              <a:ext cx="3340354" cy="300863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15733" y="3974846"/>
            <a:ext cx="3899154" cy="408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1463</TotalTime>
  <Words>1632</Words>
  <Application>Microsoft Office PowerPoint</Application>
  <PresentationFormat>Произвольный</PresentationFormat>
  <Paragraphs>194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Конфликт интересов  в государственных унитарных, муниципальных предприятиях</vt:lpstr>
      <vt:lpstr>Что такое конфликт интересов?</vt:lpstr>
      <vt:lpstr>Презентация PowerPoint</vt:lpstr>
      <vt:lpstr>Что такое личная заинтересованность?</vt:lpstr>
      <vt:lpstr>Презентация PowerPoint</vt:lpstr>
      <vt:lpstr>Фактический конфликт интересов – это конфликт интересов, который уже  существует на данный момент и при котором сотрудник учреждения или лицо,  состоящие с ним в близком родстве или свойстве получили или получают доходы в  виде денежных средств, иного имущества или каких-либо выгод.</vt:lpstr>
      <vt:lpstr>Статья 13.3. Обязанность организаций принимать меры по  предупреждению коррупции</vt:lpstr>
      <vt:lpstr>РУКОВОДИТЕЛЬ ОБЯЗАН: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 рассматривать  каждый случай  отношений  между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hp-pc</dc:creator>
  <cp:lastModifiedBy>Приходько Елена Владимировна</cp:lastModifiedBy>
  <cp:revision>44</cp:revision>
  <dcterms:created xsi:type="dcterms:W3CDTF">2023-09-27T02:37:30Z</dcterms:created>
  <dcterms:modified xsi:type="dcterms:W3CDTF">2024-03-06T07:01:33Z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2021-04-11T00:00:00Z</vt:filetime>
  </property>
  <property fmtid="{D5CDD505-2E9C-101B-9397-08002B2CF9AE}" pid="3" name="LastSaved">
    <vt:filetime>2023-09-27T00:00:00Z</vt:filetime>
  </property>
</Properties>
</file>