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4" r:id="rId2"/>
  </p:sldMasterIdLst>
  <p:notesMasterIdLst>
    <p:notesMasterId r:id="rId46"/>
  </p:notesMasterIdLst>
  <p:sldIdLst>
    <p:sldId id="257" r:id="rId3"/>
    <p:sldId id="290" r:id="rId4"/>
    <p:sldId id="337" r:id="rId5"/>
    <p:sldId id="301" r:id="rId6"/>
    <p:sldId id="296" r:id="rId7"/>
    <p:sldId id="304" r:id="rId8"/>
    <p:sldId id="305" r:id="rId9"/>
    <p:sldId id="306" r:id="rId10"/>
    <p:sldId id="307" r:id="rId11"/>
    <p:sldId id="308" r:id="rId12"/>
    <p:sldId id="309" r:id="rId13"/>
    <p:sldId id="338" r:id="rId14"/>
    <p:sldId id="310" r:id="rId15"/>
    <p:sldId id="343" r:id="rId16"/>
    <p:sldId id="344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46" r:id="rId31"/>
    <p:sldId id="340" r:id="rId32"/>
    <p:sldId id="341" r:id="rId33"/>
    <p:sldId id="342" r:id="rId34"/>
    <p:sldId id="324" r:id="rId35"/>
    <p:sldId id="326" r:id="rId36"/>
    <p:sldId id="345" r:id="rId37"/>
    <p:sldId id="328" r:id="rId38"/>
    <p:sldId id="330" r:id="rId39"/>
    <p:sldId id="331" r:id="rId40"/>
    <p:sldId id="332" r:id="rId41"/>
    <p:sldId id="333" r:id="rId42"/>
    <p:sldId id="334" r:id="rId43"/>
    <p:sldId id="294" r:id="rId44"/>
    <p:sldId id="339" r:id="rId4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мков Андрей Анатольевич" initials="СА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28D"/>
    <a:srgbClr val="000000"/>
    <a:srgbClr val="DEF199"/>
    <a:srgbClr val="FFCC99"/>
    <a:srgbClr val="00FFFF"/>
    <a:srgbClr val="FF9966"/>
    <a:srgbClr val="A6A44E"/>
    <a:srgbClr val="FF1919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5B426-D610-4C5F-904B-8E7E485D9E2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4AFE-C3FA-44D5-8124-C0748A83E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6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24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9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5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68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57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77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9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98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2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65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88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78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15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40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00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3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11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3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02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2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388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79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18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605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31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90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23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93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97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88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0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2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3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9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1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C9D-C221-4A12-8F43-BE1EDAB2DE73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5A7E-5E67-448B-8587-08C642EA508B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1AD0-E202-48A8-857C-4A77A6FAC40B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D94E-AE6A-44FC-8AD2-F63AEF709E0E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9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7198-0F61-4142-B7BD-94356919819E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6226-2442-4064-8C0E-07DDD43CC422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75FC-0509-424C-B465-1B63C77F454D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C817-422B-4C28-877A-03F312D4F877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7EEC-1F27-43DE-B0B1-D69B6479305D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397E-63B5-4954-BD56-42273A6FD0E4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52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9DA5-6E2F-4A7A-BB5A-FB2FC9EE2152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0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E97-743E-413B-BD9E-73112C5CA02D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C0A-62DE-466F-97E5-D30FEEFB8BD9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6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200B-95DB-4E77-B1A5-8227EC25E674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35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0A2-3D29-409D-A271-1494384D7B9E}" type="datetime1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02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B85-C4B4-4F49-968D-9960A25CDDA3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72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886-5396-4D5D-8DD2-FF2353F0A266}" type="datetime1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CD9-4FC5-4F7B-8367-9F683C1C0F3E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41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D757-7E8C-4055-AC12-9188421942E9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5C3F-E2CB-4F23-B5A4-7822720A0A45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91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C45C-B650-4F1B-84F9-444CADFE7EA1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10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502F-4809-4F89-9DE9-D2C91B92D1F0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13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8B4-17DC-470A-A915-A67211185030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5402-0B07-4CF2-8980-7C983FF76061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37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6C3-015A-4DC7-A74A-96BE92E107F1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273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BBC0-26C0-4027-9B87-E331CDA39C52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38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945F-A7D2-403C-A078-D05F66BC3CBC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48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71D7-1A5D-4C05-8F96-85E60409E3B9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F872-3A84-4C7E-92D2-8AE7E1278452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C97E-D853-49FD-9E00-3FE712EC363E}" type="datetime1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CF3F-E8E2-4620-973E-4091E29039D4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BC99-A4EB-4726-B04E-328E266B6AB0}" type="datetime1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1E8-FB40-4000-B116-4324D0EABD43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8EB3-B6A2-4DFE-BC3B-7FF4F1EDC0C1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2">
                <a:tint val="97000"/>
                <a:hueMod val="92000"/>
                <a:satMod val="169000"/>
                <a:lumMod val="96000"/>
              </a:schemeClr>
            </a:gs>
            <a:gs pos="4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9FE597-6631-4579-A981-C1BA78EB8DE4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1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2">
                <a:tint val="97000"/>
                <a:hueMod val="92000"/>
                <a:satMod val="169000"/>
                <a:lumMod val="96000"/>
              </a:schemeClr>
            </a:gs>
            <a:gs pos="4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9FE597-6631-4579-A981-C1BA78EB8DE4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25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68048&amp;dst=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hyperlink" Target="consultantplus://offline/ref=97A071B6FF0674BDFC0E20EB9509A11AD74CD8522044CD696AFDF242CD6D1F35A6F834418FD6E83063D63967A5BADF77064D903E768E1E11i2iE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gradFill>
            <a:gsLst>
              <a:gs pos="7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>
            <a:outerShdw blurRad="12700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2" y="101541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29225" y="179442"/>
            <a:ext cx="100295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</a:t>
            </a:r>
            <a:r>
              <a:rPr lang="en-US" altLang="ru-RU" sz="24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altLang="ru-RU" sz="24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altLang="ru-RU" sz="2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Губернатора и Правительства края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по противодействию коррупции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2340" y="1435170"/>
            <a:ext cx="10424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"Актуальные вопросы </a:t>
            </a:r>
            <a:r>
              <a:rPr lang="en-US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представления сведений</a:t>
            </a:r>
            <a:r>
              <a:rPr lang="en-US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о </a:t>
            </a:r>
            <a:r>
              <a:rPr lang="ru-RU" sz="32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доходах, расходах, об </a:t>
            </a:r>
            <a:r>
              <a:rPr lang="ru-RU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имуществе</a:t>
            </a:r>
            <a:r>
              <a:rPr lang="en-US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br>
              <a:rPr lang="en-US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и </a:t>
            </a:r>
            <a:r>
              <a:rPr lang="ru-RU" sz="32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обязательствах имущественного </a:t>
            </a:r>
            <a:r>
              <a:rPr lang="ru-RU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характера</a:t>
            </a:r>
            <a:r>
              <a:rPr lang="en-US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и  </a:t>
            </a:r>
            <a:r>
              <a:rPr lang="ru-RU" sz="32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заполнения соответствующей формы справки"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443" y="5501250"/>
            <a:ext cx="116535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Начальник </a:t>
            </a:r>
            <a:r>
              <a:rPr lang="ru-RU" sz="2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отдела координации работы по противодействию коррупции управления </a:t>
            </a:r>
          </a:p>
          <a:p>
            <a:pPr algn="ctr"/>
            <a:r>
              <a:rPr lang="ru-RU" sz="2400" b="1" dirty="0" smtClean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ШУТЕНКО СЕМЁН АЛЕКСАНДРОВИЧ</a:t>
            </a:r>
            <a:endParaRPr lang="ru-RU" sz="2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334600"/>
            <a:ext cx="1038614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Обзор практики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Причина неуважительна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+ </a:t>
            </a:r>
            <a:r>
              <a:rPr lang="ru-RU" dirty="0">
                <a:solidFill>
                  <a:schemeClr val="tx1"/>
                </a:solidFill>
              </a:rPr>
              <a:t>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Причина необъективна и является уклонением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+ </a:t>
            </a:r>
            <a:r>
              <a:rPr lang="ru-RU" dirty="0">
                <a:solidFill>
                  <a:schemeClr val="tx1"/>
                </a:solidFill>
              </a:rPr>
              <a:t>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причина, которая существует независимо от воли </a:t>
            </a:r>
            <a:r>
              <a:rPr lang="ru-RU" sz="1600" dirty="0" smtClean="0">
                <a:solidFill>
                  <a:schemeClr val="tx1"/>
                </a:solidFill>
              </a:rPr>
              <a:t>муниципального служащего </a:t>
            </a:r>
            <a:r>
              <a:rPr lang="ru-RU" sz="1600" dirty="0">
                <a:solidFill>
                  <a:schemeClr val="tx1"/>
                </a:solidFill>
              </a:rPr>
              <a:t>(например, </a:t>
            </a:r>
            <a:r>
              <a:rPr lang="ru-RU" sz="1600" dirty="0" smtClean="0">
                <a:solidFill>
                  <a:schemeClr val="tx1"/>
                </a:solidFill>
              </a:rPr>
              <a:t>муниципальный </a:t>
            </a:r>
            <a:r>
              <a:rPr lang="ru-RU" sz="1600" dirty="0">
                <a:solidFill>
                  <a:schemeClr val="tx1"/>
                </a:solidFill>
              </a:rPr>
              <a:t>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="" xmlns:a16="http://schemas.microsoft.com/office/drawing/2014/main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причина, которая обоснованно препятствовала </a:t>
            </a:r>
            <a:r>
              <a:rPr lang="ru-RU" sz="1600" dirty="0" smtClean="0">
                <a:solidFill>
                  <a:schemeClr val="tx1"/>
                </a:solidFill>
              </a:rPr>
              <a:t>муниципальному </a:t>
            </a:r>
            <a:r>
              <a:rPr lang="ru-RU" sz="1600" dirty="0">
                <a:solidFill>
                  <a:schemeClr val="tx1"/>
                </a:solidFill>
              </a:rPr>
              <a:t>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="" xmlns:a16="http://schemas.microsoft.com/office/drawing/2014/main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552A479C-506C-681B-2065-A2CEFF33DA96}"/>
              </a:ext>
            </a:extLst>
          </p:cNvPr>
          <p:cNvSpPr/>
          <p:nvPr/>
        </p:nvSpPr>
        <p:spPr>
          <a:xfrm>
            <a:off x="545399" y="4765588"/>
            <a:ext cx="10993010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E4A4A7F-7E27-06DE-CC93-0DEFB5E295D3}"/>
              </a:ext>
            </a:extLst>
          </p:cNvPr>
          <p:cNvSpPr/>
          <p:nvPr/>
        </p:nvSpPr>
        <p:spPr>
          <a:xfrm>
            <a:off x="545399" y="5777674"/>
            <a:ext cx="11011864" cy="9413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998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586113"/>
            <a:ext cx="10546401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545397" y="2326674"/>
            <a:ext cx="11040145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569982" y="2893450"/>
            <a:ext cx="11006133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545399" y="1429037"/>
            <a:ext cx="11040143" cy="68348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Справка распечатывается, подписывается и включается в личное дело (при наличии); 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представление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.XSB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файла не отменяет необходимость представить справку в бумажном виде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569982" y="4554018"/>
            <a:ext cx="11043842" cy="101075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раздела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все остальное – факультативно и по желанию декларанта; </a:t>
            </a: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все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556488" y="5788237"/>
            <a:ext cx="11057335" cy="62127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СПО (сейчас актуальная версия 2.5.5)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545397" y="3702840"/>
            <a:ext cx="11058999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той справки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50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024" y="260807"/>
            <a:ext cx="1087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  <a:solidFill>
                  <a:prstClr val="white"/>
                </a:solidFill>
              </a:rPr>
              <a:t>Структура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  <a:solidFill>
                  <a:prstClr val="white"/>
                </a:solidFill>
              </a:rPr>
              <a:t>справки </a:t>
            </a:r>
            <a:r>
              <a:rPr lang="ru-RU" sz="2400" dirty="0">
                <a:ln>
                  <a:solidFill>
                    <a:srgbClr val="DEF199"/>
                  </a:solidFill>
                </a:ln>
                <a:solidFill>
                  <a:prstClr val="white"/>
                </a:solidFill>
              </a:rPr>
              <a:t>о доходах, расхода, об имуществе </a:t>
            </a:r>
            <a:endParaRPr lang="en-US" sz="2400" dirty="0">
              <a:ln>
                <a:solidFill>
                  <a:srgbClr val="DEF199"/>
                </a:solidFill>
              </a:ln>
              <a:solidFill>
                <a:prstClr val="white"/>
              </a:solidFill>
            </a:endParaRPr>
          </a:p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  <a:solidFill>
                  <a:prstClr val="white"/>
                </a:solidFill>
              </a:rPr>
              <a:t>и обязательствах имущественного характера: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475117" y="1656272"/>
          <a:ext cx="483079" cy="4201064"/>
        </p:xfrm>
        <a:graphic>
          <a:graphicData uri="http://schemas.openxmlformats.org/drawingml/2006/table">
            <a:tbl>
              <a:tblPr/>
              <a:tblGrid>
                <a:gridCol w="483079"/>
              </a:tblGrid>
              <a:tr h="4201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Разделы:</a:t>
                      </a:r>
                      <a:endParaRPr lang="ru-RU" dirty="0"/>
                    </a:p>
                  </a:txBody>
                  <a:tcPr vert="vert27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605177" y="1587260"/>
          <a:ext cx="5460521" cy="422695"/>
        </p:xfrm>
        <a:graphic>
          <a:graphicData uri="http://schemas.openxmlformats.org/drawingml/2006/table">
            <a:tbl>
              <a:tblPr/>
              <a:tblGrid>
                <a:gridCol w="5460521"/>
              </a:tblGrid>
              <a:tr h="4226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Раздел 1. Сведения о доходах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622430" y="2104846"/>
          <a:ext cx="5434642" cy="388188"/>
        </p:xfrm>
        <a:graphic>
          <a:graphicData uri="http://schemas.openxmlformats.org/drawingml/2006/table">
            <a:tbl>
              <a:tblPr/>
              <a:tblGrid>
                <a:gridCol w="5434642"/>
              </a:tblGrid>
              <a:tr h="38818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2. Сведения о расходах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631057" y="2639683"/>
          <a:ext cx="5408762" cy="431321"/>
        </p:xfrm>
        <a:graphic>
          <a:graphicData uri="http://schemas.openxmlformats.org/drawingml/2006/table">
            <a:tbl>
              <a:tblPr/>
              <a:tblGrid>
                <a:gridCol w="5408762"/>
              </a:tblGrid>
              <a:tr h="431321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3. Сведения об имуществе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2648309" y="3200401"/>
          <a:ext cx="5365631" cy="640080"/>
        </p:xfrm>
        <a:graphic>
          <a:graphicData uri="http://schemas.openxmlformats.org/drawingml/2006/table">
            <a:tbl>
              <a:tblPr/>
              <a:tblGrid>
                <a:gridCol w="5365631"/>
              </a:tblGrid>
              <a:tr h="491706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4. Сведения о счетах в банках и иных кредитных организациях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2648310" y="4002657"/>
          <a:ext cx="5391509" cy="457200"/>
        </p:xfrm>
        <a:graphic>
          <a:graphicData uri="http://schemas.openxmlformats.org/drawingml/2006/table">
            <a:tbl>
              <a:tblPr/>
              <a:tblGrid>
                <a:gridCol w="5391509"/>
              </a:tblGrid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5. Сведения о ценных бумагах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639684" y="4623758"/>
          <a:ext cx="5400135" cy="640080"/>
        </p:xfrm>
        <a:graphic>
          <a:graphicData uri="http://schemas.openxmlformats.org/drawingml/2006/table">
            <a:tbl>
              <a:tblPr/>
              <a:tblGrid>
                <a:gridCol w="5400135"/>
              </a:tblGrid>
              <a:tr h="37956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6. Сведения</a:t>
                      </a:r>
                      <a:r>
                        <a:rPr lang="ru-RU" baseline="0" dirty="0" smtClean="0"/>
                        <a:t> об обязательствах имущественного характера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53366"/>
              </p:ext>
            </p:extLst>
          </p:nvPr>
        </p:nvGraphicFramePr>
        <p:xfrm>
          <a:off x="2648309" y="5408762"/>
          <a:ext cx="5400136" cy="914400"/>
        </p:xfrm>
        <a:graphic>
          <a:graphicData uri="http://schemas.openxmlformats.org/drawingml/2006/table">
            <a:tbl>
              <a:tblPr/>
              <a:tblGrid>
                <a:gridCol w="5400136"/>
              </a:tblGrid>
              <a:tr h="4140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Раздел 7. Сведения об имуществе, ТС, ЦБ,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ЦФА,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ЦП…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отчужденных в течение отчетного периода в результате безвозмездной сделки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2199736" y="1759789"/>
            <a:ext cx="8626" cy="4071668"/>
          </a:xfrm>
          <a:prstGeom prst="line">
            <a:avLst/>
          </a:prstGeom>
          <a:ln w="22225">
            <a:solidFill>
              <a:schemeClr val="tx1">
                <a:alpha val="9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199736" y="1759789"/>
            <a:ext cx="267419" cy="0"/>
          </a:xfrm>
          <a:prstGeom prst="straightConnector1">
            <a:avLst/>
          </a:prstGeom>
          <a:ln w="22225">
            <a:solidFill>
              <a:schemeClr val="tx1">
                <a:alpha val="98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08362" y="2268747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88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199736" y="2852468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8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204049" y="3533955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208362" y="4232694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9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228490" y="4914181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231366" y="5819955"/>
            <a:ext cx="258793" cy="0"/>
          </a:xfrm>
          <a:prstGeom prst="straightConnector1">
            <a:avLst/>
          </a:prstGeom>
          <a:ln w="22225">
            <a:solidFill>
              <a:schemeClr val="tx1">
                <a:alpha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966823" y="3795623"/>
            <a:ext cx="232913" cy="0"/>
          </a:xfrm>
          <a:prstGeom prst="line">
            <a:avLst/>
          </a:prstGeom>
          <a:ln w="22225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79" y="1481200"/>
            <a:ext cx="2786637" cy="3657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2220" y="5125694"/>
            <a:ext cx="385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Справка заполняется с использованием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программного обеспечения  "Справки БК"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(версия 2.5.5 от 31.01.2024)</a:t>
            </a:r>
            <a:r>
              <a:rPr lang="ru-RU" sz="1600" dirty="0" smtClean="0">
                <a:solidFill>
                  <a:prstClr val="white"/>
                </a:solidFill>
              </a:rPr>
              <a:t>.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12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341169"/>
            <a:ext cx="10793912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45398" y="3619893"/>
            <a:ext cx="11240202" cy="83898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"Самозанятый" это обыденное понимание; по </a:t>
            </a:r>
            <a:r>
              <a:rPr lang="ru-RU" sz="1600" dirty="0">
                <a:solidFill>
                  <a:schemeClr val="tx1"/>
                </a:solidFill>
              </a:rPr>
              <a:t>факту</a:t>
            </a:r>
            <a:r>
              <a:rPr lang="ru-RU" dirty="0">
                <a:solidFill>
                  <a:schemeClr val="tx1"/>
                </a:solidFill>
              </a:rPr>
              <a:t> это применение специального налогового режима </a:t>
            </a:r>
            <a:r>
              <a:rPr lang="ru-RU" dirty="0" smtClean="0">
                <a:solidFill>
                  <a:schemeClr val="tx1"/>
                </a:solidFill>
              </a:rPr>
              <a:t>"</a:t>
            </a:r>
            <a:r>
              <a:rPr lang="ru-RU" dirty="0">
                <a:solidFill>
                  <a:schemeClr val="tx1"/>
                </a:solidFill>
              </a:rPr>
              <a:t>Налог на профессиональный доход"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546830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45398" y="4593923"/>
            <a:ext cx="10093574" cy="10734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Служащий может применять "Налог на профессиональный доход" только в отношении </a:t>
            </a:r>
            <a:r>
              <a:rPr lang="ru-RU" dirty="0" smtClean="0">
                <a:solidFill>
                  <a:schemeClr val="tx1"/>
                </a:solidFill>
              </a:rPr>
              <a:t>сдачи в </a:t>
            </a:r>
            <a:r>
              <a:rPr lang="ru-RU" dirty="0">
                <a:solidFill>
                  <a:schemeClr val="tx1"/>
                </a:solidFill>
              </a:rPr>
              <a:t>аренду (наем) жилых помещений (письмо Минтруда России от 19.04.2021 № 28-6/10/В-4623) 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45398" y="5850888"/>
            <a:ext cx="11040144" cy="7785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741403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442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341169"/>
            <a:ext cx="10793912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01910" y="2688575"/>
            <a:ext cx="11240202" cy="10484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случае если лицо не имеет работу и заработок и при этом не зарегистрировано в органах службы занятости, то </a:t>
            </a:r>
            <a:r>
              <a:rPr lang="ru-RU" dirty="0" smtClean="0">
                <a:solidFill>
                  <a:schemeClr val="tx1"/>
                </a:solidFill>
              </a:rPr>
              <a:t>в графе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"род занятий" рекомендуется  указывать </a:t>
            </a:r>
            <a:r>
              <a:rPr lang="ru-RU" b="1" dirty="0" smtClean="0">
                <a:solidFill>
                  <a:schemeClr val="tx1"/>
                </a:solidFill>
              </a:rPr>
              <a:t>"временно неработающий"</a:t>
            </a:r>
            <a:r>
              <a:rPr lang="ru-RU" dirty="0" smtClean="0">
                <a:solidFill>
                  <a:schemeClr val="tx1"/>
                </a:solidFill>
              </a:rPr>
              <a:t> или </a:t>
            </a:r>
            <a:r>
              <a:rPr lang="ru-RU" b="1" dirty="0" smtClean="0">
                <a:solidFill>
                  <a:schemeClr val="tx1"/>
                </a:solidFill>
              </a:rPr>
              <a:t>"домохозяйка" ("домохозяин")</a:t>
            </a:r>
            <a:endParaRPr lang="ru-RU" b="1" dirty="0">
              <a:solidFill>
                <a:schemeClr val="tx1"/>
              </a:solidFill>
              <a:hlinkClick r:id="rId3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01910" y="3878006"/>
            <a:ext cx="11240202" cy="9333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Лицо, осуществляющее </a:t>
            </a:r>
            <a:r>
              <a:rPr lang="ru-RU" dirty="0"/>
              <a:t>уход за нетрудоспособными гражданами,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в графе </a:t>
            </a:r>
            <a:r>
              <a:rPr lang="ru-RU" dirty="0">
                <a:solidFill>
                  <a:schemeClr val="tx1"/>
                </a:solidFill>
              </a:rPr>
              <a:t>"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род занятий</a:t>
            </a:r>
            <a:r>
              <a:rPr lang="ru-RU" dirty="0">
                <a:solidFill>
                  <a:schemeClr val="tx1"/>
                </a:solidFill>
              </a:rPr>
              <a:t>" </a:t>
            </a:r>
            <a:r>
              <a:rPr lang="ru-RU" dirty="0" smtClean="0"/>
              <a:t>может указать </a:t>
            </a:r>
            <a:r>
              <a:rPr lang="ru-RU" b="1" dirty="0" smtClean="0"/>
              <a:t>"</a:t>
            </a:r>
            <a:r>
              <a:rPr lang="ru-RU" b="1" dirty="0"/>
              <a:t>осуществляющий уход за нетрудоспособным гражданином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01910" y="4952415"/>
            <a:ext cx="11240202" cy="98204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 случае прохождения военной службы супругом (супругой) при заполнении </a:t>
            </a:r>
            <a:r>
              <a:rPr lang="ru-RU" dirty="0" smtClean="0"/>
              <a:t>титульного листа </a:t>
            </a:r>
            <a:r>
              <a:rPr lang="ru-RU" dirty="0"/>
              <a:t>справки такого </a:t>
            </a:r>
            <a:r>
              <a:rPr lang="ru-RU" dirty="0" smtClean="0"/>
              <a:t>лица, допускается </a:t>
            </a:r>
            <a:r>
              <a:rPr lang="ru-RU" dirty="0"/>
              <a:t>ограничиться исполнением надписи </a:t>
            </a:r>
            <a:r>
              <a:rPr lang="ru-RU" b="1" dirty="0"/>
              <a:t>"</a:t>
            </a:r>
            <a:r>
              <a:rPr lang="ru-RU" b="1" dirty="0" smtClean="0"/>
              <a:t>Военнослужащий"</a:t>
            </a:r>
            <a:r>
              <a:rPr lang="ru-RU" dirty="0" smtClean="0"/>
              <a:t> </a:t>
            </a:r>
            <a:r>
              <a:rPr lang="ru-RU" dirty="0"/>
              <a:t> 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01910" y="1636776"/>
            <a:ext cx="11220698" cy="81672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Лица, зарегистрированные в органах службы занятости в графе </a:t>
            </a:r>
            <a:r>
              <a:rPr lang="ru-RU" dirty="0" smtClean="0">
                <a:solidFill>
                  <a:schemeClr val="tx1"/>
                </a:solidFill>
              </a:rPr>
              <a:t>"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род занятий</a:t>
            </a:r>
            <a:r>
              <a:rPr lang="ru-RU" dirty="0" smtClean="0">
                <a:solidFill>
                  <a:schemeClr val="tx1"/>
                </a:solidFill>
              </a:rPr>
              <a:t>"  указывают </a:t>
            </a:r>
            <a:r>
              <a:rPr lang="ru-RU" b="1" dirty="0" smtClean="0">
                <a:solidFill>
                  <a:schemeClr val="tx1"/>
                </a:solidFill>
              </a:rPr>
              <a:t>"безработный"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  <a:hlinkClick r:id="rId3"/>
              </a:rPr>
              <a:t>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341169"/>
            <a:ext cx="10793912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Титульный лист декларации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01910" y="2556699"/>
            <a:ext cx="11240202" cy="102970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Лицу, выполняющему работы на основании </a:t>
            </a:r>
            <a:r>
              <a:rPr lang="ru-RU" b="1" dirty="0" smtClean="0"/>
              <a:t>договоров </a:t>
            </a:r>
            <a:r>
              <a:rPr lang="ru-RU" b="1" dirty="0"/>
              <a:t>гражданско-правового характера</a:t>
            </a:r>
            <a:r>
              <a:rPr lang="ru-RU" dirty="0"/>
              <a:t> (</a:t>
            </a:r>
            <a:r>
              <a:rPr lang="ru-RU" dirty="0" err="1"/>
              <a:t>самозанятые</a:t>
            </a:r>
            <a:r>
              <a:rPr lang="ru-RU" dirty="0"/>
              <a:t> граждане, работающие без трудовой книжки), рекомендуется указывать </a:t>
            </a:r>
            <a:r>
              <a:rPr lang="ru-RU" b="1" dirty="0"/>
              <a:t>"выполнение работ (оказание услуг) в </a:t>
            </a:r>
            <a:r>
              <a:rPr lang="ru-RU" b="1" dirty="0" smtClean="0"/>
              <a:t>сфере </a:t>
            </a:r>
            <a:r>
              <a:rPr lang="ru-RU" dirty="0" smtClean="0"/>
              <a:t>(указывается наименование соответствующей </a:t>
            </a:r>
            <a:r>
              <a:rPr lang="ru-RU" dirty="0"/>
              <a:t>сферы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482406" y="3795833"/>
            <a:ext cx="11240202" cy="8339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Лицу, </a:t>
            </a:r>
            <a:r>
              <a:rPr lang="ru-RU" dirty="0"/>
              <a:t>зарегистрированного в качестве индивидуального предпринимателя, рекомендуется указывать соответствующий </a:t>
            </a:r>
            <a:r>
              <a:rPr lang="ru-RU" dirty="0" smtClean="0"/>
              <a:t>статус</a:t>
            </a:r>
            <a:endParaRPr lang="ru-RU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01910" y="1486695"/>
            <a:ext cx="11220698" cy="85143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наличии на отчетную дату нескольких мест работы на титульном </a:t>
            </a:r>
            <a:r>
              <a:rPr lang="ru-RU" dirty="0" smtClean="0"/>
              <a:t>листе </a:t>
            </a:r>
            <a:r>
              <a:rPr lang="ru-RU" dirty="0"/>
              <a:t>справки обязательно указывается основное место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467749" y="4809477"/>
            <a:ext cx="11240202" cy="10433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Лицо, замещающее </a:t>
            </a:r>
            <a:r>
              <a:rPr lang="ru-RU" dirty="0"/>
              <a:t>муниципальную должность на непостоянной основе, </a:t>
            </a:r>
            <a:r>
              <a:rPr lang="ru-RU" dirty="0" smtClean="0"/>
              <a:t>указывает наименование муниципальной должности и </a:t>
            </a:r>
            <a:r>
              <a:rPr lang="ru-RU" dirty="0"/>
              <a:t>основное место работы (службы) или род </a:t>
            </a:r>
            <a:r>
              <a:rPr lang="ru-RU" dirty="0" smtClean="0"/>
              <a:t>занятий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446002" y="5978641"/>
            <a:ext cx="11185166" cy="71032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При наличии временной регистрации ее адрес указывается в СПО "Справки БК" - </a:t>
            </a:r>
            <a:r>
              <a:rPr lang="ru-RU" b="1" dirty="0"/>
              <a:t>в графе "доп. раздел"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057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507692" y="397577"/>
            <a:ext cx="11088915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30" y="1122243"/>
            <a:ext cx="7442740" cy="5410405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5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586112"/>
            <a:ext cx="10150476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100096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04356" y="3386134"/>
            <a:ext cx="7581244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исчислению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23208" y="6256388"/>
            <a:ext cx="7352907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52862" y="1647446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ФНС России</a:t>
            </a:r>
            <a:r>
              <a:rPr lang="ru-RU">
                <a:solidFill>
                  <a:schemeClr val="tx1"/>
                </a:solidFill>
              </a:rPr>
              <a:t>, фонды, </a:t>
            </a:r>
            <a:r>
              <a:rPr lang="ru-RU" dirty="0">
                <a:solidFill>
                  <a:schemeClr val="tx1"/>
                </a:solidFill>
              </a:rPr>
              <a:t>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57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545400" y="784075"/>
            <a:ext cx="11088915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545400" y="1514348"/>
            <a:ext cx="112402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ED6C75B-DC63-4B6C-9723-EDE6679330DC}"/>
              </a:ext>
            </a:extLst>
          </p:cNvPr>
          <p:cNvSpPr/>
          <p:nvPr/>
        </p:nvSpPr>
        <p:spPr>
          <a:xfrm>
            <a:off x="552862" y="4938220"/>
            <a:ext cx="11232738" cy="63526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Денежные средства в виде кредитов (займов) в разделе 1 справки не </a:t>
            </a:r>
            <a:r>
              <a:rPr lang="ru-RU" sz="1600" dirty="0" smtClean="0">
                <a:solidFill>
                  <a:schemeClr val="tx1"/>
                </a:solidFill>
              </a:rPr>
              <a:t>указываются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A69BF7C-2D0F-ED0E-451F-BB4BCADA6A60}"/>
              </a:ext>
            </a:extLst>
          </p:cNvPr>
          <p:cNvSpPr/>
          <p:nvPr/>
        </p:nvSpPr>
        <p:spPr>
          <a:xfrm>
            <a:off x="552862" y="2235040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59473B-17B6-C3FD-AF67-ED84CCD7625C}"/>
              </a:ext>
            </a:extLst>
          </p:cNvPr>
          <p:cNvSpPr/>
          <p:nvPr/>
        </p:nvSpPr>
        <p:spPr>
          <a:xfrm>
            <a:off x="552862" y="2997477"/>
            <a:ext cx="11232738" cy="77586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2-НДФЛ формально нет, в рамках редакционной правки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Минтруд в методических рекомендациях заменили формулировку на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"Справку о доходах и суммах налогов физического лица" (для декларанта ничего не поменялось)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958463E-7FCB-22C6-F289-2F8E0494DA76}"/>
              </a:ext>
            </a:extLst>
          </p:cNvPr>
          <p:cNvSpPr/>
          <p:nvPr/>
        </p:nvSpPr>
        <p:spPr>
          <a:xfrm>
            <a:off x="552862" y="3887783"/>
            <a:ext cx="11232738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Государственный сертификат на материнский (семейный) капитал указывается в случае, если в отчетном периоде служащий (работник) или его супруга (супруг) распорядился (-ась) средствами материнского (семейного) капитала в полном объеме либо частично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A3E5283-5AA0-72D5-4CEA-3081D13B2E33}"/>
              </a:ext>
            </a:extLst>
          </p:cNvPr>
          <p:cNvSpPr/>
          <p:nvPr/>
        </p:nvSpPr>
        <p:spPr>
          <a:xfrm>
            <a:off x="552862" y="5753436"/>
            <a:ext cx="11060961" cy="7083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"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туристический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кешбэк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", "детский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кешбэк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"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не считается доходом, и в разделе 1 не указывается.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929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1380744" y="393105"/>
            <a:ext cx="10143091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1. Сведения о доходах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FE289B0-77A4-E4A4-F494-637400B70CFC}"/>
              </a:ext>
            </a:extLst>
          </p:cNvPr>
          <p:cNvSpPr/>
          <p:nvPr/>
        </p:nvSpPr>
        <p:spPr>
          <a:xfrm>
            <a:off x="545400" y="1686154"/>
            <a:ext cx="112402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0942875-2B04-2728-19CD-50DAE7690C7E}"/>
              </a:ext>
            </a:extLst>
          </p:cNvPr>
          <p:cNvSpPr/>
          <p:nvPr/>
        </p:nvSpPr>
        <p:spPr>
          <a:xfrm>
            <a:off x="545400" y="2473855"/>
            <a:ext cx="112402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Гранты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указываются (поскольку являются средствами, полученными на невозвратной основе)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04E3C5E-226E-9214-F3CD-3F9E5382300B}"/>
              </a:ext>
            </a:extLst>
          </p:cNvPr>
          <p:cNvSpPr/>
          <p:nvPr/>
        </p:nvSpPr>
        <p:spPr>
          <a:xfrm>
            <a:off x="545400" y="3232536"/>
            <a:ext cx="112402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EEC9694-A911-FE4F-24F9-DA061BCA40DF}"/>
              </a:ext>
            </a:extLst>
          </p:cNvPr>
          <p:cNvSpPr/>
          <p:nvPr/>
        </p:nvSpPr>
        <p:spPr>
          <a:xfrm>
            <a:off x="545400" y="4528566"/>
            <a:ext cx="112402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Не указываются денежные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средства, полученные как компенсация расходов, понесенных на оплату коммунальных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и иных услуг, наймом жилого помещения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3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5024" y="0"/>
            <a:ext cx="1078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Акты, регулирующие представление сведений о доходах, … главами, депутатами и др. ЛЗМД, а также муниципальными служащими и руководителями муниципальных учреждений:</a:t>
            </a:r>
            <a:endParaRPr lang="ru-RU" sz="2400" dirty="0">
              <a:ln>
                <a:solidFill>
                  <a:srgbClr val="DEF199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168" y="1384510"/>
            <a:ext cx="11802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от 25.12.2008 </a:t>
            </a:r>
            <a:r>
              <a:rPr lang="ru-RU" sz="2400" dirty="0" smtClean="0"/>
              <a:t>№ </a:t>
            </a:r>
            <a:r>
              <a:rPr lang="ru-RU" sz="2400" dirty="0"/>
              <a:t>273-ФЗ </a:t>
            </a:r>
            <a:r>
              <a:rPr lang="ru-RU" sz="2400" dirty="0" smtClean="0"/>
              <a:t>"О </a:t>
            </a:r>
            <a:r>
              <a:rPr lang="ru-RU" sz="2400" dirty="0"/>
              <a:t>противодействии </a:t>
            </a:r>
            <a:r>
              <a:rPr lang="ru-RU" sz="2400" dirty="0" smtClean="0"/>
              <a:t>коррупции"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от 03.12.2012 </a:t>
            </a:r>
            <a:r>
              <a:rPr lang="ru-RU" sz="2400" dirty="0" smtClean="0"/>
              <a:t>№ 230-ФЗ "О </a:t>
            </a:r>
            <a:r>
              <a:rPr lang="ru-RU" sz="2400" dirty="0"/>
              <a:t>контроле за соответствием расходов лиц, замещающих государственные должности, и иных лиц их </a:t>
            </a:r>
            <a:r>
              <a:rPr lang="ru-RU" sz="2400" dirty="0" smtClean="0"/>
              <a:t>доходам" (за исключением руководителей муниципальных учреждений)</a:t>
            </a:r>
            <a:endParaRPr lang="ru-RU" sz="2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/>
              <a:t>Федеральный закон от 06.10.2003 </a:t>
            </a:r>
            <a:r>
              <a:rPr lang="ru-RU" sz="2400" dirty="0" smtClean="0"/>
              <a:t>№ </a:t>
            </a:r>
            <a:r>
              <a:rPr lang="ru-RU" sz="2400" dirty="0"/>
              <a:t>131-ФЗ "Об общих принципах организации местного самоуправления в Российской </a:t>
            </a:r>
            <a:r>
              <a:rPr lang="ru-RU" sz="2400" dirty="0" smtClean="0"/>
              <a:t>Федерации" </a:t>
            </a:r>
            <a:br>
              <a:rPr lang="ru-RU" sz="2400" dirty="0" smtClean="0"/>
            </a:br>
            <a:r>
              <a:rPr lang="ru-RU" sz="2400" dirty="0" smtClean="0"/>
              <a:t>(за исключением муниципальных служащих и руководителей муниципальных учреждений)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/>
              <a:t>Федеральный закон от 02.03.2007 </a:t>
            </a:r>
            <a:r>
              <a:rPr lang="ru-RU" sz="2400" dirty="0" smtClean="0"/>
              <a:t>№ </a:t>
            </a:r>
            <a:r>
              <a:rPr lang="ru-RU" sz="2400" dirty="0"/>
              <a:t>25-ФЗ </a:t>
            </a:r>
            <a:r>
              <a:rPr lang="ru-RU" sz="2400" dirty="0" smtClean="0"/>
              <a:t>"</a:t>
            </a:r>
            <a:r>
              <a:rPr lang="ru-RU" sz="2400" dirty="0"/>
              <a:t>О муниципальной службе в Российской Федерации</a:t>
            </a:r>
            <a:r>
              <a:rPr lang="ru-RU" sz="2400" dirty="0" smtClean="0"/>
              <a:t>" (за исключением ЛЗМД и руководителей муниципальных учреждений)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545400" y="784075"/>
            <a:ext cx="11088915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Данный раздел заполняется только в случае </a:t>
            </a:r>
            <a:r>
              <a:rPr lang="ru-RU" sz="1600" dirty="0" smtClean="0">
                <a:solidFill>
                  <a:schemeClr val="tx1"/>
                </a:solidFill>
              </a:rPr>
              <a:t>сделок перечисленных в разделе 2, </a:t>
            </a:r>
            <a:r>
              <a:rPr lang="ru-RU" sz="1600" dirty="0">
                <a:solidFill>
                  <a:schemeClr val="tx1"/>
                </a:solidFill>
              </a:rPr>
              <a:t>совершенных в отчетном периоде, расходы по которым превышают трехгодовой общий доход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Общий доход </a:t>
            </a:r>
            <a:r>
              <a:rPr lang="ru-RU" sz="1600" dirty="0" smtClean="0">
                <a:solidFill>
                  <a:schemeClr val="tx1"/>
                </a:solidFill>
              </a:rPr>
              <a:t>супругов рассчитывается </a:t>
            </a:r>
            <a:r>
              <a:rPr lang="ru-RU" sz="1600" dirty="0">
                <a:solidFill>
                  <a:schemeClr val="tx1"/>
                </a:solidFill>
              </a:rPr>
              <a:t>только в случае, если на момент совершения сделки </a:t>
            </a:r>
            <a:r>
              <a:rPr lang="ru-RU" sz="1600" dirty="0" smtClean="0">
                <a:solidFill>
                  <a:schemeClr val="tx1"/>
                </a:solidFill>
              </a:rPr>
              <a:t>они три </a:t>
            </a:r>
            <a:r>
              <a:rPr lang="ru-RU" sz="1600" dirty="0">
                <a:solidFill>
                  <a:schemeClr val="tx1"/>
                </a:solidFill>
              </a:rPr>
              <a:t>отчетных </a:t>
            </a:r>
            <a:r>
              <a:rPr lang="ru-RU" sz="1600" dirty="0" smtClean="0">
                <a:solidFill>
                  <a:schemeClr val="tx1"/>
                </a:solidFill>
              </a:rPr>
              <a:t>периода (года) находились в </a:t>
            </a:r>
            <a:r>
              <a:rPr lang="ru-RU" sz="1600" dirty="0">
                <a:solidFill>
                  <a:schemeClr val="tx1"/>
                </a:solidFill>
              </a:rPr>
              <a:t>браке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545400" y="5561815"/>
            <a:ext cx="11240200" cy="527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545400" y="6187917"/>
            <a:ext cx="11021289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5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90464" y="171491"/>
            <a:ext cx="1039724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3. Сведения об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имуществе</a:t>
            </a:r>
          </a:p>
          <a:p>
            <a:pPr algn="ctr"/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Подраздел 3.1. Недвижимое имущество</a:t>
            </a:r>
            <a:endParaRPr lang="ru-RU" sz="2400" dirty="0">
              <a:ln>
                <a:solidFill>
                  <a:srgbClr val="DEF199"/>
                </a:solidFill>
              </a:ln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Росреестр  (сведения, содержащиеся в ЕГРН)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93862" y="3456340"/>
            <a:ext cx="11691738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93862" y="3914705"/>
            <a:ext cx="11691738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93862" y="4336330"/>
            <a:ext cx="11691738" cy="1592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Земельный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участок под многоквартирным домом, а также под надземными или подземными гаражными комплексами, в том числе многоэтажными, не подлежит указанию. Одновременно не подлежит отражению информация о земельном участке в рамках гаражно-строительного и иных кооперативов в случае отсутствия прав собственности у лица, в отношении которого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представляется справка</a:t>
            </a:r>
            <a:endParaRPr lang="ru-RU" b="1" dirty="0">
              <a:solidFill>
                <a:schemeClr val="accent5">
                  <a:lumMod val="75000"/>
                </a:schemeClr>
              </a:solidFill>
              <a:hlinkClick r:id="rId4"/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0A2D63-2214-4EB4-A65F-5C07E111C999}"/>
              </a:ext>
            </a:extLst>
          </p:cNvPr>
          <p:cNvSpPr/>
          <p:nvPr/>
        </p:nvSpPr>
        <p:spPr>
          <a:xfrm>
            <a:off x="93862" y="5990815"/>
            <a:ext cx="11453973" cy="739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пользовании (подраздел 6.1, раздела 6 справки)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02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ятиугольник 23"/>
          <p:cNvSpPr/>
          <p:nvPr/>
        </p:nvSpPr>
        <p:spPr>
          <a:xfrm>
            <a:off x="559629" y="2542084"/>
            <a:ext cx="2291198" cy="75203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390293"/>
            <a:ext cx="11088915" cy="707870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Раздел 3. Сведения об </a:t>
            </a:r>
            <a:r>
              <a:rPr lang="ru-RU" sz="2000" dirty="0" smtClean="0">
                <a:ln>
                  <a:solidFill>
                    <a:srgbClr val="DEF199"/>
                  </a:solidFill>
                </a:ln>
              </a:rPr>
              <a:t>имуществе</a:t>
            </a:r>
          </a:p>
          <a:p>
            <a:pPr algn="ctr"/>
            <a:r>
              <a:rPr lang="ru-RU" sz="2000" dirty="0" smtClean="0">
                <a:ln>
                  <a:solidFill>
                    <a:srgbClr val="DEF199"/>
                  </a:solidFill>
                </a:ln>
              </a:rPr>
              <a:t>Подраздел 3.2. Транспортные средства</a:t>
            </a:r>
            <a:endParaRPr lang="ru-RU" sz="2000" dirty="0">
              <a:ln>
                <a:solidFill>
                  <a:srgbClr val="DEF199"/>
                </a:solidFill>
              </a:ln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088978" y="2530130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451177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088977" y="3400794"/>
            <a:ext cx="869662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Регистрация транспортных средств носит учетный характер, если нет регистрации, то можно написать "отсутствует"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08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267024" y="277910"/>
            <a:ext cx="10919353" cy="1569644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Федеральный закон от 31 июля 2020 г. № 259-ФЗ </a:t>
            </a:r>
          </a:p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"О цифровых финансовых активах, цифровой валюте и о внесении изменений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в 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/>
              <a:t>денежные требования; </a:t>
            </a:r>
            <a:endParaRPr lang="en-US" dirty="0"/>
          </a:p>
          <a:p>
            <a:pPr marL="342900" indent="-342900">
              <a:buFont typeface="Wingdings"/>
              <a:buChar char="Ø"/>
            </a:pPr>
            <a:r>
              <a:rPr lang="ru-RU" dirty="0"/>
              <a:t>возможность осуществления прав по эмиссионным ценным бумагам; </a:t>
            </a:r>
            <a:endParaRPr lang="en-US" dirty="0"/>
          </a:p>
          <a:p>
            <a:pPr marL="342900" indent="-342900">
              <a:buFont typeface="Wingdings"/>
              <a:buChar char="Ø"/>
            </a:pPr>
            <a:r>
              <a:rPr lang="ru-RU" dirty="0"/>
              <a:t>права участия в капитале непубличного акционерного общества;</a:t>
            </a:r>
            <a:endParaRPr lang="en-US" dirty="0"/>
          </a:p>
          <a:p>
            <a:pPr marL="342900" indent="-342900">
              <a:buFont typeface="Wingdings"/>
              <a:buChar char="Ø"/>
            </a:pPr>
            <a:r>
              <a:rPr lang="ru-RU" dirty="0"/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выпуск, учет и обращение которых </a:t>
            </a:r>
            <a:r>
              <a:rPr lang="en-US" dirty="0"/>
              <a:t>[</a:t>
            </a:r>
            <a:r>
              <a:rPr lang="ru-RU" dirty="0"/>
              <a:t>цифровых прав</a:t>
            </a:r>
            <a:r>
              <a:rPr lang="en-US" dirty="0"/>
              <a:t>]</a:t>
            </a:r>
            <a:r>
              <a:rPr lang="ru-RU" dirty="0"/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05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267024" y="284309"/>
            <a:ext cx="10365532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Цифровые финансовые активы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171449" y="1279539"/>
            <a:ext cx="11907339" cy="1606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Реестр российских операторов информационных систем, в которых осуществляется выпуск цифровых финансовых активов, размещен на официальном сайте Банка России по ссылке: </a:t>
            </a:r>
            <a:r>
              <a:rPr lang="ru-RU" sz="2000" b="1" dirty="0">
                <a:solidFill>
                  <a:schemeClr val="tx2"/>
                </a:solidFill>
              </a:rPr>
              <a:t>https://</a:t>
            </a:r>
            <a:r>
              <a:rPr lang="ru-RU" sz="2000" b="1" dirty="0" smtClean="0">
                <a:solidFill>
                  <a:schemeClr val="tx2"/>
                </a:solidFill>
              </a:rPr>
              <a:t>cbr.ru/vfs/registers/infr/list_OIS.xlsx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AE0C6E1-7CFA-DB7F-610E-B053E39DB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2" y="3383773"/>
            <a:ext cx="11984927" cy="2621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1045" y="4259484"/>
            <a:ext cx="844952" cy="159272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87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267024" y="244667"/>
            <a:ext cx="10782101" cy="1569644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Федеральный закон от </a:t>
            </a:r>
            <a:r>
              <a:rPr lang="en-US" sz="2400" dirty="0">
                <a:ln>
                  <a:solidFill>
                    <a:srgbClr val="DEF199"/>
                  </a:solidFill>
                </a:ln>
              </a:rPr>
              <a:t>2 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августа 2019 г. № 259-ФЗ </a:t>
            </a:r>
          </a:p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"О привлечении инвестиций с использованием инвестиционных платформ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и 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о внесении изменений </a:t>
            </a:r>
          </a:p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/>
              <a:t>право требовать передачи вещи (вещей);</a:t>
            </a:r>
            <a:endParaRPr lang="en-US" dirty="0"/>
          </a:p>
          <a:p>
            <a:pPr marL="342900" indent="-342900">
              <a:buFont typeface="Wingdings"/>
              <a:buChar char="Ø"/>
            </a:pPr>
            <a:r>
              <a:rPr lang="ru-RU" dirty="0"/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/>
          </a:p>
          <a:p>
            <a:pPr marL="342900" indent="-342900">
              <a:buFont typeface="Wingdings"/>
              <a:buChar char="Ø"/>
            </a:pPr>
            <a:r>
              <a:rPr lang="ru-RU" dirty="0"/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16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267024" y="388389"/>
            <a:ext cx="10449311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352426" y="1726722"/>
            <a:ext cx="11569608" cy="1130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Реестр операторов инвестиционных платформ размещен на официальном сайте Банка России по ссылке: </a:t>
            </a:r>
            <a:r>
              <a:rPr lang="ru-RU" sz="2000" b="1" dirty="0">
                <a:solidFill>
                  <a:schemeClr val="tx2"/>
                </a:solidFill>
              </a:rPr>
              <a:t>https://cbr.ru/vfs/registers/infr/list_invest_platform_op.xlsx.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574F5A-850D-27B2-CE73-86B2FC787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22" y="3264553"/>
            <a:ext cx="11500312" cy="2995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70080" y="3587700"/>
            <a:ext cx="1524686" cy="264448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56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03342" y="178668"/>
            <a:ext cx="10983884" cy="1569644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Федеральный закон от 31 июля 2020 г. № 259-ФЗ </a:t>
            </a:r>
          </a:p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"О цифровых финансовых активах, цифровой валюте </a:t>
            </a:r>
          </a:p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и о внесении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изменений в 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536" y="2565984"/>
            <a:ext cx="118212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/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/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/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/>
              <a:t>денежной единицей Российской Федерации, </a:t>
            </a:r>
            <a:endParaRPr lang="en-US" dirty="0"/>
          </a:p>
          <a:p>
            <a:pPr marL="1257168" lvl="2" indent="-342900">
              <a:buFont typeface="Wingdings"/>
              <a:buChar char="Ø"/>
            </a:pPr>
            <a:r>
              <a:rPr lang="ru-RU" dirty="0"/>
              <a:t>денежной единицей иностранного государства и (или) </a:t>
            </a:r>
            <a:endParaRPr lang="en-US" dirty="0"/>
          </a:p>
          <a:p>
            <a:pPr marL="1257168" lvl="2" indent="-342900">
              <a:buFont typeface="Wingdings"/>
              <a:buChar char="Ø"/>
            </a:pPr>
            <a:r>
              <a:rPr lang="ru-RU" dirty="0"/>
              <a:t>международной денежной или расчетной единицей, </a:t>
            </a:r>
            <a:endParaRPr lang="en-US" dirty="0"/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/>
              <a:t>и (или) в качестве инвестиций </a:t>
            </a: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/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/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1748588"/>
            <a:ext cx="2780131" cy="833080"/>
          </a:xfrm>
          <a:prstGeom prst="homePlat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E6B56F-49FC-F8B2-07E3-D656C718808D}"/>
              </a:ext>
            </a:extLst>
          </p:cNvPr>
          <p:cNvSpPr/>
          <p:nvPr/>
        </p:nvSpPr>
        <p:spPr>
          <a:xfrm>
            <a:off x="371930" y="5929460"/>
            <a:ext cx="11147626" cy="82054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tx1"/>
                </a:solidFill>
              </a:rPr>
              <a:t>кешбэк</a:t>
            </a:r>
            <a:r>
              <a:rPr lang="ru-RU" sz="1600" dirty="0">
                <a:solidFill>
                  <a:schemeClr val="tx1"/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76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Источники получения информации о счетах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267024" y="236366"/>
            <a:ext cx="10373433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Кредитная </a:t>
            </a:r>
            <a:r>
              <a:rPr lang="ru-RU" dirty="0" smtClean="0">
                <a:solidFill>
                  <a:schemeClr val="tx1"/>
                </a:solidFill>
              </a:rPr>
              <a:t>организация;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Банк </a:t>
            </a:r>
            <a:r>
              <a:rPr lang="ru-RU" dirty="0" smtClean="0">
                <a:solidFill>
                  <a:schemeClr val="tx1"/>
                </a:solidFill>
              </a:rPr>
              <a:t>России;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545399" y="2593967"/>
            <a:ext cx="11240204" cy="82796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282425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574472" y="4622641"/>
            <a:ext cx="8237313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Счета по вкладу, в том числе по вкладам с наименованием "Классический", "Выгодный", "Комфортный" и др., как правило, являются счетами по вкладу (депозиту) и подлежат отражению в данном разделе как "Депозитный"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5509584"/>
            <a:ext cx="11011863" cy="114573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Банком России издано </a:t>
            </a:r>
            <a:r>
              <a:rPr lang="ru-RU" b="1" dirty="0">
                <a:solidFill>
                  <a:schemeClr val="tx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tx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895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95416" y="208674"/>
            <a:ext cx="10765520" cy="1015647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Раздел 4. Сведения о счетах в банках и иных кредитных </a:t>
            </a:r>
            <a:r>
              <a:rPr lang="ru-RU" sz="2000" dirty="0" smtClean="0">
                <a:ln>
                  <a:solidFill>
                    <a:srgbClr val="DEF199"/>
                  </a:solidFill>
                </a:ln>
              </a:rPr>
              <a:t>организациях</a:t>
            </a:r>
            <a:endParaRPr lang="en-US" sz="2000" dirty="0" smtClean="0">
              <a:ln>
                <a:solidFill>
                  <a:srgbClr val="DEF199"/>
                </a:solidFill>
              </a:ln>
            </a:endParaRPr>
          </a:p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Перечень возможных на практике ситуаций</a:t>
            </a:r>
          </a:p>
          <a:p>
            <a:pPr algn="ctr"/>
            <a:endParaRPr lang="ru-RU" sz="2000" dirty="0">
              <a:ln>
                <a:solidFill>
                  <a:srgbClr val="DEF199"/>
                </a:solidFill>
              </a:ln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9831" t="39340" r="27734" b="26973"/>
          <a:stretch/>
        </p:blipFill>
        <p:spPr bwMode="auto">
          <a:xfrm>
            <a:off x="3706368" y="1341120"/>
            <a:ext cx="5535168" cy="2243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690" y="3550649"/>
            <a:ext cx="117367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algn="just">
              <a:spcAft>
                <a:spcPts val="0"/>
              </a:spcAft>
              <a:tabLst>
                <a:tab pos="266700" algn="l"/>
                <a:tab pos="5962650" algn="l"/>
              </a:tabLst>
            </a:pPr>
            <a:r>
              <a:rPr lang="ru-RU" sz="1600" dirty="0" smtClean="0"/>
              <a:t>	    По </a:t>
            </a:r>
            <a:r>
              <a:rPr lang="ru-RU" sz="1600" dirty="0"/>
              <a:t>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</a:p>
          <a:p>
            <a:pPr marL="82550" algn="just">
              <a:spcAft>
                <a:spcPts val="0"/>
              </a:spcAft>
              <a:tabLst>
                <a:tab pos="288290" algn="l"/>
                <a:tab pos="5962650" algn="l"/>
              </a:tabLst>
            </a:pPr>
            <a:r>
              <a:rPr lang="ru-RU" sz="1600" dirty="0" smtClean="0"/>
              <a:t>	   В </a:t>
            </a:r>
            <a:r>
              <a:rPr lang="ru-RU" sz="1600" dirty="0"/>
              <a:t>течение отчетного периода на счета служащего (работника) поступило 300 тыс. руб., а </a:t>
            </a:r>
            <a:r>
              <a:rPr lang="ru-RU" sz="1600" dirty="0" smtClean="0"/>
              <a:t>на </a:t>
            </a:r>
            <a:r>
              <a:rPr lang="ru-RU" sz="1600" dirty="0"/>
              <a:t>счета его супруги – 500 тыс. руб.</a:t>
            </a:r>
          </a:p>
          <a:p>
            <a:pPr marL="82550" algn="just">
              <a:spcAft>
                <a:spcPts val="0"/>
              </a:spcAft>
              <a:tabLst>
                <a:tab pos="288290" algn="l"/>
                <a:tab pos="5962650" algn="l"/>
              </a:tabLst>
            </a:pPr>
            <a:r>
              <a:rPr lang="ru-RU" sz="1600" dirty="0" smtClean="0"/>
              <a:t>	   Доход </a:t>
            </a:r>
            <a:r>
              <a:rPr lang="ru-RU" sz="1600" dirty="0"/>
              <a:t>служащего (работника), его супруги и несовершеннолетних детей за отчетный период и два предшествующих года (далее в таблице № 5 – совокупный доход) составляет 6000 тыс. руб.</a:t>
            </a:r>
          </a:p>
          <a:p>
            <a:pPr marL="82550" algn="just">
              <a:spcAft>
                <a:spcPts val="0"/>
              </a:spcAft>
              <a:tabLst>
                <a:tab pos="288290" algn="l"/>
                <a:tab pos="5962650" algn="l"/>
              </a:tabLst>
            </a:pPr>
            <a:r>
              <a:rPr lang="ru-RU" sz="1600" dirty="0" smtClean="0"/>
              <a:t>	   В </a:t>
            </a:r>
            <a:r>
              <a:rPr lang="ru-RU" sz="1600" dirty="0"/>
              <a:t>данном примере:</a:t>
            </a:r>
          </a:p>
          <a:p>
            <a:pPr marL="82550" lvl="0" algn="just">
              <a:spcAft>
                <a:spcPts val="0"/>
              </a:spcAft>
              <a:tabLst>
                <a:tab pos="288290" algn="l"/>
                <a:tab pos="5962650" algn="l"/>
              </a:tabLst>
            </a:pPr>
            <a:r>
              <a:rPr lang="ru-RU" sz="1600" dirty="0" smtClean="0"/>
              <a:t>	1) графа </a:t>
            </a:r>
            <a:r>
              <a:rPr lang="ru-RU" sz="1600" dirty="0"/>
              <a:t>"Сумма поступивших на счет денежных средств (руб.)" раздела 4 справки в отношении служащего (работника) не заполняется;</a:t>
            </a:r>
          </a:p>
          <a:p>
            <a:pPr marL="82550"/>
            <a:r>
              <a:rPr lang="ru-RU" sz="1600" dirty="0"/>
              <a:t>графа "Сумма поступивших на счет денежных средств (руб.)" раздела 4 справки в отношении его супруги также не заполняется</a:t>
            </a:r>
            <a:r>
              <a:rPr lang="ru-RU" sz="1600" dirty="0" smtClean="0"/>
              <a:t>.</a:t>
            </a:r>
          </a:p>
          <a:p>
            <a:pPr marL="82550"/>
            <a:r>
              <a:rPr lang="ru-RU" sz="1600" dirty="0" smtClean="0"/>
              <a:t>   2) графа </a:t>
            </a:r>
            <a:r>
              <a:rPr lang="ru-RU" sz="1600" dirty="0"/>
              <a:t>"Сумма поступивших на счет денежных средств (руб.)" раздела 4 справки в отношении его супруги также не заполняется.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6128" y="938784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Пример 1.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01184" y="2292097"/>
            <a:ext cx="36576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300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2672" y="2286001"/>
            <a:ext cx="36576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00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6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5024" y="0"/>
            <a:ext cx="1078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Акты, регулирующие представление сведений о доходах, … главами, депутатами и др. ЛЗМД, а также муниципальными служащими и руководителями муниципальных учреждений:</a:t>
            </a:r>
            <a:endParaRPr lang="ru-RU" sz="2400" dirty="0">
              <a:ln>
                <a:solidFill>
                  <a:srgbClr val="DEF199"/>
                </a:solidFill>
              </a:ln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479094"/>
            <a:ext cx="12115798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250" dirty="0" smtClean="0"/>
              <a:t>Трудовой </a:t>
            </a:r>
            <a:r>
              <a:rPr lang="ru-RU" sz="2250" dirty="0"/>
              <a:t>кодекс (в отношении руководителей муниципальных учреждений</a:t>
            </a:r>
            <a:r>
              <a:rPr lang="ru-RU" sz="2250" dirty="0" smtClean="0"/>
              <a:t>)</a:t>
            </a:r>
            <a:endParaRPr lang="ru-RU" sz="225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50" dirty="0" smtClean="0"/>
              <a:t>Указ </a:t>
            </a:r>
            <a:r>
              <a:rPr lang="ru-RU" sz="2250" dirty="0"/>
              <a:t>Президента РФ от 23.06.2014 </a:t>
            </a:r>
            <a:r>
              <a:rPr lang="ru-RU" sz="2250" dirty="0" smtClean="0"/>
              <a:t>№ </a:t>
            </a:r>
            <a:r>
              <a:rPr lang="ru-RU" sz="2250" dirty="0"/>
              <a:t>460 </a:t>
            </a:r>
            <a:r>
              <a:rPr lang="ru-RU" sz="2250" dirty="0" smtClean="0"/>
              <a:t>"Об </a:t>
            </a:r>
            <a:r>
              <a:rPr lang="ru-RU" sz="2250" dirty="0"/>
              <a:t>утверждении формы справки о доходах, расходах, об имуществе и обязательствах имущественного характера и внесении изменений в некоторые акты Президента Российской </a:t>
            </a:r>
            <a:r>
              <a:rPr lang="ru-RU" sz="2250" dirty="0" smtClean="0"/>
              <a:t>Федерации"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50" dirty="0" smtClean="0"/>
              <a:t>Указ </a:t>
            </a:r>
            <a:r>
              <a:rPr lang="ru-RU" sz="2250" dirty="0"/>
              <a:t>Президента РФ от 08.07.2013 </a:t>
            </a:r>
            <a:r>
              <a:rPr lang="ru-RU" sz="2250" dirty="0" smtClean="0"/>
              <a:t>№ </a:t>
            </a:r>
            <a:r>
              <a:rPr lang="ru-RU" sz="2250" dirty="0"/>
              <a:t>613 </a:t>
            </a:r>
            <a:r>
              <a:rPr lang="ru-RU" sz="2250" dirty="0" smtClean="0"/>
              <a:t> </a:t>
            </a:r>
            <a:r>
              <a:rPr lang="ru-RU" sz="2250" dirty="0"/>
              <a:t>"Вопросы противодействия </a:t>
            </a:r>
            <a:r>
              <a:rPr lang="ru-RU" sz="2250" dirty="0" smtClean="0"/>
              <a:t>коррупции«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50" dirty="0"/>
              <a:t>Указ Президента РФ от 29.12.2022 </a:t>
            </a:r>
            <a:r>
              <a:rPr lang="ru-RU" sz="2250" dirty="0" smtClean="0"/>
              <a:t>№ </a:t>
            </a:r>
            <a:r>
              <a:rPr lang="ru-RU" sz="2250" dirty="0"/>
              <a:t>968 "Об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операции"</a:t>
            </a:r>
            <a:endParaRPr lang="ru-RU" sz="225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50" dirty="0" smtClean="0"/>
              <a:t>Закон </a:t>
            </a:r>
            <a:r>
              <a:rPr lang="ru-RU" sz="2250" dirty="0"/>
              <a:t>Хабаровского края от 26.07.2017 </a:t>
            </a:r>
            <a:r>
              <a:rPr lang="ru-RU" sz="2250" dirty="0" smtClean="0"/>
              <a:t>№ </a:t>
            </a:r>
            <a:r>
              <a:rPr lang="ru-RU" sz="2250" dirty="0"/>
              <a:t>272 </a:t>
            </a:r>
            <a:r>
              <a:rPr lang="ru-RU" sz="2250" dirty="0" smtClean="0"/>
              <a:t>"</a:t>
            </a:r>
            <a:r>
              <a:rPr lang="ru-RU" sz="2250" dirty="0"/>
              <a:t>Об отдельных вопросах реализации Федерального закона "О противодействии коррупции" в отношении граждан, претендующих на замещение муниципальной должности, и лиц, замещающих муниципальные должности </a:t>
            </a:r>
            <a:r>
              <a:rPr lang="ru-RU" sz="2250" dirty="0" smtClean="0"/>
              <a:t>" (в отношении ЛЗМД)</a:t>
            </a:r>
          </a:p>
        </p:txBody>
      </p:sp>
    </p:spTree>
    <p:extLst>
      <p:ext uri="{BB962C8B-B14F-4D97-AF65-F5344CB8AC3E}">
        <p14:creationId xmlns:p14="http://schemas.microsoft.com/office/powerpoint/2010/main" val="8818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95416" y="208674"/>
            <a:ext cx="10765520" cy="1138757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4. Сведения о счетах в банках и иных кредитных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организациях Перечень 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возможных на практике ситуаций</a:t>
            </a:r>
          </a:p>
          <a:p>
            <a:pPr algn="ctr"/>
            <a:endParaRPr lang="ru-RU" sz="2000" dirty="0">
              <a:ln>
                <a:solidFill>
                  <a:srgbClr val="DEF199"/>
                </a:solidFill>
              </a:ln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2424" y="4380377"/>
            <a:ext cx="117367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По </a:t>
            </a:r>
            <a:r>
              <a:rPr lang="ru-RU" sz="1600" dirty="0"/>
              <a:t>состоянию на отчетную дату и в течение отчетного периода у служащего (работника) открыто три счета.</a:t>
            </a:r>
          </a:p>
          <a:p>
            <a:r>
              <a:rPr lang="ru-RU" sz="1600" dirty="0" smtClean="0"/>
              <a:t>     В </a:t>
            </a:r>
            <a:r>
              <a:rPr lang="ru-RU" sz="1600" dirty="0"/>
              <a:t>течение отчетного периода на счет "А" поступило 500 тыс. руб. Впоследствии </a:t>
            </a:r>
            <a:r>
              <a:rPr lang="ru-RU" sz="1600" dirty="0" smtClean="0"/>
              <a:t>со </a:t>
            </a:r>
            <a:r>
              <a:rPr lang="ru-RU" sz="1600" dirty="0"/>
              <a:t>счета "А" на счета "Б" и "В" переведены денежные средства: 300 тыс. руб. </a:t>
            </a:r>
            <a:r>
              <a:rPr lang="ru-RU" sz="1600" dirty="0" smtClean="0"/>
              <a:t>и </a:t>
            </a:r>
            <a:r>
              <a:rPr lang="ru-RU" sz="1600" dirty="0"/>
              <a:t>100 тыс. руб. соответственно.</a:t>
            </a:r>
          </a:p>
          <a:p>
            <a:r>
              <a:rPr lang="ru-RU" sz="1600" dirty="0" smtClean="0"/>
              <a:t>     В </a:t>
            </a:r>
            <a:r>
              <a:rPr lang="ru-RU" sz="1600" dirty="0"/>
              <a:t>данном примере:</a:t>
            </a:r>
          </a:p>
          <a:p>
            <a:pPr lvl="0"/>
            <a:r>
              <a:rPr lang="ru-RU" sz="1600" dirty="0" smtClean="0"/>
              <a:t>1) перераспределение </a:t>
            </a:r>
            <a:r>
              <a:rPr lang="ru-RU" sz="1600" dirty="0"/>
              <a:t>(оборот) денежных средств по счетам составил 900 тыс. руб.;</a:t>
            </a:r>
          </a:p>
          <a:p>
            <a:pPr lvl="0"/>
            <a:r>
              <a:rPr lang="ru-RU" sz="1600" dirty="0" smtClean="0"/>
              <a:t>2) сумма </a:t>
            </a:r>
            <a:r>
              <a:rPr lang="ru-RU" sz="1600" dirty="0"/>
              <a:t>денежных средств, поступивших на счета, – 500 тыс. руб.</a:t>
            </a:r>
          </a:p>
          <a:p>
            <a:r>
              <a:rPr lang="ru-RU" sz="1600" dirty="0" smtClean="0"/>
              <a:t>     Таким </a:t>
            </a:r>
            <a:r>
              <a:rPr lang="ru-RU" sz="1600" dirty="0"/>
              <a:t>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500 тыс. руб.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7567" t="43372" r="24636" b="27303"/>
          <a:stretch/>
        </p:blipFill>
        <p:spPr bwMode="auto">
          <a:xfrm>
            <a:off x="2999232" y="1678812"/>
            <a:ext cx="7294838" cy="2515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59552" y="1060704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Пример 2.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63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95416" y="208674"/>
            <a:ext cx="10765520" cy="1138757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4. Сведения о счетах в банках и иных кредитных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организациях Перечень 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возможных на практике ситуаций</a:t>
            </a:r>
          </a:p>
          <a:p>
            <a:pPr algn="ctr"/>
            <a:endParaRPr lang="ru-RU" sz="2000" dirty="0">
              <a:ln>
                <a:solidFill>
                  <a:srgbClr val="DEF199"/>
                </a:solidFill>
              </a:ln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4690" y="4265683"/>
            <a:ext cx="117367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/>
              <a:t>     </a:t>
            </a:r>
            <a:r>
              <a:rPr lang="ru-RU" sz="1600" dirty="0" smtClean="0"/>
              <a:t>По </a:t>
            </a:r>
            <a:r>
              <a:rPr lang="ru-RU" sz="1600" dirty="0"/>
              <a:t>состоянию на отчетную дату и в течение отчетного периода у служащего (работника) открыто два счета.</a:t>
            </a:r>
          </a:p>
          <a:p>
            <a:r>
              <a:rPr lang="ru-RU" sz="1600" dirty="0" smtClean="0"/>
              <a:t>     В </a:t>
            </a:r>
            <a:r>
              <a:rPr lang="ru-RU" sz="1600" dirty="0"/>
              <a:t>течение отчетного периода на счет "А" поступило 400 тыс. руб.; на счет "Б" – </a:t>
            </a:r>
            <a:r>
              <a:rPr lang="ru-RU" sz="1600" dirty="0" smtClean="0"/>
              <a:t>300 </a:t>
            </a:r>
            <a:r>
              <a:rPr lang="ru-RU" sz="1600" dirty="0"/>
              <a:t>тыс. руб.</a:t>
            </a:r>
          </a:p>
          <a:p>
            <a:r>
              <a:rPr lang="ru-RU" sz="1600" dirty="0" smtClean="0"/>
              <a:t>     Сначала </a:t>
            </a:r>
            <a:r>
              <a:rPr lang="ru-RU" sz="1600" dirty="0"/>
              <a:t>со счета "А" на счет "Б" переведены 200 тыс. руб., потом со счета "Б" </a:t>
            </a:r>
            <a:r>
              <a:rPr lang="ru-RU" sz="1600" dirty="0" smtClean="0"/>
              <a:t>на </a:t>
            </a:r>
            <a:r>
              <a:rPr lang="ru-RU" sz="1600" dirty="0"/>
              <a:t>счет "А" – 500 тыс. руб.</a:t>
            </a:r>
          </a:p>
          <a:p>
            <a:r>
              <a:rPr lang="ru-RU" sz="1600" dirty="0" smtClean="0"/>
              <a:t>     В </a:t>
            </a:r>
            <a:r>
              <a:rPr lang="ru-RU" sz="1600" dirty="0"/>
              <a:t>данном примере:</a:t>
            </a:r>
          </a:p>
          <a:p>
            <a:pPr lvl="0"/>
            <a:r>
              <a:rPr lang="ru-RU" sz="1600" dirty="0" smtClean="0"/>
              <a:t> 1) перераспределение </a:t>
            </a:r>
            <a:r>
              <a:rPr lang="ru-RU" sz="1600" dirty="0"/>
              <a:t>(оборот) денежных средств по счетам составил 1400 тыс. руб.;</a:t>
            </a:r>
          </a:p>
          <a:p>
            <a:pPr lvl="0"/>
            <a:r>
              <a:rPr lang="ru-RU" sz="1600" dirty="0" smtClean="0"/>
              <a:t> 2) сумма </a:t>
            </a:r>
            <a:r>
              <a:rPr lang="ru-RU" sz="1600" dirty="0"/>
              <a:t>денежных средств, поступивших на счета, – 700 тыс. руб.</a:t>
            </a:r>
          </a:p>
          <a:p>
            <a:r>
              <a:rPr lang="ru-RU" sz="1600" dirty="0" smtClean="0"/>
              <a:t>     Таким </a:t>
            </a:r>
            <a:r>
              <a:rPr lang="ru-RU" sz="1600" dirty="0"/>
              <a:t>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700 тыс. руб.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1308" t="48631" r="17851" b="23748"/>
          <a:stretch/>
        </p:blipFill>
        <p:spPr bwMode="auto">
          <a:xfrm>
            <a:off x="2575178" y="1663572"/>
            <a:ext cx="7909941" cy="2140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20512" y="1048512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Пример 3.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68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95416" y="208674"/>
            <a:ext cx="10765520" cy="1015647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Раздел 4. Сведения о счетах в банках и иных кредитных </a:t>
            </a:r>
            <a:r>
              <a:rPr lang="ru-RU" sz="2000" dirty="0" smtClean="0">
                <a:ln>
                  <a:solidFill>
                    <a:srgbClr val="DEF199"/>
                  </a:solidFill>
                </a:ln>
              </a:rPr>
              <a:t>организациях</a:t>
            </a:r>
            <a:endParaRPr lang="en-US" sz="2000" dirty="0" smtClean="0">
              <a:ln>
                <a:solidFill>
                  <a:srgbClr val="DEF199"/>
                </a:solidFill>
              </a:ln>
            </a:endParaRPr>
          </a:p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Перечень возможных на практике ситуаций</a:t>
            </a:r>
          </a:p>
          <a:p>
            <a:pPr algn="ctr"/>
            <a:endParaRPr lang="ru-RU" sz="2000" dirty="0">
              <a:ln>
                <a:solidFill>
                  <a:srgbClr val="DEF199"/>
                </a:solidFill>
              </a:ln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4690" y="4261840"/>
            <a:ext cx="117367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  По </a:t>
            </a:r>
            <a:r>
              <a:rPr lang="ru-RU" sz="1600" dirty="0"/>
              <a:t>состоянию на отчетную дату и в течение отчетного периода у служащего (работника)открыто два счета.</a:t>
            </a:r>
          </a:p>
          <a:p>
            <a:r>
              <a:rPr lang="ru-RU" sz="1600" dirty="0" smtClean="0"/>
              <a:t>     В </a:t>
            </a:r>
            <a:r>
              <a:rPr lang="ru-RU" sz="1600" dirty="0"/>
              <a:t>течение отчетного периода на счет "А" поступило 500 тыс. руб. Впоследствии </a:t>
            </a:r>
            <a:r>
              <a:rPr lang="ru-RU" sz="1600" dirty="0" smtClean="0"/>
              <a:t>со </a:t>
            </a:r>
            <a:r>
              <a:rPr lang="ru-RU" sz="1600" dirty="0"/>
              <a:t>счета "А" в банкомате сняли 500 тыс. руб. и зачислили их также с помощью банкомата на счет "Б".</a:t>
            </a:r>
          </a:p>
          <a:p>
            <a:r>
              <a:rPr lang="ru-RU" sz="1600" dirty="0" smtClean="0"/>
              <a:t>     В </a:t>
            </a:r>
            <a:r>
              <a:rPr lang="ru-RU" sz="1600" dirty="0"/>
              <a:t>данном примере:</a:t>
            </a:r>
          </a:p>
          <a:p>
            <a:pPr lvl="0"/>
            <a:r>
              <a:rPr lang="ru-RU" sz="1600" dirty="0" smtClean="0"/>
              <a:t> 1) перераспределение </a:t>
            </a:r>
            <a:r>
              <a:rPr lang="ru-RU" sz="1600" dirty="0"/>
              <a:t>(оборот) денежных средств по счетам составил 1000 тыс. руб.;</a:t>
            </a:r>
          </a:p>
          <a:p>
            <a:pPr lvl="0"/>
            <a:r>
              <a:rPr lang="ru-RU" sz="1600" dirty="0" smtClean="0"/>
              <a:t> 2) сумма </a:t>
            </a:r>
            <a:r>
              <a:rPr lang="ru-RU" sz="1600" dirty="0"/>
              <a:t>денежных средств, поступивших на счета, – 1000 тыс. руб.</a:t>
            </a:r>
          </a:p>
          <a:p>
            <a:r>
              <a:rPr lang="ru-RU" sz="1600" dirty="0" smtClean="0"/>
              <a:t>     Таким </a:t>
            </a:r>
            <a:r>
              <a:rPr lang="ru-RU" sz="1600" dirty="0"/>
              <a:t>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2035" t="46275" r="23654" b="30341"/>
          <a:stretch/>
        </p:blipFill>
        <p:spPr bwMode="auto">
          <a:xfrm>
            <a:off x="2305050" y="1650555"/>
            <a:ext cx="8618982" cy="2128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7360" y="1109472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Пример 4.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268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67024" y="142549"/>
            <a:ext cx="10373433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1602557"/>
            <a:ext cx="11240201" cy="87669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545399" y="2661031"/>
            <a:ext cx="11240201" cy="59121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545399" y="3448730"/>
            <a:ext cx="11240201" cy="119868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</a:t>
            </a:r>
            <a:r>
              <a:rPr lang="ru-RU" dirty="0" smtClean="0">
                <a:solidFill>
                  <a:schemeClr val="tx1"/>
                </a:solidFill>
              </a:rPr>
              <a:t>декларанту (члену его семьи) </a:t>
            </a:r>
            <a:r>
              <a:rPr lang="ru-RU" sz="1800" dirty="0" smtClean="0">
                <a:solidFill>
                  <a:schemeClr val="tx1"/>
                </a:solidFill>
              </a:rPr>
              <a:t>необходимо </a:t>
            </a:r>
            <a:r>
              <a:rPr lang="ru-RU" sz="1800" dirty="0">
                <a:solidFill>
                  <a:schemeClr val="tx1"/>
                </a:solidFill>
              </a:rPr>
              <a:t>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545399" y="486924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00DFDA5-524E-2512-49E9-10B91A90A307}"/>
              </a:ext>
            </a:extLst>
          </p:cNvPr>
          <p:cNvSpPr/>
          <p:nvPr/>
        </p:nvSpPr>
        <p:spPr>
          <a:xfrm>
            <a:off x="545399" y="5440132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Если при получении информации от кредитной организации выявились "новые" счета, то </a:t>
            </a:r>
            <a:r>
              <a:rPr lang="ru-RU" sz="1800" dirty="0" smtClean="0">
                <a:solidFill>
                  <a:schemeClr val="tx1"/>
                </a:solidFill>
              </a:rPr>
              <a:t>декларант может </a:t>
            </a:r>
            <a:r>
              <a:rPr lang="ru-RU" sz="1800" dirty="0">
                <a:solidFill>
                  <a:schemeClr val="tx1"/>
                </a:solidFill>
              </a:rPr>
              <a:t>приложить пояснения к справке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346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260346" y="225417"/>
            <a:ext cx="10360531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2436303" y="765986"/>
            <a:ext cx="8195911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543639" y="1625744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519931" y="2236352"/>
            <a:ext cx="2781451" cy="951345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Источник информации о ценных бумагах и участии 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301382" y="2272580"/>
            <a:ext cx="8482458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Регистраторы </a:t>
            </a:r>
            <a:r>
              <a:rPr lang="ru-RU" dirty="0">
                <a:solidFill>
                  <a:schemeClr val="tx1"/>
                </a:solidFill>
              </a:rPr>
              <a:t>(организации, имеющие лицензию на осуществление деятельности по ведению реестра владельцев ценных бумаг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ЕГРЮЛ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543640" y="3275679"/>
            <a:ext cx="11240201" cy="257554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Категоричного (однозначного) </a:t>
            </a:r>
            <a:r>
              <a:rPr lang="ru-RU" dirty="0">
                <a:solidFill>
                  <a:schemeClr val="tx1"/>
                </a:solidFill>
              </a:rPr>
              <a:t>запрета на приобретение служащим (работником) ценных бумаг </a:t>
            </a:r>
            <a:r>
              <a:rPr lang="ru-RU" dirty="0" smtClean="0">
                <a:solidFill>
                  <a:schemeClr val="tx1"/>
                </a:solidFill>
              </a:rPr>
              <a:t>нет, но следует помнить о запрете установленном Федеральным законом от 7 мая 2013 года </a:t>
            </a:r>
            <a:r>
              <a:rPr lang="ru-RU" dirty="0">
                <a:solidFill>
                  <a:schemeClr val="tx1"/>
                </a:solidFill>
              </a:rPr>
              <a:t>№ 79-ФЗ </a:t>
            </a:r>
            <a:r>
              <a:rPr lang="ru-RU" dirty="0" smtClean="0">
                <a:solidFill>
                  <a:schemeClr val="tx1"/>
                </a:solidFill>
              </a:rPr>
              <a:t>"</a:t>
            </a:r>
            <a:r>
              <a:rPr lang="ru-RU" dirty="0">
                <a:solidFill>
                  <a:schemeClr val="tx1"/>
                </a:solidFill>
              </a:rPr>
              <a:t>О запрете отдельным категориям лиц открывать и иметь счета (вклады), </a:t>
            </a:r>
            <a:r>
              <a:rPr lang="ru-RU" dirty="0" smtClean="0">
                <a:solidFill>
                  <a:schemeClr val="tx1"/>
                </a:solidFill>
              </a:rPr>
              <a:t>…", а также о возможном возникновении конфликта интересов в случае владения ценными бумагами.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в отношении лиц, замещающих </a:t>
            </a:r>
            <a:r>
              <a:rPr lang="ru-RU" dirty="0" smtClean="0"/>
              <a:t>должности </a:t>
            </a:r>
            <a:r>
              <a:rPr lang="ru-RU" dirty="0"/>
              <a:t>глав городских округов, глав муниципальных округов, глав муниципальных районов, глав иных муниципальных образований, исполняющих полномочия глав местных администраций, глав местных </a:t>
            </a:r>
            <a:r>
              <a:rPr lang="ru-RU" dirty="0" smtClean="0"/>
              <a:t>администраций установлен запрет на </a:t>
            </a:r>
            <a:r>
              <a:rPr lang="ru-RU" dirty="0"/>
              <a:t> </a:t>
            </a:r>
            <a:r>
              <a:rPr lang="ru-RU" dirty="0" smtClean="0"/>
              <a:t>владение и </a:t>
            </a:r>
            <a:r>
              <a:rPr lang="ru-RU" dirty="0"/>
              <a:t>(или) </a:t>
            </a:r>
            <a:r>
              <a:rPr lang="ru-RU" dirty="0" smtClean="0"/>
              <a:t>пользование иностранными </a:t>
            </a:r>
            <a:r>
              <a:rPr lang="ru-RU" dirty="0"/>
              <a:t>финансовыми </a:t>
            </a:r>
            <a:r>
              <a:rPr lang="ru-RU" dirty="0" smtClean="0"/>
              <a:t>инструментами.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0C6844-DA05-4B4A-1EA3-94B11E997E0F}"/>
              </a:ext>
            </a:extLst>
          </p:cNvPr>
          <p:cNvSpPr/>
          <p:nvPr/>
        </p:nvSpPr>
        <p:spPr>
          <a:xfrm>
            <a:off x="538640" y="6009059"/>
            <a:ext cx="9623455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130" y="5926991"/>
            <a:ext cx="874612" cy="8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79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340176" y="299619"/>
            <a:ext cx="10365532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543641" y="1481201"/>
            <a:ext cx="11240202" cy="777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543641" y="3133952"/>
            <a:ext cx="11240202" cy="327599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так называемую 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sz="2000" dirty="0">
                <a:solidFill>
                  <a:schemeClr val="tx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"</a:t>
            </a:r>
            <a:r>
              <a:rPr lang="ru-RU" sz="2000" dirty="0">
                <a:solidFill>
                  <a:schemeClr val="tx1"/>
                </a:solidFill>
              </a:rPr>
              <a:t>Интернет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"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3FACDFB-D28B-9EDF-B5DD-E084395B8A9E}"/>
              </a:ext>
            </a:extLst>
          </p:cNvPr>
          <p:cNvSpPr/>
          <p:nvPr/>
        </p:nvSpPr>
        <p:spPr>
          <a:xfrm>
            <a:off x="543225" y="2414017"/>
            <a:ext cx="11240202" cy="56448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8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350777" y="265968"/>
            <a:ext cx="10270100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407136"/>
            <a:ext cx="11088915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146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</a:t>
            </a:r>
            <a:r>
              <a:rPr lang="ru-RU" dirty="0" smtClean="0">
                <a:solidFill>
                  <a:schemeClr val="tx1"/>
                </a:solidFill>
              </a:rPr>
              <a:t>) не </a:t>
            </a:r>
            <a:r>
              <a:rPr lang="ru-RU" dirty="0">
                <a:solidFill>
                  <a:schemeClr val="tx1"/>
                </a:solidFill>
              </a:rPr>
              <a:t>имеют номинальной стоимости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1055802" y="1477110"/>
            <a:ext cx="10584655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275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267024" y="185209"/>
            <a:ext cx="10859558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395169" y="1356748"/>
            <a:ext cx="10444899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6" y="1932496"/>
            <a:ext cx="11240202" cy="92664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Указывается </a:t>
            </a:r>
            <a:r>
              <a:rPr lang="ru-RU" b="1" dirty="0">
                <a:solidFill>
                  <a:srgbClr val="FFC000"/>
                </a:solidFill>
                <a:cs typeface="Times New Roman" pitchFamily="18" charset="0"/>
              </a:rPr>
              <a:t>недвижимое имущество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 находящееся во временном пользовании (не в собственности) декларанта, а также основание пользования (договор аренды, фактическое предоставление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и другие)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63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300899" y="782000"/>
            <a:ext cx="10812544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338607" y="1319035"/>
            <a:ext cx="10565800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(в зависимости от наличия права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собственности или его отсутствия)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признаком указывающим на необходимость указания сведений о таком объекте в 6.1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543227" y="2083324"/>
            <a:ext cx="11240202" cy="88604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декларанта (служащего, работника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543227" y="3129699"/>
            <a:ext cx="11240202" cy="10139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00460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sz="16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 пользовании </a:t>
            </a:r>
            <a:r>
              <a:rPr lang="ru-RU" sz="1600" b="1" dirty="0">
                <a:solidFill>
                  <a:srgbClr val="FFC000"/>
                </a:solidFill>
                <a:cs typeface="Times New Roman" pitchFamily="18" charset="0"/>
              </a:rPr>
              <a:t>не указывается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14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332321" y="220227"/>
            <a:ext cx="10815687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385740" y="1033344"/>
            <a:ext cx="10708850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7" y="1593131"/>
            <a:ext cx="11240202" cy="91599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</a:t>
            </a:r>
            <a:r>
              <a:rPr lang="ru-RU" sz="1800" b="1" dirty="0">
                <a:solidFill>
                  <a:srgbClr val="FFC000"/>
                </a:solidFill>
                <a:cs typeface="Times New Roman" pitchFamily="18" charset="0"/>
              </a:rPr>
              <a:t>на сумму, равную или превышающую 500 000 руб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., кредитором или должником по которому является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декларант, его супруга (супруг), несовершеннолетний ребенок</a:t>
            </a:r>
            <a:endParaRPr lang="ru-RU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813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22" y="253050"/>
            <a:ext cx="10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Методическое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материалы Минтруда по вопросам представления 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сведений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0" y="1408368"/>
            <a:ext cx="6622489" cy="1957341"/>
          </a:xfrm>
          <a:prstGeom prst="hex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Методические рекомендации</a:t>
            </a:r>
          </a:p>
          <a:p>
            <a:pPr algn="ctr"/>
            <a:r>
              <a:rPr lang="ru-RU" sz="17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</a:t>
            </a:r>
            <a:r>
              <a:rPr lang="ru-RU" sz="1700" b="1" dirty="0" smtClean="0"/>
              <a:t>2024 году </a:t>
            </a: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>(за отчетный </a:t>
            </a:r>
            <a:r>
              <a:rPr lang="ru-RU" sz="1700" b="1" dirty="0" smtClean="0"/>
              <a:t>2023 год</a:t>
            </a:r>
            <a:r>
              <a:rPr lang="ru-RU" sz="1700" b="1" dirty="0"/>
              <a:t>)</a:t>
            </a:r>
            <a:endParaRPr lang="ru-RU" sz="1700" dirty="0"/>
          </a:p>
        </p:txBody>
      </p:sp>
      <p:pic>
        <p:nvPicPr>
          <p:cNvPr id="9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51" y="1881310"/>
            <a:ext cx="1080000" cy="1080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73" y="3392580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естиугольник 11"/>
          <p:cNvSpPr/>
          <p:nvPr/>
        </p:nvSpPr>
        <p:spPr>
          <a:xfrm>
            <a:off x="5933654" y="3083216"/>
            <a:ext cx="6258346" cy="1717384"/>
          </a:xfrm>
          <a:prstGeom prst="hex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Методические рекомендации</a:t>
            </a:r>
          </a:p>
          <a:p>
            <a:pPr algn="ctr"/>
            <a:r>
              <a:rPr lang="ru-RU" sz="17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700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-1" y="4570800"/>
            <a:ext cx="6725152" cy="2120701"/>
          </a:xfrm>
          <a:prstGeom prst="hex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Обзор практики привлечения </a:t>
            </a:r>
            <a:br>
              <a:rPr lang="ru-RU" sz="2000" b="1" dirty="0"/>
            </a:br>
            <a:r>
              <a:rPr lang="ru-RU" sz="2000" b="1" dirty="0"/>
              <a:t>к ответственности </a:t>
            </a:r>
          </a:p>
          <a:p>
            <a:pPr algn="ctr"/>
            <a:r>
              <a:rPr lang="ru-RU" sz="17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700" dirty="0"/>
          </a:p>
        </p:txBody>
      </p:sp>
      <p:pic>
        <p:nvPicPr>
          <p:cNvPr id="15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51" y="509115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uguchevNM\Downloads\noun_741293_cc.png"/>
          <p:cNvPicPr>
            <a:picLocks noChangeAspect="1" noChangeArrowheads="1"/>
          </p:cNvPicPr>
          <p:nvPr/>
        </p:nvPicPr>
        <p:blipFill>
          <a:blip r:embed="rId6" cstate="print"/>
          <a:srcRect b="13651"/>
          <a:stretch>
            <a:fillRect/>
          </a:stretch>
        </p:blipFill>
        <p:spPr bwMode="auto">
          <a:xfrm>
            <a:off x="9936522" y="4659086"/>
            <a:ext cx="2353717" cy="203241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267024" y="319007"/>
            <a:ext cx="10947662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357460" y="1061627"/>
            <a:ext cx="10737130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DEF199"/>
                  </a:solidFill>
                </a:ln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3547452"/>
            <a:ext cx="11240202" cy="74174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+mn-lt"/>
              </a:rPr>
              <a:t>Обязательства по договорам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индивидуального инвестиционного счета (ИИС) 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отражаются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 случае, если размер "свободных" денежных средств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на ИИС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равен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или превышает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500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2686639"/>
            <a:ext cx="11240202" cy="63159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tx1"/>
                </a:solidFill>
              </a:rPr>
              <a:t>и денежные средства на счет эскроу не зачислены, то застройщик еще ничего </a:t>
            </a: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должен; если зачислены, то наоборот (надо смотреть договор)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43227" y="4487155"/>
            <a:ext cx="11240202" cy="64102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не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1668541"/>
            <a:ext cx="11240202" cy="84496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обязательство не указывается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43227" y="5308224"/>
            <a:ext cx="11240202" cy="106670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Подлежать отражению обязательства возникшие в связи с заключением договора пенсионного страхования </a:t>
            </a:r>
            <a:r>
              <a:rPr lang="ru-RU" dirty="0" smtClean="0">
                <a:solidFill>
                  <a:schemeClr val="tx1"/>
                </a:solidFill>
              </a:rPr>
              <a:t>вытекающее из отношений регулируемых </a:t>
            </a:r>
            <a:r>
              <a:rPr lang="ru-RU" dirty="0">
                <a:solidFill>
                  <a:schemeClr val="tx1"/>
                </a:solidFill>
              </a:rPr>
              <a:t>Законом Российской Федерации от 27.11.1992 </a:t>
            </a:r>
            <a:r>
              <a:rPr lang="ru-RU" dirty="0" smtClean="0">
                <a:solidFill>
                  <a:schemeClr val="tx1"/>
                </a:solidFill>
              </a:rPr>
              <a:t>№ </a:t>
            </a:r>
            <a:r>
              <a:rPr lang="ru-RU" dirty="0">
                <a:solidFill>
                  <a:schemeClr val="tx1"/>
                </a:solidFill>
              </a:rPr>
              <a:t>4015-I </a:t>
            </a:r>
            <a:r>
              <a:rPr lang="ru-RU" dirty="0" smtClean="0">
                <a:solidFill>
                  <a:schemeClr val="tx1"/>
                </a:solidFill>
              </a:rPr>
              <a:t>"Об </a:t>
            </a:r>
            <a:r>
              <a:rPr lang="ru-RU" dirty="0">
                <a:solidFill>
                  <a:schemeClr val="tx1"/>
                </a:solidFill>
              </a:rPr>
              <a:t>организации страхового дела в </a:t>
            </a:r>
            <a:r>
              <a:rPr lang="ru-RU" dirty="0" smtClean="0">
                <a:solidFill>
                  <a:schemeClr val="tx1"/>
                </a:solidFill>
              </a:rPr>
              <a:t>Российской Федерации"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(но не обязательство возникающие в рамках договора с пенсионным фондом).</a:t>
            </a:r>
            <a:endParaRPr lang="ru-RU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6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1244338" y="255730"/>
            <a:ext cx="10947662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Раздел 7. Сведения о недвижимом имуществе </a:t>
            </a:r>
            <a:r>
              <a:rPr lang="en-US" sz="2400" dirty="0">
                <a:ln>
                  <a:solidFill>
                    <a:srgbClr val="DEF199"/>
                  </a:solidFill>
                </a:ln>
              </a:rPr>
              <a:t>&lt;…&gt;,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641" y="1743959"/>
            <a:ext cx="11240202" cy="92626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6184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545800" y="6284136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05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4128" y="82355"/>
            <a:ext cx="9998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При невозможности представить сведения о доходах, расходах, об имуществе и обязательствах имущественного характера в отношении члена </a:t>
            </a:r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своей семьи</a:t>
            </a:r>
            <a:r>
              <a:rPr lang="ru-RU" sz="2400" dirty="0">
                <a:ln>
                  <a:solidFill>
                    <a:srgbClr val="DEF199"/>
                  </a:solidFill>
                </a:ln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42" y="1467462"/>
            <a:ext cx="10498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Лицо, замещающее муниципальную должность</a:t>
            </a:r>
            <a:r>
              <a:rPr lang="ru-RU" sz="2000" dirty="0" smtClean="0"/>
              <a:t>, обращается с заявлением на </a:t>
            </a:r>
            <a:r>
              <a:rPr lang="ru-RU" sz="2000" dirty="0"/>
              <a:t>имя Губернатора края через управление Губернатора и Правительства края по противодействию </a:t>
            </a:r>
            <a:r>
              <a:rPr lang="ru-RU" sz="2000" dirty="0" smtClean="0"/>
              <a:t>коррупции (см.  п. 6 Положения утвержденного Постановлением </a:t>
            </a:r>
            <a:r>
              <a:rPr lang="ru-RU" sz="2000" dirty="0"/>
              <a:t>Губернатора Хабаровского края от 23.07.2018 № 53 "О комиссии </a:t>
            </a:r>
            <a:r>
              <a:rPr lang="ru-RU" sz="2000" dirty="0" smtClean="0"/>
              <a:t>…" 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Муниципальный служащий и руководитель муниципального учреждения </a:t>
            </a:r>
            <a:r>
              <a:rPr lang="ru-RU" sz="2000" dirty="0" smtClean="0"/>
              <a:t>обращается с заявлением в порядке, установленном </a:t>
            </a:r>
            <a:r>
              <a:rPr lang="ru-RU" sz="2000" dirty="0"/>
              <a:t>муниципальным правовым актом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7" y="3957858"/>
            <a:ext cx="2093633" cy="2313546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5268" y="4338486"/>
            <a:ext cx="94191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8B8B"/>
                </a:solidFill>
              </a:rPr>
              <a:t>			</a:t>
            </a:r>
            <a:r>
              <a:rPr lang="ru-RU" sz="2000" b="1" dirty="0" smtClean="0">
                <a:solidFill>
                  <a:srgbClr val="FF8B8B"/>
                </a:solidFill>
              </a:rPr>
              <a:t>Обратите </a:t>
            </a:r>
            <a:r>
              <a:rPr lang="ru-RU" sz="2000" b="1" dirty="0">
                <a:solidFill>
                  <a:srgbClr val="FF8B8B"/>
                </a:solidFill>
              </a:rPr>
              <a:t>внимание</a:t>
            </a:r>
            <a:r>
              <a:rPr lang="ru-RU" sz="2000" b="1" dirty="0" smtClean="0">
                <a:solidFill>
                  <a:srgbClr val="FF8B8B"/>
                </a:solidFill>
              </a:rPr>
              <a:t>!</a:t>
            </a:r>
            <a:endParaRPr lang="ru-RU" sz="2000" dirty="0">
              <a:solidFill>
                <a:srgbClr val="FF8B8B"/>
              </a:solidFill>
            </a:endParaRPr>
          </a:p>
          <a:p>
            <a:pPr algn="just"/>
            <a:r>
              <a:rPr lang="ru-RU" sz="2000" dirty="0"/>
              <a:t>Заявление должно быть направлено до истечения срока, установленного для </a:t>
            </a:r>
            <a:r>
              <a:rPr lang="ru-RU" sz="2000" dirty="0" smtClean="0"/>
              <a:t>представления сведений о доходах… </a:t>
            </a:r>
          </a:p>
          <a:p>
            <a:pPr algn="just"/>
            <a:r>
              <a:rPr lang="ru-RU" sz="2000" dirty="0" smtClean="0"/>
              <a:t>(см. п. 42 Методических рекомендаций </a:t>
            </a:r>
            <a:r>
              <a:rPr lang="ru-RU" sz="2000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</a:t>
            </a:r>
            <a:r>
              <a:rPr lang="ru-RU" sz="2000" dirty="0" smtClean="0"/>
              <a:t>2024 </a:t>
            </a:r>
            <a:r>
              <a:rPr lang="ru-RU" sz="2000" dirty="0"/>
              <a:t>году (за отчетный </a:t>
            </a:r>
            <a:r>
              <a:rPr lang="ru-RU" sz="2000" dirty="0" smtClean="0"/>
              <a:t>2023 </a:t>
            </a:r>
            <a:r>
              <a:rPr lang="ru-RU" sz="2000" dirty="0"/>
              <a:t>год</a:t>
            </a:r>
            <a:r>
              <a:rPr lang="ru-RU" sz="2000" dirty="0" smtClean="0"/>
              <a:t>) </a:t>
            </a:r>
            <a:r>
              <a:rPr lang="ru-RU" sz="2000" dirty="0"/>
              <a:t>(утв. Минтрудом России)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8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7874" y="345770"/>
            <a:ext cx="9632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За консультацией обращаться по телефону:</a:t>
            </a:r>
          </a:p>
          <a:p>
            <a:pPr algn="ctr"/>
            <a:r>
              <a:rPr lang="ru-RU" sz="2800" dirty="0" smtClean="0"/>
              <a:t>8 (4212) 40-22-37</a:t>
            </a:r>
            <a:r>
              <a:rPr lang="en-US" sz="2800" dirty="0" smtClean="0"/>
              <a:t>- </a:t>
            </a:r>
            <a:r>
              <a:rPr lang="ru-RU" sz="2800" dirty="0" smtClean="0"/>
              <a:t>отдел </a:t>
            </a:r>
            <a:r>
              <a:rPr lang="ru-RU" sz="2800" dirty="0"/>
              <a:t>координации работы по </a:t>
            </a:r>
            <a:r>
              <a:rPr lang="ru-RU" sz="2800"/>
              <a:t>противодействию </a:t>
            </a:r>
            <a:r>
              <a:rPr lang="ru-RU" sz="2800" smtClean="0"/>
              <a:t>коррупции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0" y="1781473"/>
            <a:ext cx="10717619" cy="461061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240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2292" y="305584"/>
            <a:ext cx="10607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DEF199"/>
                  </a:solidFill>
                </a:ln>
              </a:rPr>
              <a:t>Официальные сайты государственных органов информация с которых может помочь заполнить сведения о доходах, расходах…:</a:t>
            </a:r>
            <a:endParaRPr lang="ru-RU" sz="2400" dirty="0">
              <a:ln>
                <a:solidFill>
                  <a:srgbClr val="DEF199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921" y="2113569"/>
            <a:ext cx="1187713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50" dirty="0"/>
              <a:t>сайт Федеральной налоговой службы (https://www.nalog.gov.ru</a:t>
            </a:r>
            <a:r>
              <a:rPr lang="ru-RU" sz="2250" dirty="0" smtClean="0"/>
              <a:t>/)</a:t>
            </a:r>
            <a:endParaRPr lang="ru-RU" sz="225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50" dirty="0"/>
              <a:t>сайт </a:t>
            </a:r>
            <a:r>
              <a:rPr lang="ru-RU" sz="2250" dirty="0" smtClean="0"/>
              <a:t>Социального Фонда России </a:t>
            </a:r>
            <a:r>
              <a:rPr lang="ru-RU" sz="2250" dirty="0"/>
              <a:t>(https://</a:t>
            </a:r>
            <a:r>
              <a:rPr lang="ru-RU" sz="2250" dirty="0" smtClean="0"/>
              <a:t>fss.gov.ru)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50" dirty="0" smtClean="0"/>
              <a:t>сайт </a:t>
            </a:r>
            <a:r>
              <a:rPr lang="ru-RU" sz="2250" dirty="0" err="1" smtClean="0"/>
              <a:t>Росреестра</a:t>
            </a:r>
            <a:r>
              <a:rPr lang="ru-RU" sz="2250" dirty="0" smtClean="0"/>
              <a:t> (</a:t>
            </a:r>
            <a:r>
              <a:rPr lang="en-US" sz="2250" dirty="0" smtClean="0"/>
              <a:t>https</a:t>
            </a:r>
            <a:r>
              <a:rPr lang="ru-RU" sz="2250" dirty="0" smtClean="0"/>
              <a:t>:</a:t>
            </a:r>
            <a:r>
              <a:rPr lang="en-US" sz="2250" dirty="0" smtClean="0"/>
              <a:t>//rosreestr.gov.ru)</a:t>
            </a:r>
            <a:endParaRPr lang="ru-RU" sz="2250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50" dirty="0" smtClean="0"/>
              <a:t>сайт Федеральной службы судебных приставов (https://fssp.gov.ru/)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50" dirty="0" smtClean="0"/>
              <a:t>сайт </a:t>
            </a:r>
            <a:r>
              <a:rPr lang="ru-RU" sz="2250" dirty="0"/>
              <a:t>ГУ по вопросам миграции МВД России (http://services.fms.gov.ru/) </a:t>
            </a:r>
            <a:endParaRPr lang="ru-RU" sz="2250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50" dirty="0"/>
              <a:t>портал </a:t>
            </a:r>
            <a:r>
              <a:rPr lang="ru-RU" sz="2250" dirty="0" err="1"/>
              <a:t>Госуслуги</a:t>
            </a:r>
            <a:r>
              <a:rPr lang="ru-RU" sz="2250" dirty="0"/>
              <a:t> (https://www.gosuslugi.ru</a:t>
            </a:r>
            <a:r>
              <a:rPr lang="ru-RU" sz="2250" dirty="0" smtClean="0"/>
              <a:t>/)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319718"/>
            <a:ext cx="1058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rgbClr val="DEF199"/>
                  </a:solidFill>
                </a:ln>
              </a:defRPr>
            </a:lvl1pPr>
          </a:lstStyle>
          <a:p>
            <a:r>
              <a:rPr lang="ru-RU" sz="2400" dirty="0"/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93861" y="1481200"/>
            <a:ext cx="11691740" cy="81873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93861" y="3419624"/>
            <a:ext cx="11656763" cy="7599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93861" y="2439839"/>
            <a:ext cx="11691740" cy="79978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93861" y="4359313"/>
            <a:ext cx="11672475" cy="1518551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 последней странице подпись ставится в специально отведенном месте)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93861" y="6008074"/>
            <a:ext cx="11672475" cy="71276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Не допускаются рукописные правки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72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245907"/>
            <a:ext cx="103672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rgbClr val="DEF199"/>
                  </a:solidFill>
                </a:ln>
              </a:defRPr>
            </a:lvl1pPr>
          </a:lstStyle>
          <a:p>
            <a:r>
              <a:rPr lang="ru-RU" sz="2400" dirty="0"/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93860" y="1718678"/>
            <a:ext cx="11893923" cy="7502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93860" y="2761818"/>
            <a:ext cx="118939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Справки не рекомендуется прошивать и фиксировать скрепкой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93860" y="3414756"/>
            <a:ext cx="118939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93861" y="4067694"/>
            <a:ext cx="1189392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93860" y="4936632"/>
            <a:ext cx="11893923" cy="73264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Не </a:t>
            </a:r>
            <a:r>
              <a:rPr lang="ru-RU" sz="2000" dirty="0" smtClean="0">
                <a:solidFill>
                  <a:schemeClr val="tx1"/>
                </a:solidFill>
              </a:rPr>
              <a:t>рекомендуется </a:t>
            </a:r>
            <a:r>
              <a:rPr lang="ru-RU" sz="2000" dirty="0">
                <a:solidFill>
                  <a:schemeClr val="tx1"/>
                </a:solidFill>
              </a:rPr>
              <a:t>печатать справку на листах формата А5, а также использовать двустороннюю </a:t>
            </a:r>
            <a:r>
              <a:rPr lang="ru-RU" sz="2000" dirty="0" smtClean="0">
                <a:solidFill>
                  <a:schemeClr val="tx1"/>
                </a:solidFill>
              </a:rPr>
              <a:t>печать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93860" y="5805570"/>
            <a:ext cx="11893923" cy="8695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Рекомендуется </a:t>
            </a:r>
            <a:r>
              <a:rPr lang="ru-RU" sz="2000" dirty="0"/>
              <a:t>обеспечить печать справки и ее заверение (подписание) в течение одного </a:t>
            </a:r>
            <a:r>
              <a:rPr lang="ru-RU" sz="2000" dirty="0" smtClean="0"/>
              <a:t>дня</a:t>
            </a:r>
            <a:endParaRPr lang="ru-RU" sz="2000" dirty="0"/>
          </a:p>
          <a:p>
            <a:pPr algn="just"/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305672"/>
            <a:ext cx="1079391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rgbClr val="DEF199"/>
                  </a:solidFill>
                </a:ln>
              </a:defRPr>
            </a:lvl1pPr>
          </a:lstStyle>
          <a:p>
            <a:r>
              <a:rPr lang="ru-RU" sz="2400" dirty="0"/>
              <a:t>Обзор практики невозможности представить сведения на родственника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545398" y="1664209"/>
            <a:ext cx="11240201" cy="12435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Невозможность подать справку </a:t>
            </a:r>
            <a:r>
              <a:rPr lang="ru-RU" sz="2000" dirty="0" err="1">
                <a:solidFill>
                  <a:schemeClr val="tx1"/>
                </a:solidFill>
              </a:rPr>
              <a:t>ситуативна</a:t>
            </a:r>
            <a:r>
              <a:rPr lang="ru-RU" sz="2000" dirty="0">
                <a:solidFill>
                  <a:schemeClr val="tx1"/>
                </a:solidFill>
              </a:rPr>
              <a:t> и достаточно вариативна, брачный договор не является уважительной и объективной причиной;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согласие </a:t>
            </a:r>
            <a:r>
              <a:rPr lang="ru-RU" sz="2000" dirty="0">
                <a:solidFill>
                  <a:schemeClr val="tx1"/>
                </a:solidFill>
              </a:rPr>
              <a:t>на обработку персональных данных не </a:t>
            </a:r>
            <a:r>
              <a:rPr lang="ru-RU" sz="2000" dirty="0" smtClean="0">
                <a:solidFill>
                  <a:schemeClr val="tx1"/>
                </a:solidFill>
              </a:rPr>
              <a:t>требуется.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545398" y="3814114"/>
            <a:ext cx="11240201" cy="124251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sz="2000" dirty="0">
                <a:solidFill>
                  <a:schemeClr val="tx1"/>
                </a:solidFill>
              </a:rPr>
              <a:t>"не общаемся", "не поддерживаем контакт" должны оцениваться критически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1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267024" y="262338"/>
            <a:ext cx="10299291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DEF199"/>
                  </a:solidFill>
                </a:ln>
              </a:rPr>
              <a:t>Обзор практики невозможности представить сведения на родственника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4A5EA48-D4DB-C6C7-EBF8-CA18A8A57DB1}"/>
              </a:ext>
            </a:extLst>
          </p:cNvPr>
          <p:cNvSpPr/>
          <p:nvPr/>
        </p:nvSpPr>
        <p:spPr>
          <a:xfrm>
            <a:off x="1782991" y="3677035"/>
            <a:ext cx="10116819" cy="124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FE35198-EBEE-9CF1-6FB8-C989401CA0B3}"/>
              </a:ext>
            </a:extLst>
          </p:cNvPr>
          <p:cNvSpPr/>
          <p:nvPr/>
        </p:nvSpPr>
        <p:spPr>
          <a:xfrm>
            <a:off x="1782994" y="2684472"/>
            <a:ext cx="10154919" cy="97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Лицо заблаговременно обращается с заявлением, в котором указывает причины невозможности представления сведений (желательно с подтверждающими документами)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B0338C1-9A94-1D53-5DE6-863FEF8F4A83}"/>
              </a:ext>
            </a:extLst>
          </p:cNvPr>
          <p:cNvSpPr/>
          <p:nvPr/>
        </p:nvSpPr>
        <p:spPr>
          <a:xfrm>
            <a:off x="1782992" y="5028701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Заседание желательно проводить в период декларационной кампании, чтобы дать сотруднику шанс представить сведения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C93F85C-5392-E134-6358-DFADE25D8CE2}"/>
              </a:ext>
            </a:extLst>
          </p:cNvPr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E612CE0-6897-FDF6-21FA-156C6AEF89A7}"/>
              </a:ext>
            </a:extLst>
          </p:cNvPr>
          <p:cNvCxnSpPr/>
          <p:nvPr/>
        </p:nvCxnSpPr>
        <p:spPr>
          <a:xfrm>
            <a:off x="369797" y="475895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68E40F-CD77-2F06-64B7-6F3A78F80E09}"/>
              </a:ext>
            </a:extLst>
          </p:cNvPr>
          <p:cNvSpPr txBox="1"/>
          <p:nvPr/>
        </p:nvSpPr>
        <p:spPr>
          <a:xfrm>
            <a:off x="407900" y="26981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B733D5-0155-D3A6-BF29-1144175BAAFE}"/>
              </a:ext>
            </a:extLst>
          </p:cNvPr>
          <p:cNvSpPr txBox="1"/>
          <p:nvPr/>
        </p:nvSpPr>
        <p:spPr>
          <a:xfrm>
            <a:off x="451670" y="3795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BFDEB1F-AF61-D92A-2C9E-BC11B5E588EB}"/>
              </a:ext>
            </a:extLst>
          </p:cNvPr>
          <p:cNvSpPr txBox="1"/>
          <p:nvPr/>
        </p:nvSpPr>
        <p:spPr>
          <a:xfrm>
            <a:off x="451670" y="496625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05C14A6-58A8-59D5-D9E9-F0292007A52F}"/>
              </a:ext>
            </a:extLst>
          </p:cNvPr>
          <p:cNvSpPr/>
          <p:nvPr/>
        </p:nvSpPr>
        <p:spPr>
          <a:xfrm>
            <a:off x="1782994" y="1428894"/>
            <a:ext cx="10154919" cy="931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Каждый случай невозможности подлежит рассмотрению на комиссии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(подразделение самостоятельно принять решение не может)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F6590CC3-2DE3-13D8-1A65-905ED562AAAE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827407B-FBAA-D59F-840D-1ED9A37A9C5F}"/>
              </a:ext>
            </a:extLst>
          </p:cNvPr>
          <p:cNvSpPr txBox="1"/>
          <p:nvPr/>
        </p:nvSpPr>
        <p:spPr>
          <a:xfrm>
            <a:off x="369797" y="154906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71F44975-4B64-4DFA-AF9D-B23BA702A88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14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8955</TotalTime>
  <Words>4217</Words>
  <Application>Microsoft Office PowerPoint</Application>
  <PresentationFormat>Широкоэкранный</PresentationFormat>
  <Paragraphs>396</Paragraphs>
  <Slides>43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Aharoni</vt:lpstr>
      <vt:lpstr>Arial Black</vt:lpstr>
      <vt:lpstr>Arial Narrow</vt:lpstr>
      <vt:lpstr>Calibri</vt:lpstr>
      <vt:lpstr>Century Gothic</vt:lpstr>
      <vt:lpstr>Courier New</vt:lpstr>
      <vt:lpstr>Times New Roman</vt:lpstr>
      <vt:lpstr>Wingdings</vt:lpstr>
      <vt:lpstr>Wingdings 3</vt:lpstr>
      <vt:lpstr>Сектор</vt:lpstr>
      <vt:lpstr>1_Сектор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Хабаровского края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РЕАЛИЗАЦИИ МЕР АНТИКОРРУПЦИОННОЙ ПОЛИТИКИ ПРЕДПРИЯТИЯМИ И ОРГАНИЗАЦИЯМИ НЕГОСУДАРСТВЕННОГО СЕКОРА, ИНДИВИДУАЛЬНЫМИ ПРЕДПРИНИМАТЕЛЯМИ»</dc:title>
  <dc:creator>Самков Андрей Анатольевич</dc:creator>
  <cp:lastModifiedBy>Кувыкин Дмитрий Константинович</cp:lastModifiedBy>
  <cp:revision>434</cp:revision>
  <cp:lastPrinted>2021-01-15T02:02:02Z</cp:lastPrinted>
  <dcterms:created xsi:type="dcterms:W3CDTF">2020-09-09T23:54:05Z</dcterms:created>
  <dcterms:modified xsi:type="dcterms:W3CDTF">2024-03-06T04:19:41Z</dcterms:modified>
</cp:coreProperties>
</file>