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52" r:id="rId3"/>
    <p:sldId id="351" r:id="rId4"/>
    <p:sldId id="357" r:id="rId5"/>
    <p:sldId id="356" r:id="rId6"/>
    <p:sldId id="354" r:id="rId7"/>
    <p:sldId id="35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02B"/>
    <a:srgbClr val="00823B"/>
    <a:srgbClr val="4D4D4D"/>
    <a:srgbClr val="6D43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7" autoAdjust="0"/>
    <p:restoredTop sz="94671" autoAdjust="0"/>
  </p:normalViewPr>
  <p:slideViewPr>
    <p:cSldViewPr>
      <p:cViewPr varScale="1">
        <p:scale>
          <a:sx n="78" d="100"/>
          <a:sy n="78" d="100"/>
        </p:scale>
        <p:origin x="72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DF553-65A9-4FD6-9E83-2D0EAD4B6EF3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F7829-94FE-448C-94B9-0B00D8CE4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353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4A371-E2F3-402E-90E1-30DA1A5E6DC6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EBCE2-C3A0-49AA-AA75-B46D542F2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7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EBCE2-C3A0-49AA-AA75-B46D542F271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0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4"/>
            <a:ext cx="112776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79DF6-F075-481E-821A-F823661FEE6C}" type="datetime1">
              <a:rPr lang="ru-RU" smtClean="0"/>
              <a:t>27.03.2024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37A68-9787-4C37-A470-7538CD0674A2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2437-B617-403C-A70A-914C25CD4AFD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3BDC-9148-40D5-94DE-587BC8335D66}" type="datetime1">
              <a:rPr lang="ru-RU" smtClean="0"/>
              <a:t>27.03.2024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CD52-02FF-4C39-B6F8-F2AB30173439}" type="datetime1">
              <a:rPr lang="ru-RU" smtClean="0"/>
              <a:t>27.03.2024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A91-1507-4A57-B650-C5D24C8F72D0}" type="datetime1">
              <a:rPr lang="ru-RU" smtClean="0"/>
              <a:t>27.03.2024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60" y="1316040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40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0CA6-11CB-4CB5-9499-D24FC636B16C}" type="datetime1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B983-515C-4057-9000-910FAD6C0283}" type="datetime1">
              <a:rPr lang="ru-RU" smtClean="0"/>
              <a:t>27.03.2024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9B52-0B6A-4543-8421-D4CEEEA9D94F}" type="datetime1">
              <a:rPr lang="ru-RU" smtClean="0"/>
              <a:t>27.03.2024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20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2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DA8F-6504-40D9-ADA2-FE1655B3ED57}" type="datetime1">
              <a:rPr lang="ru-RU" smtClean="0"/>
              <a:t>27.03.2024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03A08-DB6A-409A-BCC1-0AE2A3EC94EC}" type="datetime1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5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ECAB26-3DBA-4505-BA1B-32FF6F868AC5}" type="datetime1">
              <a:rPr lang="ru-RU" smtClean="0"/>
              <a:t>27.03.2024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3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589321-3E58-4D74-B239-18493EDE95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ru-RU" cap="none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ru-RU" cap="none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</a:br>
            <a:r>
              <a:rPr lang="ru-RU" cap="none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ru-RU" cap="none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839416" y="4221088"/>
            <a:ext cx="10729192" cy="25202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АКСЕНОВА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МИХАЙЛОВНА 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оргкомитета, председатель Собрания депутатов Амурского муниципального района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3183" y="2060848"/>
            <a:ext cx="858531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краевого конкурса Совета муниципальных образований Хабаровского края «Участие органов местного самоуправления и населения в реализации национальных проектов" </a:t>
            </a: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" y="-23568"/>
            <a:ext cx="1567783" cy="22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99456" y="2060849"/>
            <a:ext cx="9577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i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+mj-cs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499" y="-1"/>
            <a:ext cx="1962439" cy="206084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3472" y="232754"/>
            <a:ext cx="858531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2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2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69409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8379" y="1352075"/>
            <a:ext cx="8930455" cy="607598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</a:rPr>
              <a:t>РЕГИОНАЛЬНЫЕ ПРОЕКТЫ, РЕАЛИЗУЕМЫЕ В ХАБАРОВСКОМ КРАЕ В 2023 году: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1280" y="204848"/>
            <a:ext cx="90046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2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2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  <a:p>
            <a:pPr algn="ctr">
              <a:lnSpc>
                <a:spcPts val="2800"/>
              </a:lnSpc>
            </a:pPr>
            <a:endParaRPr lang="ru-RU" sz="2000" b="1" i="1" dirty="0">
              <a:solidFill>
                <a:srgbClr val="C00000"/>
              </a:solidFill>
              <a:latin typeface="Trebuchet MS" panose="020B0603020202020204" pitchFamily="34" charset="0"/>
              <a:cs typeface="IrisUPC" panose="020B0604020202020204" pitchFamily="34" charset="-34"/>
            </a:endParaRP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11"/>
            <a:ext cx="1415480" cy="193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722" y="0"/>
            <a:ext cx="1608278" cy="16430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5995" y="2047391"/>
            <a:ext cx="9105696" cy="30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016543"/>
              </p:ext>
            </p:extLst>
          </p:nvPr>
        </p:nvGraphicFramePr>
        <p:xfrm>
          <a:off x="152179" y="2453199"/>
          <a:ext cx="1195332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val="2742617129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945419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Демография – 5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Жилье и городская среда – 4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Производительность труда – 2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МСП и поддержка предпринимательской инициативы -  3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Туризм и индустрия гостеприимства – 2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Здравоохранение – 8 РП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Цифровая экономика – 4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Международная кооперация и экспорт – 2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Наука и университеты – 1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Образование – 6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Культура – 3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Безопасные и качественные дороги – 3 РП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Экология – 2 РП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76016"/>
                  </a:ext>
                </a:extLst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707740" y="618639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*РП – региональные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166843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1584" y="1284595"/>
            <a:ext cx="6840760" cy="470151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КАТЕГОРИИ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</a:rPr>
              <a:t>УЧАСТНИКОВ КОНКУРСА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5480" y="204849"/>
            <a:ext cx="892899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2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2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" y="-22696"/>
            <a:ext cx="1415480" cy="193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71" y="55828"/>
            <a:ext cx="1608278" cy="17901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8706" y="2204864"/>
            <a:ext cx="9105696" cy="30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5720" y="1845998"/>
            <a:ext cx="3769290" cy="10240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Участники краевого конкурса – 26 муниципальных образований (25,5%)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67408" y="3243567"/>
            <a:ext cx="280831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Городские округа – 2 (100%)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93236" y="3235934"/>
            <a:ext cx="29523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Муниципальные районы – 7 (41,2%)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67408" y="5301208"/>
            <a:ext cx="280831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Городские поселения – 8 (36,4%)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93236" y="5301208"/>
            <a:ext cx="29523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Сельские поселения – 9 (14,7%)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473921" y="3017177"/>
            <a:ext cx="752503" cy="914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742653" y="3066438"/>
            <a:ext cx="777546" cy="10192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21418" y="2913460"/>
            <a:ext cx="1505006" cy="28449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842532" y="2926160"/>
            <a:ext cx="1396410" cy="28322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61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11488" y="204848"/>
            <a:ext cx="7528927" cy="77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0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0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655"/>
            <a:ext cx="1343472" cy="188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722" y="2007"/>
            <a:ext cx="1608278" cy="16430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5995" y="2047391"/>
            <a:ext cx="9105696" cy="30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8D5E577-7FD5-44AD-845F-3AE9B1193877}"/>
              </a:ext>
            </a:extLst>
          </p:cNvPr>
          <p:cNvSpPr txBox="1">
            <a:spLocks/>
          </p:cNvSpPr>
          <p:nvPr/>
        </p:nvSpPr>
        <p:spPr>
          <a:xfrm>
            <a:off x="911424" y="1052736"/>
            <a:ext cx="9672297" cy="60759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УЧАСТИЕ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</a:rPr>
              <a:t>муниципальных </a:t>
            </a: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районов в региональных проектах</a:t>
            </a:r>
            <a:endParaRPr lang="ru-RU" sz="20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" name="Таблица 8">
            <a:extLst>
              <a:ext uri="{FF2B5EF4-FFF2-40B4-BE49-F238E27FC236}">
                <a16:creationId xmlns:a16="http://schemas.microsoft.com/office/drawing/2014/main" id="{2ACB063D-1362-4EA3-AAB9-04BECD70D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39350"/>
              </p:ext>
            </p:extLst>
          </p:nvPr>
        </p:nvGraphicFramePr>
        <p:xfrm>
          <a:off x="407368" y="1628800"/>
          <a:ext cx="11377267" cy="515925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84557761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817202175"/>
                    </a:ext>
                  </a:extLst>
                </a:gridCol>
                <a:gridCol w="582611">
                  <a:extLst>
                    <a:ext uri="{9D8B030D-6E8A-4147-A177-3AD203B41FA5}">
                      <a16:colId xmlns:a16="http://schemas.microsoft.com/office/drawing/2014/main" val="2437665510"/>
                    </a:ext>
                  </a:extLst>
                </a:gridCol>
                <a:gridCol w="137469">
                  <a:extLst>
                    <a:ext uri="{9D8B030D-6E8A-4147-A177-3AD203B41FA5}">
                      <a16:colId xmlns:a16="http://schemas.microsoft.com/office/drawing/2014/main" val="2067841586"/>
                    </a:ext>
                  </a:extLst>
                </a:gridCol>
                <a:gridCol w="896828">
                  <a:extLst>
                    <a:ext uri="{9D8B030D-6E8A-4147-A177-3AD203B41FA5}">
                      <a16:colId xmlns:a16="http://schemas.microsoft.com/office/drawing/2014/main" val="1721879101"/>
                    </a:ext>
                  </a:extLst>
                </a:gridCol>
                <a:gridCol w="1034297">
                  <a:extLst>
                    <a:ext uri="{9D8B030D-6E8A-4147-A177-3AD203B41FA5}">
                      <a16:colId xmlns:a16="http://schemas.microsoft.com/office/drawing/2014/main" val="3117570548"/>
                    </a:ext>
                  </a:extLst>
                </a:gridCol>
                <a:gridCol w="1034297">
                  <a:extLst>
                    <a:ext uri="{9D8B030D-6E8A-4147-A177-3AD203B41FA5}">
                      <a16:colId xmlns:a16="http://schemas.microsoft.com/office/drawing/2014/main" val="2232546112"/>
                    </a:ext>
                  </a:extLst>
                </a:gridCol>
                <a:gridCol w="1034297">
                  <a:extLst>
                    <a:ext uri="{9D8B030D-6E8A-4147-A177-3AD203B41FA5}">
                      <a16:colId xmlns:a16="http://schemas.microsoft.com/office/drawing/2014/main" val="3651433956"/>
                    </a:ext>
                  </a:extLst>
                </a:gridCol>
                <a:gridCol w="968833">
                  <a:extLst>
                    <a:ext uri="{9D8B030D-6E8A-4147-A177-3AD203B41FA5}">
                      <a16:colId xmlns:a16="http://schemas.microsoft.com/office/drawing/2014/main" val="412044637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2876805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037204451"/>
                    </a:ext>
                  </a:extLst>
                </a:gridCol>
                <a:gridCol w="1440163">
                  <a:extLst>
                    <a:ext uri="{9D8B030D-6E8A-4147-A177-3AD203B41FA5}">
                      <a16:colId xmlns:a16="http://schemas.microsoft.com/office/drawing/2014/main" val="2455891547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РАЙОНЫ</a:t>
                      </a:r>
                      <a:r>
                        <a:rPr lang="ru-RU" sz="1700" spc="-100" baseline="0" dirty="0"/>
                        <a:t> </a:t>
                      </a:r>
                      <a:endParaRPr lang="ru-RU" sz="1700" spc="-100" baseline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НАЦИОНАЛЬНЫЕ  ПРОЕКТЫ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ИТОГО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95275"/>
                  </a:ext>
                </a:extLst>
              </a:tr>
              <a:tr h="1689615">
                <a:tc vMerge="1">
                  <a:txBody>
                    <a:bodyPr/>
                    <a:lstStyle/>
                    <a:p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Демография 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Жилье и городская среда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Образование </a:t>
                      </a:r>
                      <a:endParaRPr lang="ru-RU" spc="-2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pc="-2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Культура 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Здравоохранение 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Туризм 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Дороги 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0" lang="ru-RU" sz="1700" kern="1200" spc="-100" baseline="0" dirty="0">
                          <a:solidFill>
                            <a:srgbClr val="C00000"/>
                          </a:solidFill>
                        </a:rPr>
                        <a:t>МПС и поддержка предпринимательской инициативы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Экология 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pc="-200" baseline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7156732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РЕГИОНАЛЬНЫЕ </a:t>
                      </a:r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ПРОЕКТЫ  (РП)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pc="-200" baseline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801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Амурский 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2 РП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3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FF0000"/>
                          </a:solidFill>
                        </a:rPr>
                        <a:t>5 НП / 8 РП</a:t>
                      </a:r>
                      <a:endParaRPr lang="ru-RU" sz="1700" spc="-100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610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Бикинский 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4 РП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4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5 НП / 9 РП</a:t>
                      </a:r>
                      <a:endParaRPr kumimoji="0" lang="ru-RU" sz="17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873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Ванинский 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3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4 РП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4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5 НП / 11 РП</a:t>
                      </a:r>
                      <a:endParaRPr kumimoji="0" lang="ru-RU" sz="17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057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Верхнебуреинский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4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3  РП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3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6 НП / 13 РП</a:t>
                      </a:r>
                      <a:endParaRPr kumimoji="0" lang="ru-RU" sz="17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9740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Вяземский 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2 РП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2 НП / 3 РП</a:t>
                      </a:r>
                      <a:endParaRPr kumimoji="0" lang="ru-RU" sz="17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6787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Охотский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2 РП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4 НП / 6 РП</a:t>
                      </a:r>
                      <a:endParaRPr kumimoji="0" lang="ru-RU" sz="17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9424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Хабаровский 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3 РП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3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9 НП / 16 РП</a:t>
                      </a:r>
                      <a:endParaRPr kumimoji="0" lang="ru-RU" sz="17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387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C00000"/>
                          </a:solidFill>
                        </a:rPr>
                        <a:t>Количество 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000099"/>
                          </a:solidFill>
                        </a:rPr>
                        <a:t>20</a:t>
                      </a:r>
                      <a:endParaRPr lang="ru-RU" sz="1700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pc="-100" baseline="0" dirty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17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700" spc="-100" baseline="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947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53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11488" y="204848"/>
            <a:ext cx="7528927" cy="77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0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0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655"/>
            <a:ext cx="1305412" cy="177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722" y="2007"/>
            <a:ext cx="1608278" cy="15547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5995" y="2047391"/>
            <a:ext cx="9105696" cy="30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8D5E577-7FD5-44AD-845F-3AE9B1193877}"/>
              </a:ext>
            </a:extLst>
          </p:cNvPr>
          <p:cNvSpPr txBox="1">
            <a:spLocks/>
          </p:cNvSpPr>
          <p:nvPr/>
        </p:nvSpPr>
        <p:spPr>
          <a:xfrm>
            <a:off x="1378379" y="1052736"/>
            <a:ext cx="8930455" cy="60759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участие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</a:rPr>
              <a:t>Городских </a:t>
            </a: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поселений в региональных проектах</a:t>
            </a:r>
            <a:endParaRPr lang="ru-RU" sz="20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" name="Таблица 8">
            <a:extLst>
              <a:ext uri="{FF2B5EF4-FFF2-40B4-BE49-F238E27FC236}">
                <a16:creationId xmlns:a16="http://schemas.microsoft.com/office/drawing/2014/main" id="{9E090575-FE11-4B01-A16B-13264BAD1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74971"/>
              </p:ext>
            </p:extLst>
          </p:nvPr>
        </p:nvGraphicFramePr>
        <p:xfrm>
          <a:off x="0" y="1573677"/>
          <a:ext cx="12000660" cy="52137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14380">
                  <a:extLst>
                    <a:ext uri="{9D8B030D-6E8A-4147-A177-3AD203B41FA5}">
                      <a16:colId xmlns:a16="http://schemas.microsoft.com/office/drawing/2014/main" val="421644731"/>
                    </a:ext>
                  </a:extLst>
                </a:gridCol>
                <a:gridCol w="1714380">
                  <a:extLst>
                    <a:ext uri="{9D8B030D-6E8A-4147-A177-3AD203B41FA5}">
                      <a16:colId xmlns:a16="http://schemas.microsoft.com/office/drawing/2014/main" val="1619672690"/>
                    </a:ext>
                  </a:extLst>
                </a:gridCol>
                <a:gridCol w="1714380">
                  <a:extLst>
                    <a:ext uri="{9D8B030D-6E8A-4147-A177-3AD203B41FA5}">
                      <a16:colId xmlns:a16="http://schemas.microsoft.com/office/drawing/2014/main" val="777278910"/>
                    </a:ext>
                  </a:extLst>
                </a:gridCol>
                <a:gridCol w="1714380">
                  <a:extLst>
                    <a:ext uri="{9D8B030D-6E8A-4147-A177-3AD203B41FA5}">
                      <a16:colId xmlns:a16="http://schemas.microsoft.com/office/drawing/2014/main" val="4248261099"/>
                    </a:ext>
                  </a:extLst>
                </a:gridCol>
                <a:gridCol w="1714380">
                  <a:extLst>
                    <a:ext uri="{9D8B030D-6E8A-4147-A177-3AD203B41FA5}">
                      <a16:colId xmlns:a16="http://schemas.microsoft.com/office/drawing/2014/main" val="4150485742"/>
                    </a:ext>
                  </a:extLst>
                </a:gridCol>
                <a:gridCol w="1714380">
                  <a:extLst>
                    <a:ext uri="{9D8B030D-6E8A-4147-A177-3AD203B41FA5}">
                      <a16:colId xmlns:a16="http://schemas.microsoft.com/office/drawing/2014/main" val="1111188432"/>
                    </a:ext>
                  </a:extLst>
                </a:gridCol>
                <a:gridCol w="1714380">
                  <a:extLst>
                    <a:ext uri="{9D8B030D-6E8A-4147-A177-3AD203B41FA5}">
                      <a16:colId xmlns:a16="http://schemas.microsoft.com/office/drawing/2014/main" val="3376882539"/>
                    </a:ext>
                  </a:extLst>
                </a:gridCol>
              </a:tblGrid>
              <a:tr h="377401">
                <a:tc rowSpan="3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>
                          <a:solidFill>
                            <a:srgbClr val="C00000"/>
                          </a:solidFill>
                        </a:rPr>
                        <a:t>Городское поселение</a:t>
                      </a:r>
                      <a:endParaRPr lang="ru-RU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НАЦИОНАЛЬНЫЕ  ПРОЕКТЫ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>
                          <a:solidFill>
                            <a:srgbClr val="C00000"/>
                          </a:solidFill>
                        </a:rPr>
                        <a:t>ИТОГО</a:t>
                      </a:r>
                      <a:endParaRPr lang="ru-RU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921660"/>
                  </a:ext>
                </a:extLst>
              </a:tr>
              <a:tr h="13515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>
                          <a:solidFill>
                            <a:srgbClr val="C00000"/>
                          </a:solidFill>
                        </a:rPr>
                        <a:t>Демография </a:t>
                      </a:r>
                      <a:endParaRPr lang="ru-RU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0" lang="ru-RU" kern="1200" spc="-100" baseline="0" dirty="0">
                          <a:solidFill>
                            <a:srgbClr val="C00000"/>
                          </a:solidFill>
                        </a:rPr>
                        <a:t>Жилье и городская среда</a:t>
                      </a:r>
                      <a:endParaRPr kumimoji="0" lang="ru-RU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0" lang="ru-RU" kern="1200" spc="-100" baseline="0" dirty="0">
                          <a:solidFill>
                            <a:srgbClr val="C00000"/>
                          </a:solidFill>
                        </a:rPr>
                        <a:t>Безопасные и </a:t>
                      </a:r>
                      <a:r>
                        <a:rPr kumimoji="0" lang="ru-RU" kern="1200" spc="-200" baseline="0" dirty="0">
                          <a:solidFill>
                            <a:srgbClr val="C00000"/>
                          </a:solidFill>
                        </a:rPr>
                        <a:t>качественные</a:t>
                      </a:r>
                      <a:r>
                        <a:rPr kumimoji="0" lang="ru-RU" kern="1200" spc="-100" baseline="0" dirty="0">
                          <a:solidFill>
                            <a:srgbClr val="C00000"/>
                          </a:solidFill>
                        </a:rPr>
                        <a:t> дороги</a:t>
                      </a:r>
                      <a:endParaRPr kumimoji="0" lang="ru-RU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0" lang="ru-RU" kern="1200" spc="-100" baseline="0" dirty="0">
                          <a:solidFill>
                            <a:srgbClr val="C00000"/>
                          </a:solidFill>
                        </a:rPr>
                        <a:t>Культура</a:t>
                      </a:r>
                      <a:endParaRPr kumimoji="0" lang="ru-RU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0" lang="ru-RU" kern="1200" spc="-100" baseline="0" dirty="0">
                          <a:solidFill>
                            <a:srgbClr val="C00000"/>
                          </a:solidFill>
                        </a:rPr>
                        <a:t>МПС и поддержка предпринимательской инициативы</a:t>
                      </a:r>
                      <a:endParaRPr kumimoji="0" lang="ru-RU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670595"/>
                  </a:ext>
                </a:extLst>
              </a:tr>
              <a:tr h="377401">
                <a:tc vMerge="1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>
                          <a:solidFill>
                            <a:srgbClr val="000099"/>
                          </a:solidFill>
                        </a:rPr>
                        <a:t>РЕГИОНАЛЬНЫЕ ПРОЕКТЫ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6748550"/>
                  </a:ext>
                </a:extLst>
              </a:tr>
              <a:tr h="36636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>
                          <a:solidFill>
                            <a:srgbClr val="000099"/>
                          </a:solidFill>
                        </a:rPr>
                        <a:t>г</a:t>
                      </a: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. Амурск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>
                          <a:solidFill>
                            <a:srgbClr val="000099"/>
                          </a:solidFill>
                        </a:rPr>
                        <a:t>1 НП / 1 РП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4322397"/>
                  </a:ext>
                </a:extLst>
              </a:tr>
              <a:tr h="36636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>
                          <a:solidFill>
                            <a:srgbClr val="000099"/>
                          </a:solidFill>
                        </a:rPr>
                        <a:t>г</a:t>
                      </a: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. Бикин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1 НП / 2 РП</a:t>
                      </a:r>
                      <a:endParaRPr kumimoji="0" lang="ru-RU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822286"/>
                  </a:ext>
                </a:extLst>
              </a:tr>
              <a:tr h="36636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>
                          <a:solidFill>
                            <a:srgbClr val="000099"/>
                          </a:solidFill>
                        </a:rPr>
                        <a:t>г</a:t>
                      </a: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. Вяземский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1 НП / 2 РП</a:t>
                      </a:r>
                      <a:endParaRPr kumimoji="0" lang="ru-RU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872818"/>
                  </a:ext>
                </a:extLst>
              </a:tr>
              <a:tr h="36636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err="1">
                          <a:solidFill>
                            <a:srgbClr val="000099"/>
                          </a:solidFill>
                        </a:rPr>
                        <a:t>р.п</a:t>
                      </a: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. Ванино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1 НП / 1 РП</a:t>
                      </a:r>
                      <a:endParaRPr kumimoji="0" lang="ru-RU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3731069"/>
                  </a:ext>
                </a:extLst>
              </a:tr>
              <a:tr h="54278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>
                          <a:solidFill>
                            <a:srgbClr val="000099"/>
                          </a:solidFill>
                        </a:rPr>
                        <a:t>г</a:t>
                      </a: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. Советская </a:t>
                      </a:r>
                      <a:r>
                        <a:rPr lang="ru-RU" spc="-100" baseline="0" dirty="0">
                          <a:solidFill>
                            <a:srgbClr val="000099"/>
                          </a:solidFill>
                        </a:rPr>
                        <a:t>Гавань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2 НП / 3 РП</a:t>
                      </a:r>
                      <a:endParaRPr kumimoji="0" lang="ru-RU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6425903"/>
                  </a:ext>
                </a:extLst>
              </a:tr>
              <a:tr h="36636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err="1">
                          <a:solidFill>
                            <a:srgbClr val="000099"/>
                          </a:solidFill>
                        </a:rPr>
                        <a:t>р.п.Чегдомын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3 НП / 3 РП</a:t>
                      </a:r>
                      <a:endParaRPr kumimoji="0" lang="ru-RU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2500"/>
                  </a:ext>
                </a:extLst>
              </a:tr>
              <a:tr h="36636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err="1">
                          <a:solidFill>
                            <a:srgbClr val="000099"/>
                          </a:solidFill>
                        </a:rPr>
                        <a:t>Хорское</a:t>
                      </a:r>
                      <a:r>
                        <a:rPr lang="ru-RU" spc="-100" baseline="0" dirty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ru-RU" spc="-100" baseline="0" dirty="0" err="1">
                          <a:solidFill>
                            <a:srgbClr val="000099"/>
                          </a:solidFill>
                        </a:rPr>
                        <a:t>г.п</a:t>
                      </a:r>
                      <a:r>
                        <a:rPr lang="ru-RU" spc="-100" baseline="0" dirty="0">
                          <a:solidFill>
                            <a:srgbClr val="000099"/>
                          </a:solidFill>
                        </a:rPr>
                        <a:t>.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1 НП / 1 РП</a:t>
                      </a:r>
                      <a:endParaRPr kumimoji="0" lang="ru-RU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4995264"/>
                  </a:ext>
                </a:extLst>
              </a:tr>
              <a:tr h="366369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err="1" smtClean="0">
                          <a:solidFill>
                            <a:srgbClr val="000099"/>
                          </a:solidFill>
                        </a:rPr>
                        <a:t>Эльбанское</a:t>
                      </a: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ru-RU" spc="-100" baseline="0" dirty="0" err="1" smtClean="0">
                          <a:solidFill>
                            <a:srgbClr val="000099"/>
                          </a:solidFill>
                        </a:rPr>
                        <a:t>г.п</a:t>
                      </a: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.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pc="-100" baseline="0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ru-RU" spc="-100" baseline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-10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</a:rPr>
                        <a:t>4 НП / 4 РП</a:t>
                      </a:r>
                      <a:endParaRPr kumimoji="0" lang="ru-RU" sz="1800" b="0" i="0" u="none" strike="noStrike" kern="1200" cap="none" spc="-10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2950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42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5995" y="1124744"/>
            <a:ext cx="9007727" cy="432048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</a:rPr>
              <a:t>Состояние индекса качества среды в малых городах хабаровского края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1488" y="204848"/>
            <a:ext cx="7600935" cy="1138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0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0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  <a:p>
            <a:pPr algn="ctr">
              <a:lnSpc>
                <a:spcPts val="2800"/>
              </a:lnSpc>
            </a:pPr>
            <a:endParaRPr lang="ru-RU" sz="2000" b="1" i="1" dirty="0">
              <a:solidFill>
                <a:srgbClr val="C00000"/>
              </a:solidFill>
              <a:latin typeface="Trebuchet MS" panose="020B0603020202020204" pitchFamily="34" charset="0"/>
              <a:cs typeface="IrisUPC" panose="020B0604020202020204" pitchFamily="34" charset="-34"/>
            </a:endParaRP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655"/>
            <a:ext cx="1305412" cy="175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722" y="2007"/>
            <a:ext cx="1608278" cy="16430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5995" y="2047391"/>
            <a:ext cx="9105696" cy="30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6E9A9940-A8A4-4842-9943-5AA753B33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41386"/>
              </p:ext>
            </p:extLst>
          </p:nvPr>
        </p:nvGraphicFramePr>
        <p:xfrm>
          <a:off x="1199458" y="2047387"/>
          <a:ext cx="9482235" cy="296578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160745">
                  <a:extLst>
                    <a:ext uri="{9D8B030D-6E8A-4147-A177-3AD203B41FA5}">
                      <a16:colId xmlns:a16="http://schemas.microsoft.com/office/drawing/2014/main" val="3275520376"/>
                    </a:ext>
                  </a:extLst>
                </a:gridCol>
                <a:gridCol w="3160745">
                  <a:extLst>
                    <a:ext uri="{9D8B030D-6E8A-4147-A177-3AD203B41FA5}">
                      <a16:colId xmlns:a16="http://schemas.microsoft.com/office/drawing/2014/main" val="1094530914"/>
                    </a:ext>
                  </a:extLst>
                </a:gridCol>
                <a:gridCol w="3160745">
                  <a:extLst>
                    <a:ext uri="{9D8B030D-6E8A-4147-A177-3AD203B41FA5}">
                      <a16:colId xmlns:a16="http://schemas.microsoft.com/office/drawing/2014/main" val="245206081"/>
                    </a:ext>
                  </a:extLst>
                </a:gridCol>
              </a:tblGrid>
              <a:tr h="4942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Малые города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549194"/>
                  </a:ext>
                </a:extLst>
              </a:tr>
              <a:tr h="4942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Амурск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C00000"/>
                          </a:solidFill>
                        </a:rPr>
                        <a:t>198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0700543"/>
                  </a:ext>
                </a:extLst>
              </a:tr>
              <a:tr h="4942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Бикин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1371813"/>
                  </a:ext>
                </a:extLst>
              </a:tr>
              <a:tr h="4942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Вяземский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4315925"/>
                  </a:ext>
                </a:extLst>
              </a:tr>
              <a:tr h="4942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Николаевск-на-Амуре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923810"/>
                  </a:ext>
                </a:extLst>
              </a:tr>
              <a:tr h="4942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Советская Гавань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C00000"/>
                          </a:solidFill>
                        </a:rPr>
                        <a:t>206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95263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89B3F77-00E2-4F2A-83DE-2B2636429B5F}"/>
              </a:ext>
            </a:extLst>
          </p:cNvPr>
          <p:cNvSpPr txBox="1"/>
          <p:nvPr/>
        </p:nvSpPr>
        <p:spPr>
          <a:xfrm>
            <a:off x="103194" y="5386647"/>
            <a:ext cx="119533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000" b="1" i="1" dirty="0">
                <a:solidFill>
                  <a:srgbClr val="000099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В 2019 году неудовлетворительное состояние </a:t>
            </a:r>
            <a:r>
              <a:rPr lang="ru-RU" sz="2000" b="1" i="1" dirty="0" smtClean="0">
                <a:solidFill>
                  <a:srgbClr val="000099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индекса качества среды </a:t>
            </a:r>
            <a:r>
              <a:rPr lang="ru-RU" sz="2000" b="1" i="1" dirty="0">
                <a:solidFill>
                  <a:srgbClr val="000099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было во всех </a:t>
            </a:r>
            <a:r>
              <a:rPr lang="ru-RU" sz="2000" b="1" i="1" dirty="0" smtClean="0">
                <a:solidFill>
                  <a:srgbClr val="000099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малых городах Хабаровского края </a:t>
            </a:r>
            <a:r>
              <a:rPr lang="ru-RU" sz="2000" b="1" i="1" dirty="0">
                <a:solidFill>
                  <a:srgbClr val="000099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(</a:t>
            </a:r>
            <a:r>
              <a:rPr lang="ru-RU" sz="2000" b="1" i="1" dirty="0" smtClean="0">
                <a:solidFill>
                  <a:srgbClr val="000099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180 баллов), </a:t>
            </a:r>
            <a:r>
              <a:rPr lang="ru-RU" sz="2000" b="1" i="1" dirty="0">
                <a:solidFill>
                  <a:srgbClr val="000099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а в 2022 году - 40% городов (Амурск и Советская Гавань) имели благоприятную среду проживания</a:t>
            </a:r>
          </a:p>
        </p:txBody>
      </p:sp>
    </p:spTree>
    <p:extLst>
      <p:ext uri="{BB962C8B-B14F-4D97-AF65-F5344CB8AC3E}">
        <p14:creationId xmlns:p14="http://schemas.microsoft.com/office/powerpoint/2010/main" val="303187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11488" y="204848"/>
            <a:ext cx="7528927" cy="77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0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Ассоциация </a:t>
            </a:r>
          </a:p>
          <a:p>
            <a:pPr algn="ctr">
              <a:lnSpc>
                <a:spcPts val="2800"/>
              </a:lnSpc>
            </a:pPr>
            <a:r>
              <a:rPr lang="ru-RU" sz="2000" b="1" i="1" dirty="0">
                <a:solidFill>
                  <a:srgbClr val="C00000"/>
                </a:solidFill>
                <a:latin typeface="Trebuchet MS" panose="020B0603020202020204" pitchFamily="34" charset="0"/>
                <a:cs typeface="IrisUPC" panose="020B0604020202020204" pitchFamily="34" charset="-34"/>
              </a:rPr>
              <a:t>«Совет Муниципальных Образований  Хабаровского края»</a:t>
            </a: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655"/>
            <a:ext cx="1305412" cy="184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722" y="2007"/>
            <a:ext cx="1608278" cy="16430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75995" y="2047391"/>
            <a:ext cx="9105696" cy="30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8D5E577-7FD5-44AD-845F-3AE9B1193877}"/>
              </a:ext>
            </a:extLst>
          </p:cNvPr>
          <p:cNvSpPr txBox="1">
            <a:spLocks/>
          </p:cNvSpPr>
          <p:nvPr/>
        </p:nvSpPr>
        <p:spPr>
          <a:xfrm>
            <a:off x="1378379" y="1052736"/>
            <a:ext cx="8930455" cy="60759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участие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</a:rPr>
              <a:t>сельских </a:t>
            </a: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поселений в региональных проектах</a:t>
            </a:r>
            <a:endParaRPr lang="ru-RU" sz="20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Таблица 8">
            <a:extLst>
              <a:ext uri="{FF2B5EF4-FFF2-40B4-BE49-F238E27FC236}">
                <a16:creationId xmlns:a16="http://schemas.microsoft.com/office/drawing/2014/main" id="{AAF988BF-5C28-42D5-8731-FE5C6019A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37593"/>
              </p:ext>
            </p:extLst>
          </p:nvPr>
        </p:nvGraphicFramePr>
        <p:xfrm>
          <a:off x="191344" y="1728587"/>
          <a:ext cx="11881320" cy="501277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53093">
                  <a:extLst>
                    <a:ext uri="{9D8B030D-6E8A-4147-A177-3AD203B41FA5}">
                      <a16:colId xmlns:a16="http://schemas.microsoft.com/office/drawing/2014/main" val="2917559202"/>
                    </a:ext>
                  </a:extLst>
                </a:gridCol>
                <a:gridCol w="2799435">
                  <a:extLst>
                    <a:ext uri="{9D8B030D-6E8A-4147-A177-3AD203B41FA5}">
                      <a16:colId xmlns:a16="http://schemas.microsoft.com/office/drawing/2014/main" val="355561830"/>
                    </a:ext>
                  </a:extLst>
                </a:gridCol>
                <a:gridCol w="3873634">
                  <a:extLst>
                    <a:ext uri="{9D8B030D-6E8A-4147-A177-3AD203B41FA5}">
                      <a16:colId xmlns:a16="http://schemas.microsoft.com/office/drawing/2014/main" val="409342425"/>
                    </a:ext>
                  </a:extLst>
                </a:gridCol>
                <a:gridCol w="1708958">
                  <a:extLst>
                    <a:ext uri="{9D8B030D-6E8A-4147-A177-3AD203B41FA5}">
                      <a16:colId xmlns:a16="http://schemas.microsoft.com/office/drawing/2014/main" val="3926751972"/>
                    </a:ext>
                  </a:extLst>
                </a:gridCol>
                <a:gridCol w="1546200">
                  <a:extLst>
                    <a:ext uri="{9D8B030D-6E8A-4147-A177-3AD203B41FA5}">
                      <a16:colId xmlns:a16="http://schemas.microsoft.com/office/drawing/2014/main" val="1412025708"/>
                    </a:ext>
                  </a:extLst>
                </a:gridCol>
              </a:tblGrid>
              <a:tr h="330910"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700" b="1" kern="1200" spc="-100" baseline="0" dirty="0">
                          <a:solidFill>
                            <a:srgbClr val="C00000"/>
                          </a:solidFill>
                          <a:latin typeface="Trebuchet MS" panose="020B0603020202020204" pitchFamily="34" charset="0"/>
                        </a:rPr>
                        <a:t>СЕЛЬСКИЕ ПОСЕЛЕНИЯ</a:t>
                      </a:r>
                      <a:endParaRPr lang="ru-RU" sz="1700" b="1" i="0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IrisUPC" panose="020B0604020202020204" pitchFamily="34" charset="-34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70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НАЦИОНАЛЬНЫЕ ПРОЕКТЫ</a:t>
                      </a:r>
                      <a:endParaRPr lang="ru-RU" sz="170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700" b="0" kern="1200" spc="-100" baseline="0" dirty="0">
                          <a:solidFill>
                            <a:srgbClr val="C00000"/>
                          </a:solidFill>
                          <a:latin typeface="Trebuchet MS" panose="020B0603020202020204" pitchFamily="34" charset="0"/>
                        </a:rPr>
                        <a:t>ИТОГО</a:t>
                      </a:r>
                      <a:endParaRPr lang="ru-RU" sz="1700" b="0" i="0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IrisUPC" panose="020B0604020202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580641"/>
                  </a:ext>
                </a:extLst>
              </a:tr>
              <a:tr h="3309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700" b="0" kern="1200" spc="-100" baseline="0" dirty="0">
                          <a:solidFill>
                            <a:srgbClr val="C00000"/>
                          </a:solidFill>
                          <a:latin typeface="Trebuchet MS" panose="020B0603020202020204" pitchFamily="34" charset="0"/>
                        </a:rPr>
                        <a:t>Жилье и городская среда</a:t>
                      </a:r>
                      <a:endParaRPr lang="ru-RU" sz="1700" b="0" i="0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IrisUPC" panose="020B06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700" b="0" kern="1200" spc="-100" baseline="0" dirty="0">
                          <a:solidFill>
                            <a:srgbClr val="C00000"/>
                          </a:solidFill>
                          <a:latin typeface="Trebuchet MS" panose="020B0603020202020204" pitchFamily="34" charset="0"/>
                        </a:rPr>
                        <a:t>Безопасные и качественные дороги</a:t>
                      </a:r>
                      <a:endParaRPr lang="ru-RU" sz="1700" b="0" i="0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IrisUPC" panose="020B06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700" b="0" kern="1200" spc="-100" baseline="0" dirty="0">
                          <a:solidFill>
                            <a:srgbClr val="C00000"/>
                          </a:solidFill>
                          <a:latin typeface="Trebuchet MS" panose="020B0603020202020204" pitchFamily="34" charset="0"/>
                        </a:rPr>
                        <a:t>Образование </a:t>
                      </a:r>
                      <a:endParaRPr lang="ru-RU" sz="1700" b="0" i="0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IrisUPC" panose="020B0604020202020204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700" b="0" kern="1200" spc="-100" baseline="0" dirty="0">
                          <a:solidFill>
                            <a:srgbClr val="C00000"/>
                          </a:solidFill>
                          <a:latin typeface="Trebuchet MS" panose="020B0603020202020204" pitchFamily="34" charset="0"/>
                        </a:rPr>
                        <a:t>ИТОГО</a:t>
                      </a:r>
                      <a:endParaRPr lang="ru-RU" sz="1700" b="0" i="0" kern="1200" spc="-100" baseline="0" dirty="0">
                        <a:solidFill>
                          <a:srgbClr val="C00000"/>
                        </a:solidFill>
                        <a:latin typeface="Trebuchet MS" panose="020B0603020202020204" pitchFamily="34" charset="0"/>
                        <a:ea typeface="+mn-ea"/>
                        <a:cs typeface="IrisUPC" panose="020B0604020202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5710886"/>
                  </a:ext>
                </a:extLst>
              </a:tr>
              <a:tr h="3309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700" b="0" dirty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РЕГИОНАЛЬНЫЕ ПРОЕКТЫ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0" i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9986670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Березовское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u="none" dirty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2 НП / </a:t>
                      </a:r>
                      <a:r>
                        <a:rPr lang="ru-RU" sz="1700" b="0" dirty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2 РП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4490213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Богородское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</a:rPr>
                        <a:t>2 НП / 2 РП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2706438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err="1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Дормидонтовка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</a:rPr>
                        <a:t>1 НП / 1 РП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9142828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Молодежный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</a:rPr>
                        <a:t>1 НП / 1 РП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92066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Пивань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</a:rPr>
                        <a:t>1 НП / 2 РП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9186707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Полетное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</a:rPr>
                        <a:t>3 НП / 4 РП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9717767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Тополево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</a:rPr>
                        <a:t>2 НП / 3 РП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9352338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err="1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Селихинское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</a:rPr>
                        <a:t>2 НП / 3 РП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3453075"/>
                  </a:ext>
                </a:extLst>
              </a:tr>
              <a:tr h="4466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err="1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Хурба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sz="1700" b="0" dirty="0" smtClean="0">
                          <a:solidFill>
                            <a:srgbClr val="000099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sz="1700" b="0" i="0" dirty="0">
                        <a:solidFill>
                          <a:srgbClr val="000099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</a:rPr>
                        <a:t>2 НП / 2 РП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9159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12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5604</TotalTime>
  <Words>601</Words>
  <Application>Microsoft Office PowerPoint</Application>
  <PresentationFormat>Широкоэкранный</PresentationFormat>
  <Paragraphs>225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IrisUPC</vt:lpstr>
      <vt:lpstr>Times New Roman</vt:lpstr>
      <vt:lpstr>Trebuchet MS</vt:lpstr>
      <vt:lpstr>Wingdings</vt:lpstr>
      <vt:lpstr>Wingdings 2</vt:lpstr>
      <vt:lpstr>Трек</vt:lpstr>
      <vt:lpstr>  </vt:lpstr>
      <vt:lpstr>РЕГИОНАЛЬНЫЕ ПРОЕКТЫ, РЕАЛИЗУЕМЫЕ В ХАБАРОВСКОМ КРАЕ В 2023 году:</vt:lpstr>
      <vt:lpstr>КАТЕГОРИИ УЧАСТНИКОВ КОНКУРСА</vt:lpstr>
      <vt:lpstr>Презентация PowerPoint</vt:lpstr>
      <vt:lpstr>Презентация PowerPoint</vt:lpstr>
      <vt:lpstr>Состояние индекса качества среды в малых городах хабаровского края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Александра</cp:lastModifiedBy>
  <cp:revision>441</cp:revision>
  <cp:lastPrinted>2024-03-26T23:11:41Z</cp:lastPrinted>
  <dcterms:created xsi:type="dcterms:W3CDTF">2016-11-11T00:01:37Z</dcterms:created>
  <dcterms:modified xsi:type="dcterms:W3CDTF">2024-03-27T02:28:17Z</dcterms:modified>
</cp:coreProperties>
</file>