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B8DF5-AA24-4A92-9E2E-4BA1803AC63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1A150-513C-4D30-9F5C-FB870BDEE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60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1A150-513C-4D30-9F5C-FB870BDEEC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66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7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42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0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3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1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1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01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1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0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6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C45FD-0EC6-4F14-BF20-E6FE889D2E8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5C2C-44BA-40A9-9B40-5EAF7DBE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52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nfin.gov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2023-02/%D0%9F%D0%B8%D1%81%D0%B0%D1%82%D0%B5%D0%BB%D1%8C%20%D1%84%D0%BE%D0%BD%20%D0%B4%D0%BB%D1%8F%20%D0%BF%D1%80%D0%B5%D0%B7%D0%B5%D0%BD%D1%82%D0%B0%D1%86%D0%B8%D0%B8%20%283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46049" y="276889"/>
            <a:ext cx="689990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Ассоциация «Совет муниципальных образований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абаровского края»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35398" y="6097397"/>
            <a:ext cx="11212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2239" y="2279202"/>
            <a:ext cx="69782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принудительного</a:t>
            </a:r>
          </a:p>
          <a:p>
            <a:pPr algn="ctr"/>
            <a:r>
              <a:rPr lang="ru-RU" sz="3600" b="1" i="1" spc="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b="1" i="1" spc="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сполнения судебных решений</a:t>
            </a:r>
            <a:endParaRPr lang="ru-RU" sz="3600" b="1" i="1" cap="none" spc="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37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8688" y="204040"/>
            <a:ext cx="59129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1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Неисполнение решения суда, судебного акта </a:t>
            </a:r>
          </a:p>
          <a:p>
            <a:pPr algn="ctr"/>
            <a:r>
              <a:rPr lang="ru-RU" sz="2000" b="1" cap="none" spc="1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статья 315 Уголовного кодекса Р.Ф.</a:t>
            </a:r>
            <a:endParaRPr lang="ru-RU" sz="2000" b="1" cap="none" spc="1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i.siteapi.org/KprEeQ3opJ0ohISrbt3lsFjh3mY=/0x0:1024x768/0f6d10f97a11bc8.s.siteapi.org/img/lha5ngkv0tck88s4s08ok80ooc84c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958" y="4501662"/>
            <a:ext cx="1879042" cy="235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7475974" y="351693"/>
            <a:ext cx="4521758" cy="974690"/>
          </a:xfrm>
          <a:prstGeom prst="round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уклонение лица от обязанности исполнить судебный акт или организовать его исполнение либо совершение действий, запрещенных в соответствующем судебном акте.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984739" y="1028280"/>
            <a:ext cx="3125037" cy="502418"/>
          </a:xfrm>
          <a:prstGeom prst="round1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в виде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585314" y="1832148"/>
            <a:ext cx="1472084" cy="502418"/>
          </a:xfrm>
          <a:prstGeom prst="round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ДЕЙСТВИЯ</a:t>
            </a:r>
            <a:endParaRPr lang="ru-RU" dirty="0"/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2693802" y="1830474"/>
            <a:ext cx="1837157" cy="502418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БЕЗДЕЙСТВИЯ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8552" y="2994409"/>
            <a:ext cx="2256398" cy="84406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ЗЛОСТНОСТЬ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8688" y="4501662"/>
            <a:ext cx="3125037" cy="84406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ОСПРЕПЯТСТВОВАНИЕ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77591" y="1530698"/>
            <a:ext cx="0" cy="2997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367873" y="1530698"/>
            <a:ext cx="0" cy="2997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577591" y="2332892"/>
            <a:ext cx="0" cy="6615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146809" y="2332892"/>
            <a:ext cx="0" cy="6615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984739" y="2332892"/>
            <a:ext cx="0" cy="21687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866958" y="2332892"/>
            <a:ext cx="0" cy="21687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данные 16"/>
          <p:cNvSpPr/>
          <p:nvPr/>
        </p:nvSpPr>
        <p:spPr>
          <a:xfrm>
            <a:off x="5251107" y="2081683"/>
            <a:ext cx="6147916" cy="1033306"/>
          </a:xfrm>
          <a:prstGeom prst="flowChartInputOut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Злостность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неоднократности (при наличии реальной возможности) неисполнения, в том числе после повторного предупреждения. </a:t>
            </a:r>
          </a:p>
        </p:txBody>
      </p:sp>
      <p:sp>
        <p:nvSpPr>
          <p:cNvPr id="20" name="Блок-схема: данные 19"/>
          <p:cNvSpPr/>
          <p:nvPr/>
        </p:nvSpPr>
        <p:spPr>
          <a:xfrm>
            <a:off x="4723873" y="3699430"/>
            <a:ext cx="6307032" cy="1170632"/>
          </a:xfrm>
          <a:prstGeom prst="flowChartInputOutp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Воспрепятствование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в противодействии законной деятельности по исполнению судебного акта либо непринятии мер по созданию необходимых условий для своевременного исполнения судебного акта.</a:t>
            </a:r>
          </a:p>
        </p:txBody>
      </p:sp>
    </p:spTree>
    <p:extLst>
      <p:ext uri="{BB962C8B-B14F-4D97-AF65-F5344CB8AC3E}">
        <p14:creationId xmlns:p14="http://schemas.microsoft.com/office/powerpoint/2010/main" val="269149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rossud.ru/sites/default/files/pictures/isp_list_ob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424" y="0"/>
            <a:ext cx="47148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ятиугольник 6"/>
          <p:cNvSpPr/>
          <p:nvPr/>
        </p:nvSpPr>
        <p:spPr>
          <a:xfrm>
            <a:off x="115503" y="96253"/>
            <a:ext cx="3639921" cy="137641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 исполнительного документа, который выдается судом после разрешения дела, когда есть необходимость принудительного исполнения судебного акта, вступившего в законную силу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15502" y="1568918"/>
            <a:ext cx="3639921" cy="44075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 судом, принявшим судебное решение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00404" y="2105923"/>
            <a:ext cx="3639921" cy="654518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юридическим основание для возбуждения исполнительного производства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15501" y="2879020"/>
            <a:ext cx="3639921" cy="1186314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каждому решению выдается один исполнительный лист.</a:t>
            </a:r>
          </a:p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в разных местах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истцов или ответчиков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15501" y="4183913"/>
            <a:ext cx="3639921" cy="1147813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утверждена Постановлением Правительства РФ от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июля 2008 года №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579. Печатается на специальной бумаге с использованием форм защиты. Имеет номер. Выдается под росписью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70231" y="111129"/>
            <a:ext cx="365502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исполнительного листа</a:t>
            </a:r>
          </a:p>
          <a:p>
            <a:pPr algn="ctr"/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(ст. 13 Федерального закона от 02.10.2007 </a:t>
            </a:r>
          </a:p>
          <a:p>
            <a:pPr algn="ctr"/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229-ФЗ «Об исполнительном производстве»):</a:t>
            </a:r>
            <a:endParaRPr lang="ru-RU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и адрес суда;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и номер дела (материала) на основании которого вынесено судебный акт;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принятия акта;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Дата вступления акта в законную силу;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должнике и взыскателе;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должнику (резолютивная часть акта)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Дата выдачи исполнительного документа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100403" y="5432576"/>
            <a:ext cx="3639921" cy="38542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Подписывается судьей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100402" y="5976606"/>
            <a:ext cx="3639921" cy="363904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Скрепляется печатью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70231" y="2982638"/>
            <a:ext cx="3684474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предъявлен к исполнению</a:t>
            </a:r>
          </a:p>
          <a:p>
            <a:pPr algn="ctr"/>
            <a:r>
              <a:rPr lang="ru-RU" sz="1400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трех лет со дня вступления</a:t>
            </a:r>
          </a:p>
          <a:p>
            <a:pPr algn="ctr"/>
            <a:r>
              <a:rPr lang="ru-RU" sz="1400" u="sng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0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удебного акта в законную силу</a:t>
            </a:r>
          </a:p>
          <a:p>
            <a:pPr algn="ctr"/>
            <a:r>
              <a:rPr lang="ru-RU" sz="1400" b="1" i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 восстановлении пропущенного срока  для </a:t>
            </a:r>
            <a:r>
              <a:rPr lang="ru-RU" sz="1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предъявления - 3 месяца;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 требованиям о присуждении периодических платежей – весь срок, на который присуждены платежи, а также 3 года после;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 актам об административных правонарушениях – 2 года со дня их вступления в силу</a:t>
            </a:r>
          </a:p>
          <a:p>
            <a:pPr algn="just"/>
            <a:endParaRPr lang="ru-RU" sz="1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0" i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6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24448" y="653142"/>
            <a:ext cx="10229222" cy="934497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лист о взыскании денежных средств с бюджета бюджетной системы РФ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исполнению органами федеральной службы судебных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приставов (ФССП)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66351" y="1751485"/>
            <a:ext cx="25779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ЭТО ОПРЕДЕЛЕНО:</a:t>
            </a:r>
            <a:endParaRPr lang="ru-RU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3635" y="29673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79" y="2216222"/>
            <a:ext cx="10133347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статьи Федерального закона от 02.10.2007 №229-ФЗ «Об исполнительном производстве»;</a:t>
            </a:r>
          </a:p>
          <a:p>
            <a:pPr algn="just"/>
            <a:endPara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239, ст. ст. 242.2 – 242.5 Бюджетного кодекса Российской Федерации;</a:t>
            </a:r>
          </a:p>
          <a:p>
            <a:pPr algn="just"/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Р.Ф. от 28.05.2019 №13 «О некоторых вопросах применения Судами норм Бюджетного кодекса Российской Федерации, связанных с исполнением судебных актов по обращению взыскания на средства бюджетов бюджетной системы Российской Федерации»;</a:t>
            </a:r>
          </a:p>
          <a:p>
            <a:pPr algn="just"/>
            <a:endPara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Минфина России по часто задаваемым вопросам, касающимся 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Министерством финансов Российской Федерации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судебных актов (</a:t>
            </a:r>
            <a:r>
              <a:rPr lang="ru-RU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05.12.2014, на 10.11.2020  -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&lt;div class=&quot;doc www&quot;&gt;&lt;span class=&quot;aligner&quot;&gt;&lt;div class=&quot;icon listDocWWW-16&quot;&gt;&lt;/div&gt;&lt;/span&gt;https://minfin.gov.ru&lt;/div&gt;"/>
              </a:rPr>
              <a:t>https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&lt;div class=&quot;doc www&quot;&gt;&lt;span class=&quot;aligner&quot;&gt;&lt;div class=&quot;icon listDocWWW-16&quot;&gt;&lt;/div&gt;&lt;/span&gt;https://minfin.gov.ru&lt;/div&gt;"/>
              </a:rPr>
              <a:t>://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&lt;div class=&quot;doc www&quot;&gt;&lt;span class=&quot;aligner&quot;&gt;&lt;div class=&quot;icon listDocWWW-16&quot;&gt;&lt;/div&gt;&lt;/span&gt;https://minfin.gov.ru&lt;/div&gt;"/>
              </a:rPr>
              <a:t>minfin.gov.ru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СПС «Консультант Плюс», ИПО «Гарант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algn="ctr"/>
            <a:endPara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0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6949" y="173893"/>
            <a:ext cx="5517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решений судов о взыскании с казны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78357"/>
              </p:ext>
            </p:extLst>
          </p:nvPr>
        </p:nvGraphicFramePr>
        <p:xfrm>
          <a:off x="643095" y="599831"/>
          <a:ext cx="11394829" cy="192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2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2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83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Взыскание с Российской Федерации за счет казны Российской Федерации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лист  +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заверенную копию судебного акта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направляем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Министерство финансов Российской Федерации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Взыскание с субъекта Российской Федерации за счет казны субъекта Российской Федерации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лист  +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заверенную копию судебного акта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направляем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финансовый орган субъекта Российской Федерации (Министерство финансов Хабаровского края)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8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Взыскание с муниципального образования за счет казны муниципального образования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лист  +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заверенную копию судебного акта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направляем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финансовый орган муниципального образования (администрация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с.п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финансовое управление, финансовый комитет и т.п.)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86875"/>
              </p:ext>
            </p:extLst>
          </p:nvPr>
        </p:nvGraphicFramePr>
        <p:xfrm>
          <a:off x="643095" y="3094325"/>
          <a:ext cx="11394829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2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2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83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Взыскание на средства федерального бюджета по обязательствам федерального казенного учреждения - должник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лист  +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заверенную копию судебного акта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направляем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орган Федерального казначейства, где открыт лицевой счет должника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Взыскание на средства бюджета субъекта Российской Федерации по обязательствам казенного учреждения субъекта Р.Ф. - должник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лист  +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заверенную копию судебного акта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направляем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территориальный орган Федерального казначейства, где открыт лицевой счет должника (УФК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Хабаровскому краю)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83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Взыскание на средства местного по обязательствам казенного учреждения субъекта Р.Ф. – должник (например, администрация поселения)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лист  +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заверенную копию судебного акта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направляем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территориальный орган Федерального казначейства, где открыт лицевой счет должника (УФК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Хабаровскому краю)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2030" y="2590570"/>
            <a:ext cx="11756571" cy="452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формулировки: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Взыскать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муниципального образования городской округ «Город 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 в лице комитета по управлению муниципальной собственностью города «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казны муниципального образования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пользу ООО «Парус» судебные расходы в сумме 2000 руб.»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432078" y="2046258"/>
            <a:ext cx="211017" cy="6330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2223" y="5377741"/>
            <a:ext cx="11575701" cy="452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формулировки: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Взыскать </a:t>
            </a:r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администрации 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ского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в пользу ПАО Страховая компания «Росгосстрах» в прядке регресса сумму возмещенного ущерба в пределах стоимости перешедшего  наследственного имущества в размере 500 000,0 рублей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432078" y="4805118"/>
            <a:ext cx="211017" cy="6330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60" y="5948624"/>
            <a:ext cx="3436537" cy="803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Исполняется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течении 3-х месяцев с момента его поступления на исполнение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2949" y="5918773"/>
            <a:ext cx="7614975" cy="803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 исполнения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 приостанавливает осуществление операций по расходованию средств на лицевых счетах должника, включая лицевые счета его структурных (обособленных) подразделений, открытые в данном органе Федерального казначейства </a:t>
            </a:r>
          </a:p>
        </p:txBody>
      </p:sp>
    </p:spTree>
    <p:extLst>
      <p:ext uri="{BB962C8B-B14F-4D97-AF65-F5344CB8AC3E}">
        <p14:creationId xmlns:p14="http://schemas.microsoft.com/office/powerpoint/2010/main" val="295059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994" y="183942"/>
            <a:ext cx="98087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лист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ИЛ)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поступает судебному приставу исполнителю</a:t>
            </a:r>
            <a:endParaRPr lang="ru-RU" sz="2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https://gas-kvas.com/uploads/posts/2023-01/1673568052_gas-kvas-com-p-risunok-politseiskogo-dlya-detei-v-detskom-2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194" y="1961460"/>
            <a:ext cx="1476874" cy="16171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68865" y="1270284"/>
            <a:ext cx="1730190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3-х </a:t>
            </a:r>
            <a:r>
              <a:rPr lang="ru-RU" sz="1400" b="1" u="sng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дневный</a:t>
            </a:r>
            <a:r>
              <a:rPr lang="ru-RU" sz="14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поступления</a:t>
            </a:r>
          </a:p>
          <a:p>
            <a:pPr algn="ctr"/>
            <a:r>
              <a:rPr lang="ru-RU" sz="1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 к судебному приставу</a:t>
            </a:r>
          </a:p>
          <a:p>
            <a:pPr algn="ctr"/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(ч.8 ст.30 ФЗ №229)</a:t>
            </a:r>
            <a:endParaRPr lang="ru-RU" sz="1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1753" y="1849245"/>
            <a:ext cx="1525666" cy="167079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 постановление о возбуждении исполнительного про-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4288" y="2978891"/>
            <a:ext cx="15509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</a:t>
            </a:r>
            <a:r>
              <a:rPr lang="ru-RU" sz="1400" b="1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 суток</a:t>
            </a:r>
          </a:p>
          <a:p>
            <a:pPr algn="ctr"/>
            <a:r>
              <a:rPr lang="ru-RU" sz="1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момента поступления</a:t>
            </a:r>
          </a:p>
          <a:p>
            <a:pPr algn="ctr"/>
            <a:r>
              <a:rPr lang="ru-RU" sz="1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ИЛ к судебному приставу</a:t>
            </a:r>
          </a:p>
          <a:p>
            <a:pPr algn="ctr"/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(ч.10 ст. 30 ФЗ №229)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380282" y="1600035"/>
            <a:ext cx="1730190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u="sng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дней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получения должником</a:t>
            </a:r>
          </a:p>
          <a:p>
            <a:pPr algn="ctr"/>
            <a:r>
              <a:rPr lang="ru-RU" sz="1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о возбуждении ИП, способами указанными в норме</a:t>
            </a:r>
          </a:p>
          <a:p>
            <a:pPr algn="ctr"/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(ч.12 ст.30 ФЗ №229)</a:t>
            </a:r>
            <a:endParaRPr lang="ru-RU" sz="1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81414" y="1821438"/>
            <a:ext cx="1525666" cy="148715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исполнение требований должником, содержащихся в исполнительном документе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49214" y="3983698"/>
            <a:ext cx="2029623" cy="40193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распространяется!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175" y="5456127"/>
            <a:ext cx="11525459" cy="117565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исполнительным листом поступило в подразделение приставов в понедельник, 3 февраля. Значит, приставу документы должны поступить не позднее 6 февраля - это четверг. Пристав обязан вынести постановление о возбуждении исполнительного производства или об отказе в нем не позднее 11 февраля (вторник). Из подсчета исключаются нерабочие дни: 8 и 9 февраля (суббота и воскресенье).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346101" y="2250830"/>
            <a:ext cx="7737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19401" y="2250830"/>
            <a:ext cx="7955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92625" y="3245618"/>
            <a:ext cx="7955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787473" y="2270927"/>
            <a:ext cx="72348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9957916" y="2280976"/>
            <a:ext cx="523498" cy="16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253428" y="4229724"/>
            <a:ext cx="2795302" cy="200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1" idx="2"/>
          </p:cNvCxnSpPr>
          <p:nvPr/>
        </p:nvCxnSpPr>
        <p:spPr>
          <a:xfrm>
            <a:off x="9245377" y="3600583"/>
            <a:ext cx="0" cy="3315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37088" y="1426370"/>
            <a:ext cx="1475263" cy="268733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взыскателя и ИП передаются судебному приставу в 3-х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дневный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 со дня их поступления в подразделение ФССП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712352" y="1396721"/>
            <a:ext cx="622764" cy="5647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1712351" y="3600583"/>
            <a:ext cx="622764" cy="5131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346101" y="3156856"/>
            <a:ext cx="7737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0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2928" y="153797"/>
            <a:ext cx="53133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позиции высших судов</a:t>
            </a:r>
          </a:p>
        </p:txBody>
      </p:sp>
      <p:pic>
        <p:nvPicPr>
          <p:cNvPr id="3" name="Рисунок 2" descr="https://present5.com/presentation/-55480796_335856573/image-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16894" r="56612" b="48677"/>
          <a:stretch/>
        </p:blipFill>
        <p:spPr bwMode="auto">
          <a:xfrm>
            <a:off x="145912" y="153797"/>
            <a:ext cx="1665605" cy="1209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62857" y="677017"/>
            <a:ext cx="9875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Конституционного Суда РФ от 01.06.2023 №29-П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делу о проверке конституционности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статьи 30 Федерального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«Об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производстве»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жалобой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Индастриал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04.03.2024 №305-ЭС23-23415 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делу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А40-224620/2022.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62857" y="2823586"/>
            <a:ext cx="2549820" cy="304465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едостатки касались размера долга или порядка исполнения;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объективно мешали должнику выполнить требования надлежащим образом;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справление ошибок должник инициировал в разумный срок после того как узнал о возбуждении производства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0620" y="3422232"/>
            <a:ext cx="1536188" cy="14655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течения срока добровольного исполнения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37361" y="3225519"/>
            <a:ext cx="1442896" cy="18589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Должник сразу же письменно уведомил пристава о запросе разъяснений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74557" y="3225519"/>
            <a:ext cx="1342413" cy="18589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 представил разъяснения спустя несколько месяцев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912888" y="2723103"/>
            <a:ext cx="3034602" cy="314513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spc="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ПОЗИЦИЯ:</a:t>
            </a:r>
          </a:p>
          <a:p>
            <a:pPr algn="ctr"/>
            <a:r>
              <a:rPr lang="ru-RU" i="1" spc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Должник не мог выполнить требования до получения разъяснений, а значит, срок добровольного исполнения не истек</a:t>
            </a:r>
          </a:p>
          <a:p>
            <a:pPr algn="ctr"/>
            <a:endParaRPr lang="ru-RU" dirty="0"/>
          </a:p>
        </p:txBody>
      </p:sp>
      <p:sp>
        <p:nvSpPr>
          <p:cNvPr id="11" name="Выгнутая вверх стрелка 10"/>
          <p:cNvSpPr/>
          <p:nvPr/>
        </p:nvSpPr>
        <p:spPr>
          <a:xfrm rot="20057049">
            <a:off x="858418" y="2159767"/>
            <a:ext cx="1625567" cy="9637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1166948">
            <a:off x="4449017" y="2311086"/>
            <a:ext cx="1463758" cy="7192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6321589" y="2459841"/>
            <a:ext cx="1282393" cy="7700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8510954" y="3607358"/>
            <a:ext cx="401934" cy="73353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2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806" y="570349"/>
            <a:ext cx="25280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cap="none" spc="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Исполнительский </a:t>
            </a:r>
          </a:p>
          <a:p>
            <a:pPr algn="ctr"/>
            <a:r>
              <a:rPr lang="ru-RU" sz="2000" b="1" i="1" cap="none" spc="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сбор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17853" y="110533"/>
            <a:ext cx="4527330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денежное взыскание в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 должника, который не исполнил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вовремя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</a:p>
        </p:txBody>
      </p:sp>
      <p:sp>
        <p:nvSpPr>
          <p:cNvPr id="7" name="Овальная выноска 6"/>
          <p:cNvSpPr/>
          <p:nvPr/>
        </p:nvSpPr>
        <p:spPr>
          <a:xfrm>
            <a:off x="7657678" y="110533"/>
            <a:ext cx="2481109" cy="552658"/>
          </a:xfrm>
          <a:prstGeom prst="wedgeEllipseCallou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Ч.1 ст. 112 Федерального закона № 229-ФЗ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7853" y="924292"/>
            <a:ext cx="33593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свойствами административной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штрафной санкции</a:t>
            </a:r>
            <a:endParaRPr lang="ru-RU" sz="1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6566351" y="784298"/>
            <a:ext cx="2647987" cy="523220"/>
          </a:xfrm>
          <a:prstGeom prst="wedgeEllipseCallou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ВС РФ от17.11.2015 № 50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7853" y="1522607"/>
            <a:ext cx="24959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Взыскивается принудительно.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оспорен.</a:t>
            </a:r>
            <a:endParaRPr lang="ru-RU" sz="1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713793" y="1504266"/>
            <a:ext cx="2239109" cy="541561"/>
          </a:xfrm>
          <a:prstGeom prst="wedgeEllipseCallou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Ч.6, 7 ст. 112 Федерального закона № 229-ФЗ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873309" y="755385"/>
            <a:ext cx="2037411" cy="1715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смотреть!!!</a:t>
            </a:r>
          </a:p>
          <a:p>
            <a:pPr algn="ctr"/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ФССП России от 08.0-7.2014 №0001/16 «Методические рекомендации о порядке взыскания исполнительского сбора»</a:t>
            </a:r>
          </a:p>
          <a:p>
            <a:pPr algn="ctr"/>
            <a:endParaRPr lang="ru-RU" dirty="0"/>
          </a:p>
        </p:txBody>
      </p:sp>
      <p:cxnSp>
        <p:nvCxnSpPr>
          <p:cNvPr id="22" name="Прямая со стрелкой 21"/>
          <p:cNvCxnSpPr>
            <a:endCxn id="5" idx="1"/>
          </p:cNvCxnSpPr>
          <p:nvPr/>
        </p:nvCxnSpPr>
        <p:spPr>
          <a:xfrm flipV="1">
            <a:off x="2821869" y="479865"/>
            <a:ext cx="395984" cy="2755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3"/>
            <a:endCxn id="8" idx="1"/>
          </p:cNvCxnSpPr>
          <p:nvPr/>
        </p:nvCxnSpPr>
        <p:spPr>
          <a:xfrm>
            <a:off x="2821869" y="924292"/>
            <a:ext cx="395984" cy="2616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0" idx="1"/>
          </p:cNvCxnSpPr>
          <p:nvPr/>
        </p:nvCxnSpPr>
        <p:spPr>
          <a:xfrm>
            <a:off x="2692958" y="1045908"/>
            <a:ext cx="524895" cy="7383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04290" y="2242575"/>
            <a:ext cx="5805877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6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решения о вынесении Постановления необходимо </a:t>
            </a:r>
          </a:p>
          <a:p>
            <a:pPr algn="just"/>
            <a:r>
              <a:rPr lang="ru-RU" sz="16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одновременно следующих обстоятельств</a:t>
            </a:r>
            <a:r>
              <a:rPr lang="ru-RU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Должник не исполнил требования исполнительного документа в срок, установленный на добровольного исполнения;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 подтверждено, что должник уведомлен о возбуждении исполнительного производства;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Должник не доказал, что исполнение было невозможно из-за непреодолимой силы.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3806" y="4222865"/>
            <a:ext cx="5566667" cy="28263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исполнительского сбора 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(ч.3 ст.112 Федерального закона №229-ФЗ</a:t>
            </a:r>
            <a:endParaRPr lang="ru-RU" sz="11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806" y="4912822"/>
            <a:ext cx="2924047" cy="136328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Имущественное требование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7% от взыскиваемой суммы или стоимости взыскиваемого имущества, но не меньше: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 руб.- гражданин, ИП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10 000,0 руб. -организация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46853" y="4912822"/>
            <a:ext cx="2233263" cy="136328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неимущественного характера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000,0 руб.- гражданин, ИП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0 000,0 руб. -организация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 flipH="1">
            <a:off x="2385753" y="4505498"/>
            <a:ext cx="691387" cy="4073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</p:cNvCxnSpPr>
          <p:nvPr/>
        </p:nvCxnSpPr>
        <p:spPr>
          <a:xfrm>
            <a:off x="3077140" y="4505498"/>
            <a:ext cx="796591" cy="4073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248698" y="2726575"/>
            <a:ext cx="4662022" cy="207818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!!! Обратите внимание !!!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48698" y="3012733"/>
            <a:ext cx="487697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Имущественное требование исполнено частично, имеется рассрочка </a:t>
            </a:r>
          </a:p>
          <a:p>
            <a:pPr algn="just"/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сполнения – </a:t>
            </a:r>
            <a:r>
              <a:rPr lang="ru-RU" sz="1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считается от просроченных требований на</a:t>
            </a:r>
          </a:p>
          <a:p>
            <a:pPr algn="just"/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ледующий день после окончания срока на добровольное </a:t>
            </a:r>
            <a:r>
              <a:rPr lang="ru-RU" sz="1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just"/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п.7 Постановления Пленума ВС РФ от 17.11.2015 №50)</a:t>
            </a:r>
          </a:p>
          <a:p>
            <a:pPr algn="just"/>
            <a:endParaRPr lang="ru-RU" sz="1200" b="0" i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Неисполненных требований несколько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– сбор устанавливается для каждого</a:t>
            </a:r>
          </a:p>
          <a:p>
            <a:pPr algn="just"/>
            <a:r>
              <a:rPr lang="ru-RU" sz="1200" b="0" i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(п.76 Постановления Пленума ВС РФ от 17.11.2015 №50)</a:t>
            </a:r>
          </a:p>
          <a:p>
            <a:pPr algn="just"/>
            <a:endParaRPr lang="ru-RU" sz="1200" i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200" b="0" cap="none" spc="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солидарных должников и одно требование </a:t>
            </a:r>
            <a:r>
              <a:rPr lang="ru-RU" sz="1200" b="0" i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исполнительский сбор </a:t>
            </a: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зыскивается с должников солидарно. Общая сумма со всех должников не должна </a:t>
            </a: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ревышать обычного размера исполнительского сбора.</a:t>
            </a:r>
          </a:p>
          <a:p>
            <a:pPr algn="just"/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(ч.3.1 ст.112 ФЗ №229; Обзор судебной практики №1 (2016), утвержденный Президиумом ВС РФ 13.04.2016.</a:t>
            </a:r>
            <a:r>
              <a:rPr lang="ru-RU" sz="1200" b="0" i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0" i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30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155" y="173894"/>
            <a:ext cx="5742341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Исполнительский сбор может быть 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отменен</a:t>
            </a:r>
          </a:p>
          <a:p>
            <a:pPr algn="ctr"/>
            <a:r>
              <a:rPr lang="ru-RU" sz="20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z="20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000" b="1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Должник через суд обжаловал незаконное взыскание </a:t>
            </a:r>
          </a:p>
          <a:p>
            <a:pPr algn="just"/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бора </a:t>
            </a:r>
            <a:r>
              <a:rPr lang="ru-RU" i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(ч.6 ст. 112 ФЗ №229);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о взыскании сбора вынесено </a:t>
            </a:r>
          </a:p>
          <a:p>
            <a:pPr algn="just"/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шибочно </a:t>
            </a:r>
            <a:r>
              <a:rPr lang="ru-RU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(ч.5 ст. 14 ФЗ №229);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прямо предусматривает отмену</a:t>
            </a:r>
          </a:p>
          <a:p>
            <a:pPr algn="just"/>
            <a:r>
              <a:rPr lang="ru-RU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(ч. 5.1. ст. 112 ФЗ № 229)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i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носка 1 (граница и черта) 2"/>
          <p:cNvSpPr/>
          <p:nvPr/>
        </p:nvSpPr>
        <p:spPr>
          <a:xfrm>
            <a:off x="7184571" y="505709"/>
            <a:ext cx="4491613" cy="1403478"/>
          </a:xfrm>
          <a:prstGeom prst="accentBorderCallout1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после истечения срока для добровольного исполнения должнику дали отсрочку или рассрочку исполнения требований, постановление о сборе на этом основании отменить не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получится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5.1.3.Методических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о порядке взыскания исполнительского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сбора)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355" y="2972556"/>
            <a:ext cx="3093630" cy="73352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Оспариваем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исполнительский сбор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33103" y="2972556"/>
            <a:ext cx="3898761" cy="73352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рабочих  дней со дня получения постановления о взыскании сбора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09984" y="2972556"/>
            <a:ext cx="3366200" cy="73352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в суд, по месту нахождения судебного пристава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stCxn id="4" idx="3"/>
            <a:endCxn id="5" idx="2"/>
          </p:cNvCxnSpPr>
          <p:nvPr/>
        </p:nvCxnSpPr>
        <p:spPr>
          <a:xfrm>
            <a:off x="3254985" y="3339321"/>
            <a:ext cx="57811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6"/>
            <a:endCxn id="6" idx="1"/>
          </p:cNvCxnSpPr>
          <p:nvPr/>
        </p:nvCxnSpPr>
        <p:spPr>
          <a:xfrm>
            <a:off x="7731864" y="3339321"/>
            <a:ext cx="5781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https://otkritkis.com/wp-content/uploads/2021/11/1530529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5" y="3797154"/>
            <a:ext cx="986602" cy="73352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1235947" y="3916857"/>
            <a:ext cx="1008847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Доводы, которые могут послужить основаниями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удовлетворения требований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оспаривании исполнительского сбора: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неисполнение судебного решения связано с недостаточностью бюджетных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 однако имеются доказательства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в органы власти с просьбой о выделении дополнительного финансирования;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7411" y="4846608"/>
            <a:ext cx="12000756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исполнению решения суда предпринимаются, задержка сроков является объективно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финансирования от органов государственной власти на реализацию государственных полномочий;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судебное решение было исполнено до вынесения постановления о взыскании исполнительского сбора или в пределах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срока, установленного для добровольного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исполнения решения суда была вызвана действиями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взыскателя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847" y="6016159"/>
            <a:ext cx="1143327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u="sng" cap="none" spc="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 Ж Н О !!!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олжны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предприняты все меры для надлежащего исполнения содержащегося в исполнительном документе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 75 Постановления Пленума ВС РФ от 17.11.2015 №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enecajones.files.wordpress.com/2014/09/motivacion_trabajo_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62210" cy="231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62210" y="10048"/>
            <a:ext cx="71793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привлечения к ответственности по </a:t>
            </a:r>
          </a:p>
          <a:p>
            <a:pPr algn="ctr"/>
            <a:r>
              <a:rPr lang="ru-RU" sz="1600" b="1" cap="none" spc="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17.15 КоАП РФ: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вынесено постановление о взыскании исполнительского сбора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судебным приставом-исполнителем установлен срок для исполнения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после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о взыскании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содержащиеся в исполнительном документе требования не исполнены в указанный выше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срок.</a:t>
            </a:r>
            <a:endParaRPr lang="ru-RU" sz="1600" dirty="0"/>
          </a:p>
        </p:txBody>
      </p:sp>
      <p:sp>
        <p:nvSpPr>
          <p:cNvPr id="4" name="Выноска 2 3"/>
          <p:cNvSpPr/>
          <p:nvPr/>
        </p:nvSpPr>
        <p:spPr>
          <a:xfrm>
            <a:off x="9589478" y="80386"/>
            <a:ext cx="2458496" cy="1728317"/>
          </a:xfrm>
          <a:prstGeom prst="borderCallout2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Отсутствия хотя бы одного из условий влечет отмену постановления по делу, в виду отсутствия состава!</a:t>
            </a:r>
            <a:endParaRPr lang="ru-RU" sz="16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96176" y="1939332"/>
            <a:ext cx="2471894" cy="5325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+mj-lt"/>
              </a:rPr>
              <a:t>Срок давности привлечения 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+mj-lt"/>
              </a:rPr>
              <a:t>1 год</a:t>
            </a:r>
            <a:endParaRPr lang="ru-RU" sz="13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2471895"/>
            <a:ext cx="6461090" cy="3014505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spc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доводы, которые могут быть использованы при обжаловании постановления по ст. 17.15 КоАП РФ</a:t>
            </a:r>
          </a:p>
          <a:p>
            <a:pPr algn="just"/>
            <a:r>
              <a:rPr lang="ru-RU" sz="1400" spc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вынесенного постановления о взыскании исполнительского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spc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судебным приставом-исполнителем срока исполнения требований исполнительного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документа.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3.Фактическое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требований исполнительного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документа.</a:t>
            </a:r>
          </a:p>
          <a:p>
            <a:pPr algn="just"/>
            <a:r>
              <a:rPr lang="ru-RU" sz="1400" spc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процедуры привлечения к административной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5.Не истек срок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требований исполнительного документа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spc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static.tildacdn.info/tild3563-3133-4837-b737-613966663033/_2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0" r="32424"/>
          <a:stretch/>
        </p:blipFill>
        <p:spPr bwMode="auto">
          <a:xfrm>
            <a:off x="6768820" y="3105150"/>
            <a:ext cx="1447800" cy="2381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Выноска 2 6"/>
          <p:cNvSpPr/>
          <p:nvPr/>
        </p:nvSpPr>
        <p:spPr>
          <a:xfrm>
            <a:off x="9495692" y="3105150"/>
            <a:ext cx="2572378" cy="2079799"/>
          </a:xfrm>
          <a:prstGeom prst="borderCallout2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срок для исполнения пристав вправе до вступления в силу постановления об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АП,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днако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к ответственности за повторное неисполнение можно только после того, как оно вступило в силу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Конституционного Суда РФ от 13.04.2023 № 17-П)</a:t>
            </a: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465925" y="2019719"/>
            <a:ext cx="0" cy="954593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480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1733</Words>
  <Application>Microsoft Office PowerPoint</Application>
  <PresentationFormat>Широкоэкранный</PresentationFormat>
  <Paragraphs>189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Bdfy Bdfyjd</dc:creator>
  <cp:lastModifiedBy>Александра</cp:lastModifiedBy>
  <cp:revision>63</cp:revision>
  <dcterms:created xsi:type="dcterms:W3CDTF">2024-04-10T01:15:24Z</dcterms:created>
  <dcterms:modified xsi:type="dcterms:W3CDTF">2024-04-25T05:56:53Z</dcterms:modified>
</cp:coreProperties>
</file>