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4" r:id="rId3"/>
    <p:sldId id="650" r:id="rId4"/>
    <p:sldId id="618" r:id="rId5"/>
    <p:sldId id="654" r:id="rId6"/>
    <p:sldId id="670" r:id="rId7"/>
    <p:sldId id="671" r:id="rId8"/>
    <p:sldId id="675" r:id="rId9"/>
    <p:sldId id="673" r:id="rId10"/>
    <p:sldId id="674" r:id="rId11"/>
    <p:sldId id="676" r:id="rId12"/>
    <p:sldId id="663" r:id="rId13"/>
    <p:sldId id="665" r:id="rId14"/>
    <p:sldId id="668" r:id="rId15"/>
    <p:sldId id="614" r:id="rId16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64EFBF-BBCE-4F3F-9494-85742706FE23}">
          <p14:sldIdLst>
            <p14:sldId id="256"/>
            <p14:sldId id="624"/>
            <p14:sldId id="650"/>
            <p14:sldId id="618"/>
            <p14:sldId id="654"/>
            <p14:sldId id="670"/>
            <p14:sldId id="671"/>
            <p14:sldId id="675"/>
            <p14:sldId id="673"/>
            <p14:sldId id="674"/>
            <p14:sldId id="676"/>
            <p14:sldId id="663"/>
            <p14:sldId id="665"/>
            <p14:sldId id="668"/>
            <p14:sldId id="6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30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099C8"/>
    <a:srgbClr val="9900CC"/>
    <a:srgbClr val="9ABDDB"/>
    <a:srgbClr val="94B6D2"/>
    <a:srgbClr val="6600FF"/>
    <a:srgbClr val="6BFB72"/>
    <a:srgbClr val="1403F7"/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1" autoAdjust="0"/>
    <p:restoredTop sz="94508" autoAdjust="0"/>
  </p:normalViewPr>
  <p:slideViewPr>
    <p:cSldViewPr>
      <p:cViewPr>
        <p:scale>
          <a:sx n="157" d="100"/>
          <a:sy n="157" d="100"/>
        </p:scale>
        <p:origin x="-2178" y="210"/>
      </p:cViewPr>
      <p:guideLst>
        <p:guide orient="horz" pos="13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801244306188198E-2"/>
          <c:y val="5.7060653391453234E-2"/>
          <c:w val="0.9223975113876236"/>
          <c:h val="0.558233317213120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2. СЕГМЕНТ «Жилая застройка (среднеэтажная и многоэтажная)»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рп. Ванино</c:v>
                </c:pt>
                <c:pt idx="1">
                  <c:v>рп. Октябрьский</c:v>
                </c:pt>
                <c:pt idx="2">
                  <c:v>п. Монгохто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4. СЕГМЕНТ «Предпринимательство»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рп. Ванино</c:v>
                </c:pt>
                <c:pt idx="1">
                  <c:v>рп. Октябрьский</c:v>
                </c:pt>
                <c:pt idx="2">
                  <c:v>п. Монгохто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6. СЕГМЕНТ «Производственная деятельность»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рп. Ванино</c:v>
                </c:pt>
                <c:pt idx="1">
                  <c:v>рп. Октябрьский</c:v>
                </c:pt>
                <c:pt idx="2">
                  <c:v>п. Монгохто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73216"/>
        <c:axId val="76746752"/>
      </c:barChart>
      <c:catAx>
        <c:axId val="7607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76746752"/>
        <c:crosses val="autoZero"/>
        <c:auto val="1"/>
        <c:lblAlgn val="ctr"/>
        <c:lblOffset val="100"/>
        <c:noMultiLvlLbl val="0"/>
      </c:catAx>
      <c:valAx>
        <c:axId val="76746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7607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532774136207088E-2"/>
          <c:y val="0.73416148205754905"/>
          <c:w val="0.94376985890456599"/>
          <c:h val="0.234714525183476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+mj-lt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FFB76-EC8F-449E-9A37-92AA46E42A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91196C-3E23-407F-B26D-BD295580192F}">
      <dgm:prSet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</a:rPr>
            <a:t>КГБУ «</a:t>
          </a:r>
          <a:r>
            <a:rPr lang="ru-RU" sz="1400" b="1" dirty="0" err="1" smtClean="0">
              <a:solidFill>
                <a:schemeClr val="tx1"/>
              </a:solidFill>
            </a:rPr>
            <a:t>Хабкрайкадастр</a:t>
          </a:r>
          <a:r>
            <a:rPr lang="ru-RU" sz="1400" b="1" dirty="0" smtClean="0">
              <a:solidFill>
                <a:schemeClr val="tx1"/>
              </a:solidFill>
            </a:rPr>
            <a:t>» определяет и утверждает кадастровую стоимость в период действия утвержденных результатов объектов:</a:t>
          </a:r>
          <a:r>
            <a:rPr lang="ru-RU" sz="1400" b="1" baseline="0" dirty="0" smtClean="0">
              <a:solidFill>
                <a:schemeClr val="tx1"/>
              </a:solidFill>
            </a:rPr>
            <a:t> </a:t>
          </a:r>
        </a:p>
      </dgm:t>
    </dgm:pt>
    <dgm:pt modelId="{421CAE6B-2B6C-42C7-8890-A0B604186AE2}" type="parTrans" cxnId="{AF647EA4-4BC2-465E-807A-9D8B1EAC0104}">
      <dgm:prSet/>
      <dgm:spPr/>
      <dgm:t>
        <a:bodyPr/>
        <a:lstStyle/>
        <a:p>
          <a:endParaRPr lang="ru-RU"/>
        </a:p>
      </dgm:t>
    </dgm:pt>
    <dgm:pt modelId="{5029A8A1-2399-43D5-A1A8-369825D5EA0A}" type="sibTrans" cxnId="{AF647EA4-4BC2-465E-807A-9D8B1EAC0104}">
      <dgm:prSet/>
      <dgm:spPr/>
      <dgm:t>
        <a:bodyPr/>
        <a:lstStyle/>
        <a:p>
          <a:endParaRPr lang="ru-RU"/>
        </a:p>
      </dgm:t>
    </dgm:pt>
    <dgm:pt modelId="{972E7ABC-416E-481D-B568-870F25CC7E97}">
      <dgm:prSet custT="1"/>
      <dgm:spPr/>
      <dgm:t>
        <a:bodyPr/>
        <a:lstStyle/>
        <a:p>
          <a:r>
            <a:rPr lang="ru-RU" sz="1400" b="0" baseline="0" dirty="0" smtClean="0">
              <a:solidFill>
                <a:schemeClr val="tx1"/>
              </a:solidFill>
            </a:rPr>
            <a:t>при постановке на кадастровый учет вновь образованных объектов </a:t>
          </a:r>
        </a:p>
      </dgm:t>
    </dgm:pt>
    <dgm:pt modelId="{F1E8DCCE-3740-4C88-A67A-A86E4C0F4CD5}" type="parTrans" cxnId="{E240C3B8-6E55-400F-BEB1-B867F376D35D}">
      <dgm:prSet/>
      <dgm:spPr/>
      <dgm:t>
        <a:bodyPr/>
        <a:lstStyle/>
        <a:p>
          <a:endParaRPr lang="ru-RU"/>
        </a:p>
      </dgm:t>
    </dgm:pt>
    <dgm:pt modelId="{955BF093-5C06-4297-8AE9-0BC714EFFDD4}" type="sibTrans" cxnId="{E240C3B8-6E55-400F-BEB1-B867F376D35D}">
      <dgm:prSet/>
      <dgm:spPr/>
      <dgm:t>
        <a:bodyPr/>
        <a:lstStyle/>
        <a:p>
          <a:endParaRPr lang="ru-RU"/>
        </a:p>
      </dgm:t>
    </dgm:pt>
    <dgm:pt modelId="{FDE2C142-7C85-4245-830A-230D0DDEE9C1}">
      <dgm:prSet custT="1"/>
      <dgm:spPr/>
      <dgm:t>
        <a:bodyPr/>
        <a:lstStyle/>
        <a:p>
          <a:r>
            <a:rPr lang="ru-RU" sz="1400" b="0" baseline="0" dirty="0" smtClean="0">
              <a:solidFill>
                <a:schemeClr val="tx1"/>
              </a:solidFill>
            </a:rPr>
            <a:t>при изменении характеристик объектов и сведений в ЕГРН </a:t>
          </a:r>
        </a:p>
      </dgm:t>
    </dgm:pt>
    <dgm:pt modelId="{D101417D-8AB2-409C-AD64-52DF7FC9803D}" type="parTrans" cxnId="{F786BF88-9854-4FCE-B546-7582B2405D1B}">
      <dgm:prSet/>
      <dgm:spPr/>
      <dgm:t>
        <a:bodyPr/>
        <a:lstStyle/>
        <a:p>
          <a:endParaRPr lang="ru-RU"/>
        </a:p>
      </dgm:t>
    </dgm:pt>
    <dgm:pt modelId="{84DF32D7-B667-4B34-B11E-A4B83E23BA0D}" type="sibTrans" cxnId="{F786BF88-9854-4FCE-B546-7582B2405D1B}">
      <dgm:prSet/>
      <dgm:spPr/>
      <dgm:t>
        <a:bodyPr/>
        <a:lstStyle/>
        <a:p>
          <a:endParaRPr lang="ru-RU"/>
        </a:p>
      </dgm:t>
    </dgm:pt>
    <dgm:pt modelId="{0BB9BD02-D3F7-42F2-885E-2A5395621BC1}">
      <dgm:prSet custT="1"/>
      <dgm:spPr/>
      <dgm:t>
        <a:bodyPr/>
        <a:lstStyle/>
        <a:p>
          <a:pPr algn="just"/>
          <a:r>
            <a:rPr lang="ru-RU" sz="1400" b="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По результатам определения кадастровой стоимости составляется </a:t>
          </a:r>
          <a:r>
            <a:rPr lang="ru-RU" sz="1400" b="1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Акт об определении кадастровой стоимости (ст. 16 237-ФЗ) </a:t>
          </a:r>
          <a:r>
            <a:rPr lang="ru-RU" sz="1400" b="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и размещается на сайте КГБУ «</a:t>
          </a:r>
          <a:r>
            <a:rPr lang="ru-RU" sz="1400" b="0" dirty="0" err="1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Хабкрайкадастр</a:t>
          </a:r>
          <a:r>
            <a:rPr lang="ru-RU" sz="1400" b="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» </a:t>
          </a:r>
          <a:r>
            <a:rPr lang="en-US" sz="1400" b="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www.khvbti.ru</a:t>
          </a:r>
          <a:r>
            <a:rPr lang="ru-RU" sz="1400" b="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</a:t>
          </a:r>
          <a:endParaRPr lang="ru-RU" sz="1400" b="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gm:t>
    </dgm:pt>
    <dgm:pt modelId="{94A5D1D3-B9CD-43F4-9C22-259098416E2E}" type="parTrans" cxnId="{ED60008B-04B3-40DD-BCD3-178F925F2852}">
      <dgm:prSet/>
      <dgm:spPr/>
      <dgm:t>
        <a:bodyPr/>
        <a:lstStyle/>
        <a:p>
          <a:endParaRPr lang="ru-RU"/>
        </a:p>
      </dgm:t>
    </dgm:pt>
    <dgm:pt modelId="{331B8D3B-8268-4EAD-B5EA-B24686B782DA}" type="sibTrans" cxnId="{ED60008B-04B3-40DD-BCD3-178F925F2852}">
      <dgm:prSet/>
      <dgm:spPr/>
      <dgm:t>
        <a:bodyPr/>
        <a:lstStyle/>
        <a:p>
          <a:endParaRPr lang="ru-RU"/>
        </a:p>
      </dgm:t>
    </dgm:pt>
    <dgm:pt modelId="{867A19C5-435D-4F5B-8283-6BD777FF0DFD}" type="pres">
      <dgm:prSet presAssocID="{005FFB76-EC8F-449E-9A37-92AA46E42A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341A9-DCFA-4B9A-B6FE-DD2C96F6EC3B}" type="pres">
      <dgm:prSet presAssocID="{C091196C-3E23-407F-B26D-BD295580192F}" presName="parentText" presStyleLbl="node1" presStyleIdx="0" presStyleCnt="2" custScaleX="100000" custScaleY="45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0D48D-E4CD-44F5-B590-28DF6F684ACE}" type="pres">
      <dgm:prSet presAssocID="{C091196C-3E23-407F-B26D-BD295580192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BBA540-E830-457E-AD0B-DEC19227FABD}" type="pres">
      <dgm:prSet presAssocID="{0BB9BD02-D3F7-42F2-885E-2A5395621BC1}" presName="parentText" presStyleLbl="node1" presStyleIdx="1" presStyleCnt="2" custScaleX="100000" custScaleY="70111" custLinFactNeighborX="0" custLinFactNeighborY="-498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647EA4-4BC2-465E-807A-9D8B1EAC0104}" srcId="{005FFB76-EC8F-449E-9A37-92AA46E42ACF}" destId="{C091196C-3E23-407F-B26D-BD295580192F}" srcOrd="0" destOrd="0" parTransId="{421CAE6B-2B6C-42C7-8890-A0B604186AE2}" sibTransId="{5029A8A1-2399-43D5-A1A8-369825D5EA0A}"/>
    <dgm:cxn modelId="{A38F21E0-8CFA-4BD8-8F96-9B6124DD3FD7}" type="presOf" srcId="{C091196C-3E23-407F-B26D-BD295580192F}" destId="{158341A9-DCFA-4B9A-B6FE-DD2C96F6EC3B}" srcOrd="0" destOrd="0" presId="urn:microsoft.com/office/officeart/2005/8/layout/vList2"/>
    <dgm:cxn modelId="{1F625C8C-9EDE-4FF5-95F7-C1576C0C8A21}" type="presOf" srcId="{972E7ABC-416E-481D-B568-870F25CC7E97}" destId="{6190D48D-E4CD-44F5-B590-28DF6F684ACE}" srcOrd="0" destOrd="0" presId="urn:microsoft.com/office/officeart/2005/8/layout/vList2"/>
    <dgm:cxn modelId="{F786BF88-9854-4FCE-B546-7582B2405D1B}" srcId="{C091196C-3E23-407F-B26D-BD295580192F}" destId="{FDE2C142-7C85-4245-830A-230D0DDEE9C1}" srcOrd="1" destOrd="0" parTransId="{D101417D-8AB2-409C-AD64-52DF7FC9803D}" sibTransId="{84DF32D7-B667-4B34-B11E-A4B83E23BA0D}"/>
    <dgm:cxn modelId="{ED60008B-04B3-40DD-BCD3-178F925F2852}" srcId="{005FFB76-EC8F-449E-9A37-92AA46E42ACF}" destId="{0BB9BD02-D3F7-42F2-885E-2A5395621BC1}" srcOrd="1" destOrd="0" parTransId="{94A5D1D3-B9CD-43F4-9C22-259098416E2E}" sibTransId="{331B8D3B-8268-4EAD-B5EA-B24686B782DA}"/>
    <dgm:cxn modelId="{E240C3B8-6E55-400F-BEB1-B867F376D35D}" srcId="{C091196C-3E23-407F-B26D-BD295580192F}" destId="{972E7ABC-416E-481D-B568-870F25CC7E97}" srcOrd="0" destOrd="0" parTransId="{F1E8DCCE-3740-4C88-A67A-A86E4C0F4CD5}" sibTransId="{955BF093-5C06-4297-8AE9-0BC714EFFDD4}"/>
    <dgm:cxn modelId="{95616402-91AB-4AFF-BA66-067D8BE4F78D}" type="presOf" srcId="{0BB9BD02-D3F7-42F2-885E-2A5395621BC1}" destId="{A0BBA540-E830-457E-AD0B-DEC19227FABD}" srcOrd="0" destOrd="0" presId="urn:microsoft.com/office/officeart/2005/8/layout/vList2"/>
    <dgm:cxn modelId="{A47B0FDC-315C-431A-A4C7-BD46B46ED463}" type="presOf" srcId="{005FFB76-EC8F-449E-9A37-92AA46E42ACF}" destId="{867A19C5-435D-4F5B-8283-6BD777FF0DFD}" srcOrd="0" destOrd="0" presId="urn:microsoft.com/office/officeart/2005/8/layout/vList2"/>
    <dgm:cxn modelId="{164B4ED7-BE70-42EB-8CD9-BB4623D84DFB}" type="presOf" srcId="{FDE2C142-7C85-4245-830A-230D0DDEE9C1}" destId="{6190D48D-E4CD-44F5-B590-28DF6F684ACE}" srcOrd="0" destOrd="1" presId="urn:microsoft.com/office/officeart/2005/8/layout/vList2"/>
    <dgm:cxn modelId="{71C76872-A135-4B39-BA2D-04C0257C8145}" type="presParOf" srcId="{867A19C5-435D-4F5B-8283-6BD777FF0DFD}" destId="{158341A9-DCFA-4B9A-B6FE-DD2C96F6EC3B}" srcOrd="0" destOrd="0" presId="urn:microsoft.com/office/officeart/2005/8/layout/vList2"/>
    <dgm:cxn modelId="{43007FF7-A25A-4FF2-94D0-E08D16ADC808}" type="presParOf" srcId="{867A19C5-435D-4F5B-8283-6BD777FF0DFD}" destId="{6190D48D-E4CD-44F5-B590-28DF6F684ACE}" srcOrd="1" destOrd="0" presId="urn:microsoft.com/office/officeart/2005/8/layout/vList2"/>
    <dgm:cxn modelId="{33E06884-CF77-472D-9685-6D3802AE51BD}" type="presParOf" srcId="{867A19C5-435D-4F5B-8283-6BD777FF0DFD}" destId="{A0BBA540-E830-457E-AD0B-DEC19227FAB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849972-DA6A-4FBC-B2C0-CB293CA157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0ED424-AEE7-4FBB-ACB3-67614FC7E8C5}">
      <dgm:prSet phldrT="[Текст]" custT="1"/>
      <dgm:spPr/>
      <dgm:t>
        <a:bodyPr/>
        <a:lstStyle/>
        <a:p>
          <a:pPr algn="just"/>
          <a:r>
            <a:rPr lang="ru-RU" sz="1200" b="1" dirty="0" smtClean="0">
              <a:solidFill>
                <a:schemeClr val="tx1"/>
              </a:solidFill>
              <a:latin typeface="+mj-lt"/>
            </a:rPr>
            <a:t>По </a:t>
          </a:r>
          <a:r>
            <a:rPr lang="ru-RU" sz="1200" b="1" dirty="0" err="1" smtClean="0">
              <a:solidFill>
                <a:schemeClr val="tx1"/>
              </a:solidFill>
              <a:latin typeface="+mj-lt"/>
            </a:rPr>
            <a:t>Ванинскому</a:t>
          </a:r>
          <a:r>
            <a:rPr lang="ru-RU" sz="1200" b="1" dirty="0" smtClean="0">
              <a:solidFill>
                <a:schemeClr val="tx1"/>
              </a:solidFill>
              <a:latin typeface="+mj-lt"/>
            </a:rPr>
            <a:t> МР </a:t>
          </a:r>
          <a:r>
            <a:rPr lang="ru-RU" sz="1200" dirty="0" smtClean="0">
              <a:solidFill>
                <a:schemeClr val="tx1"/>
              </a:solidFill>
              <a:latin typeface="+mj-lt"/>
            </a:rPr>
            <a:t>в комиссию подано 20 заявлений по оспариванию земельных участков:</a:t>
          </a:r>
          <a:endParaRPr lang="ru-RU" sz="1200" dirty="0">
            <a:solidFill>
              <a:schemeClr val="tx1"/>
            </a:solidFill>
            <a:latin typeface="+mj-lt"/>
          </a:endParaRPr>
        </a:p>
      </dgm:t>
    </dgm:pt>
    <dgm:pt modelId="{BDE34B90-BCC7-4BCA-B338-881C8A23DF60}" type="parTrans" cxnId="{25995973-CF4F-4262-8B48-123369A86B46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+mj-lt"/>
          </a:endParaRPr>
        </a:p>
      </dgm:t>
    </dgm:pt>
    <dgm:pt modelId="{116354A5-901C-4081-A3FC-90ADD459284B}" type="sibTrans" cxnId="{25995973-CF4F-4262-8B48-123369A86B46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+mj-lt"/>
          </a:endParaRPr>
        </a:p>
      </dgm:t>
    </dgm:pt>
    <dgm:pt modelId="{BABA9FF7-5DBC-40B5-A92A-842DCF4CC7DF}">
      <dgm:prSet phldrT="[Текст]" custT="1"/>
      <dgm:spPr/>
      <dgm:t>
        <a:bodyPr/>
        <a:lstStyle/>
        <a:p>
          <a:pPr algn="l"/>
          <a:r>
            <a:rPr lang="ru-RU" sz="1200" dirty="0" smtClean="0">
              <a:solidFill>
                <a:schemeClr val="tx1"/>
              </a:solidFill>
              <a:latin typeface="+mj-lt"/>
            </a:rPr>
            <a:t>1 ЗУ для размещения домов многоэтажной жилой застройки (принято положительное решение);</a:t>
          </a:r>
          <a:endParaRPr lang="ru-RU" sz="1200" dirty="0">
            <a:solidFill>
              <a:schemeClr val="tx1"/>
            </a:solidFill>
            <a:latin typeface="+mj-lt"/>
          </a:endParaRPr>
        </a:p>
      </dgm:t>
    </dgm:pt>
    <dgm:pt modelId="{94418B84-612E-4819-9292-9E4F2A64C55B}" type="parTrans" cxnId="{FB4EE0A2-4643-462E-8C37-F02644602A0F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+mj-lt"/>
          </a:endParaRPr>
        </a:p>
      </dgm:t>
    </dgm:pt>
    <dgm:pt modelId="{1F492808-7F39-481C-9123-D5D26052D596}" type="sibTrans" cxnId="{FB4EE0A2-4643-462E-8C37-F02644602A0F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+mj-lt"/>
          </a:endParaRPr>
        </a:p>
      </dgm:t>
    </dgm:pt>
    <dgm:pt modelId="{BBF5DFF5-DF51-488D-86B6-4B7D28043619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+mj-lt"/>
            </a:rPr>
            <a:t>- Оценщиком в отчетах принимались неликвидные объекты аналоги расположенные в с. Тополево ХР (выставлялись в объявлениях на продажу в течении 2-х лет) с диапазоном от 100 до 127 руб./</a:t>
          </a:r>
          <a:r>
            <a:rPr lang="ru-RU" sz="1200" dirty="0" err="1" smtClean="0">
              <a:solidFill>
                <a:schemeClr val="tx1"/>
              </a:solidFill>
              <a:latin typeface="+mj-lt"/>
            </a:rPr>
            <a:t>кв.м</a:t>
          </a:r>
          <a:r>
            <a:rPr lang="ru-RU" sz="1200" dirty="0" smtClean="0">
              <a:solidFill>
                <a:schemeClr val="tx1"/>
              </a:solidFill>
              <a:latin typeface="+mj-lt"/>
            </a:rPr>
            <a:t>, либо аналоги с/х назначения расположенные в Приморском крае с диапазоном цен от 4 до 10 руб./</a:t>
          </a:r>
          <a:r>
            <a:rPr lang="ru-RU" sz="1200" dirty="0" err="1" smtClean="0">
              <a:solidFill>
                <a:schemeClr val="tx1"/>
              </a:solidFill>
              <a:latin typeface="+mj-lt"/>
            </a:rPr>
            <a:t>кв.м</a:t>
          </a:r>
          <a:r>
            <a:rPr lang="ru-RU" sz="1200" dirty="0" smtClean="0">
              <a:solidFill>
                <a:schemeClr val="tx1"/>
              </a:solidFill>
              <a:latin typeface="+mj-lt"/>
            </a:rPr>
            <a:t>.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+mj-lt"/>
            </a:rPr>
            <a:t>- Различие аналогов по площади с объектом оценки более чем в 108 раз;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+mj-lt"/>
            </a:rPr>
            <a:t>- Не учтен ЦОФ расположения аналогов вблизи крупных автомобильных дорог;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+mj-lt"/>
            </a:rPr>
            <a:t>- Не учтен ЦОФ объекта оценки расположения «выход к морю</a:t>
          </a:r>
          <a:r>
            <a:rPr lang="ru-RU" sz="1200" dirty="0" smtClean="0">
              <a:solidFill>
                <a:schemeClr val="tx1"/>
              </a:solidFill>
              <a:latin typeface="+mj-lt"/>
            </a:rPr>
            <a:t>».</a:t>
          </a:r>
        </a:p>
      </dgm:t>
    </dgm:pt>
    <dgm:pt modelId="{36B376D9-4E96-4A15-B380-1FAAD21D6B5E}" type="parTrans" cxnId="{D566214D-B55C-4AF0-8E6B-9DFEDE2F2F18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+mj-lt"/>
          </a:endParaRPr>
        </a:p>
      </dgm:t>
    </dgm:pt>
    <dgm:pt modelId="{48DC26D4-5B2C-4F0B-A4FD-8EDA3707C7BF}" type="sibTrans" cxnId="{D566214D-B55C-4AF0-8E6B-9DFEDE2F2F18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+mj-lt"/>
          </a:endParaRPr>
        </a:p>
      </dgm:t>
    </dgm:pt>
    <dgm:pt modelId="{5344AA15-653D-402F-AF5A-4CA8DEC8F4B5}">
      <dgm:prSet phldrT="[Текст]" custT="1"/>
      <dgm:spPr/>
      <dgm:t>
        <a:bodyPr/>
        <a:lstStyle/>
        <a:p>
          <a:pPr algn="l"/>
          <a:r>
            <a:rPr lang="ru-RU" sz="1200" dirty="0" smtClean="0">
              <a:solidFill>
                <a:schemeClr val="tx1"/>
              </a:solidFill>
              <a:latin typeface="+mj-lt"/>
            </a:rPr>
            <a:t>2 ЗУ под предпринимательство (1 ЗУ - отклонен, 1 ЗУ – на  рассмотрении);</a:t>
          </a:r>
          <a:endParaRPr lang="ru-RU" sz="1200" dirty="0">
            <a:solidFill>
              <a:schemeClr val="tx1"/>
            </a:solidFill>
            <a:latin typeface="+mj-lt"/>
          </a:endParaRPr>
        </a:p>
      </dgm:t>
    </dgm:pt>
    <dgm:pt modelId="{A879127B-D002-46C0-8014-E2BD4DA02AB8}" type="parTrans" cxnId="{E7BFEC75-8F05-4F77-A21C-821CB0E0959D}">
      <dgm:prSet/>
      <dgm:spPr/>
      <dgm:t>
        <a:bodyPr/>
        <a:lstStyle/>
        <a:p>
          <a:endParaRPr lang="ru-RU"/>
        </a:p>
      </dgm:t>
    </dgm:pt>
    <dgm:pt modelId="{3E6848DF-1368-4F06-8FAB-6FF776A81039}" type="sibTrans" cxnId="{E7BFEC75-8F05-4F77-A21C-821CB0E0959D}">
      <dgm:prSet/>
      <dgm:spPr/>
      <dgm:t>
        <a:bodyPr/>
        <a:lstStyle/>
        <a:p>
          <a:endParaRPr lang="ru-RU"/>
        </a:p>
      </dgm:t>
    </dgm:pt>
    <dgm:pt modelId="{FED59A59-B83C-4231-987B-A17776F2E1C5}">
      <dgm:prSet phldrT="[Текст]" custT="1"/>
      <dgm:spPr/>
      <dgm:t>
        <a:bodyPr/>
        <a:lstStyle/>
        <a:p>
          <a:pPr algn="just"/>
          <a:r>
            <a:rPr lang="ru-RU" sz="1200" dirty="0" smtClean="0">
              <a:solidFill>
                <a:schemeClr val="tx1"/>
              </a:solidFill>
              <a:latin typeface="+mj-lt"/>
            </a:rPr>
            <a:t>9 ЗУ под производственную деятельность поданы на комиссию от 2 до 5 раз, комиссией данные ЗУ отклонены по нарушениям требований законодательства об оценочной деятельности в РФ, после исправлений приняты положительные решения).</a:t>
          </a:r>
          <a:endParaRPr lang="ru-RU" sz="1200" dirty="0">
            <a:solidFill>
              <a:schemeClr val="tx1"/>
            </a:solidFill>
            <a:latin typeface="+mj-lt"/>
          </a:endParaRPr>
        </a:p>
      </dgm:t>
    </dgm:pt>
    <dgm:pt modelId="{8838F76A-FF9D-4403-B8B9-1DF6D1D1F2B4}" type="parTrans" cxnId="{2E235B9A-5896-4115-8E2F-E46AA6F6F47A}">
      <dgm:prSet/>
      <dgm:spPr/>
      <dgm:t>
        <a:bodyPr/>
        <a:lstStyle/>
        <a:p>
          <a:endParaRPr lang="ru-RU"/>
        </a:p>
      </dgm:t>
    </dgm:pt>
    <dgm:pt modelId="{43880977-1CE5-4FC9-9D40-E9BDF36C3C52}" type="sibTrans" cxnId="{2E235B9A-5896-4115-8E2F-E46AA6F6F47A}">
      <dgm:prSet/>
      <dgm:spPr/>
      <dgm:t>
        <a:bodyPr/>
        <a:lstStyle/>
        <a:p>
          <a:endParaRPr lang="ru-RU"/>
        </a:p>
      </dgm:t>
    </dgm:pt>
    <dgm:pt modelId="{143C4368-ABA7-4FE4-AA56-6007DB053EF4}" type="pres">
      <dgm:prSet presAssocID="{11849972-DA6A-4FBC-B2C0-CB293CA157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9677F6-8E61-44AC-8CAC-1AF027DCD37F}" type="pres">
      <dgm:prSet presAssocID="{250ED424-AEE7-4FBB-ACB3-67614FC7E8C5}" presName="parentText" presStyleLbl="node1" presStyleIdx="0" presStyleCnt="2" custScaleY="24894" custLinFactY="-100000" custLinFactNeighborX="11263" custLinFactNeighborY="-113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87375-0357-4A50-9199-87BDAB816832}" type="pres">
      <dgm:prSet presAssocID="{250ED424-AEE7-4FBB-ACB3-67614FC7E8C5}" presName="childText" presStyleLbl="revTx" presStyleIdx="0" presStyleCnt="1" custScaleY="128325" custLinFactNeighborY="-1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94D78-88C3-48CC-AAF3-3BD8519216C1}" type="pres">
      <dgm:prSet presAssocID="{BBF5DFF5-DF51-488D-86B6-4B7D28043619}" presName="parentText" presStyleLbl="node1" presStyleIdx="1" presStyleCnt="2" custAng="0" custScaleY="97089" custLinFactNeighborX="2478" custLinFactNeighborY="67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995973-CF4F-4262-8B48-123369A86B46}" srcId="{11849972-DA6A-4FBC-B2C0-CB293CA15773}" destId="{250ED424-AEE7-4FBB-ACB3-67614FC7E8C5}" srcOrd="0" destOrd="0" parTransId="{BDE34B90-BCC7-4BCA-B338-881C8A23DF60}" sibTransId="{116354A5-901C-4081-A3FC-90ADD459284B}"/>
    <dgm:cxn modelId="{373E8EEF-9963-46AC-ADCD-E47F23D849CE}" type="presOf" srcId="{250ED424-AEE7-4FBB-ACB3-67614FC7E8C5}" destId="{569677F6-8E61-44AC-8CAC-1AF027DCD37F}" srcOrd="0" destOrd="0" presId="urn:microsoft.com/office/officeart/2005/8/layout/vList2"/>
    <dgm:cxn modelId="{7500F412-B9BD-4339-AF18-9FC9C2C20033}" type="presOf" srcId="{11849972-DA6A-4FBC-B2C0-CB293CA15773}" destId="{143C4368-ABA7-4FE4-AA56-6007DB053EF4}" srcOrd="0" destOrd="0" presId="urn:microsoft.com/office/officeart/2005/8/layout/vList2"/>
    <dgm:cxn modelId="{E7BFEC75-8F05-4F77-A21C-821CB0E0959D}" srcId="{250ED424-AEE7-4FBB-ACB3-67614FC7E8C5}" destId="{5344AA15-653D-402F-AF5A-4CA8DEC8F4B5}" srcOrd="1" destOrd="0" parTransId="{A879127B-D002-46C0-8014-E2BD4DA02AB8}" sibTransId="{3E6848DF-1368-4F06-8FAB-6FF776A81039}"/>
    <dgm:cxn modelId="{FB4EE0A2-4643-462E-8C37-F02644602A0F}" srcId="{250ED424-AEE7-4FBB-ACB3-67614FC7E8C5}" destId="{BABA9FF7-5DBC-40B5-A92A-842DCF4CC7DF}" srcOrd="0" destOrd="0" parTransId="{94418B84-612E-4819-9292-9E4F2A64C55B}" sibTransId="{1F492808-7F39-481C-9123-D5D26052D596}"/>
    <dgm:cxn modelId="{EC8ACD92-7F18-4967-B838-12D27F16C856}" type="presOf" srcId="{BABA9FF7-5DBC-40B5-A92A-842DCF4CC7DF}" destId="{E4087375-0357-4A50-9199-87BDAB816832}" srcOrd="0" destOrd="0" presId="urn:microsoft.com/office/officeart/2005/8/layout/vList2"/>
    <dgm:cxn modelId="{CE27A8C4-5F72-4ABF-8436-52D130BF8735}" type="presOf" srcId="{FED59A59-B83C-4231-987B-A17776F2E1C5}" destId="{E4087375-0357-4A50-9199-87BDAB816832}" srcOrd="0" destOrd="2" presId="urn:microsoft.com/office/officeart/2005/8/layout/vList2"/>
    <dgm:cxn modelId="{2E235B9A-5896-4115-8E2F-E46AA6F6F47A}" srcId="{250ED424-AEE7-4FBB-ACB3-67614FC7E8C5}" destId="{FED59A59-B83C-4231-987B-A17776F2E1C5}" srcOrd="2" destOrd="0" parTransId="{8838F76A-FF9D-4403-B8B9-1DF6D1D1F2B4}" sibTransId="{43880977-1CE5-4FC9-9D40-E9BDF36C3C52}"/>
    <dgm:cxn modelId="{E688EAD2-7239-4C30-9D85-787E3860B4BA}" type="presOf" srcId="{BBF5DFF5-DF51-488D-86B6-4B7D28043619}" destId="{46094D78-88C3-48CC-AAF3-3BD8519216C1}" srcOrd="0" destOrd="0" presId="urn:microsoft.com/office/officeart/2005/8/layout/vList2"/>
    <dgm:cxn modelId="{D566214D-B55C-4AF0-8E6B-9DFEDE2F2F18}" srcId="{11849972-DA6A-4FBC-B2C0-CB293CA15773}" destId="{BBF5DFF5-DF51-488D-86B6-4B7D28043619}" srcOrd="1" destOrd="0" parTransId="{36B376D9-4E96-4A15-B380-1FAAD21D6B5E}" sibTransId="{48DC26D4-5B2C-4F0B-A4FD-8EDA3707C7BF}"/>
    <dgm:cxn modelId="{A4DAF315-9AAB-4788-8407-AC29A43887A4}" type="presOf" srcId="{5344AA15-653D-402F-AF5A-4CA8DEC8F4B5}" destId="{E4087375-0357-4A50-9199-87BDAB816832}" srcOrd="0" destOrd="1" presId="urn:microsoft.com/office/officeart/2005/8/layout/vList2"/>
    <dgm:cxn modelId="{0F0FF12A-2F4D-40DE-B84B-C95888247EB4}" type="presParOf" srcId="{143C4368-ABA7-4FE4-AA56-6007DB053EF4}" destId="{569677F6-8E61-44AC-8CAC-1AF027DCD37F}" srcOrd="0" destOrd="0" presId="urn:microsoft.com/office/officeart/2005/8/layout/vList2"/>
    <dgm:cxn modelId="{8D39251C-ACD4-4BFC-B247-4F813522BD95}" type="presParOf" srcId="{143C4368-ABA7-4FE4-AA56-6007DB053EF4}" destId="{E4087375-0357-4A50-9199-87BDAB816832}" srcOrd="1" destOrd="0" presId="urn:microsoft.com/office/officeart/2005/8/layout/vList2"/>
    <dgm:cxn modelId="{1DC8487C-1EBC-4AB0-915C-52B14FC9F475}" type="presParOf" srcId="{143C4368-ABA7-4FE4-AA56-6007DB053EF4}" destId="{46094D78-88C3-48CC-AAF3-3BD8519216C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83C9B-552F-42EB-9F1C-36A7C7807C8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76B3F-688B-4FC6-B4A8-2AB6674D45F7}">
      <dgm:prSet phldrT="[Текст]" custT="1"/>
      <dgm:spPr/>
      <dgm:t>
        <a:bodyPr/>
        <a:lstStyle/>
        <a:p>
          <a:r>
            <a:rPr lang="ru-RU" sz="1400" dirty="0" smtClean="0"/>
            <a:t>Право на оспаривание кадастровой стоимости органами местного самоуправления (ОМС)</a:t>
          </a:r>
          <a:endParaRPr lang="ru-RU" sz="1400" dirty="0"/>
        </a:p>
      </dgm:t>
    </dgm:pt>
    <dgm:pt modelId="{FE6AA02F-7F31-4CA3-96D5-53382F07A67A}" type="parTrans" cxnId="{245E01F5-91FB-4DBD-A038-4C9759FF9986}">
      <dgm:prSet/>
      <dgm:spPr/>
      <dgm:t>
        <a:bodyPr/>
        <a:lstStyle/>
        <a:p>
          <a:endParaRPr lang="ru-RU" sz="1400"/>
        </a:p>
      </dgm:t>
    </dgm:pt>
    <dgm:pt modelId="{8E26907C-F2E8-4A75-9749-DBC144D77E15}" type="sibTrans" cxnId="{245E01F5-91FB-4DBD-A038-4C9759FF9986}">
      <dgm:prSet/>
      <dgm:spPr/>
      <dgm:t>
        <a:bodyPr/>
        <a:lstStyle/>
        <a:p>
          <a:endParaRPr lang="ru-RU" sz="1400"/>
        </a:p>
      </dgm:t>
    </dgm:pt>
    <dgm:pt modelId="{CEA41680-EC90-43FD-94E7-7C19398E9C46}">
      <dgm:prSet phldrT="[Текст]" custT="1"/>
      <dgm:spPr/>
      <dgm:t>
        <a:bodyPr/>
        <a:lstStyle/>
        <a:p>
          <a:r>
            <a:rPr lang="ru-RU" sz="1400" dirty="0" smtClean="0"/>
            <a:t>Объект недвижимости находится в собственности ОМС</a:t>
          </a:r>
          <a:endParaRPr lang="ru-RU" sz="1400" dirty="0"/>
        </a:p>
      </dgm:t>
    </dgm:pt>
    <dgm:pt modelId="{EAF57157-4849-40D3-88A9-96F0F67F163D}" type="parTrans" cxnId="{C4C6870D-1FBD-44C1-A430-BD862F60D399}">
      <dgm:prSet/>
      <dgm:spPr/>
      <dgm:t>
        <a:bodyPr/>
        <a:lstStyle/>
        <a:p>
          <a:endParaRPr lang="ru-RU" sz="1400"/>
        </a:p>
      </dgm:t>
    </dgm:pt>
    <dgm:pt modelId="{E8A599DF-12E7-4A5D-8DF6-ABE58400CC7C}" type="sibTrans" cxnId="{C4C6870D-1FBD-44C1-A430-BD862F60D399}">
      <dgm:prSet/>
      <dgm:spPr/>
      <dgm:t>
        <a:bodyPr/>
        <a:lstStyle/>
        <a:p>
          <a:endParaRPr lang="ru-RU" sz="1400"/>
        </a:p>
      </dgm:t>
    </dgm:pt>
    <dgm:pt modelId="{616066D9-7501-4F1D-8DFE-2B86432DF769}">
      <dgm:prSet phldrT="[Текст]" custT="1"/>
      <dgm:spPr/>
      <dgm:t>
        <a:bodyPr/>
        <a:lstStyle/>
        <a:p>
          <a:r>
            <a:rPr lang="ru-RU" sz="1400" dirty="0" smtClean="0"/>
            <a:t>Обратиться с заявлением в комиссию по оспариванию</a:t>
          </a:r>
          <a:endParaRPr lang="ru-RU" sz="1400" dirty="0"/>
        </a:p>
      </dgm:t>
    </dgm:pt>
    <dgm:pt modelId="{0672E21B-FC75-4EB1-8676-859F04A91018}" type="parTrans" cxnId="{4087DE7B-56D8-4551-B94F-C4487922D266}">
      <dgm:prSet/>
      <dgm:spPr/>
      <dgm:t>
        <a:bodyPr/>
        <a:lstStyle/>
        <a:p>
          <a:endParaRPr lang="ru-RU" sz="1400"/>
        </a:p>
      </dgm:t>
    </dgm:pt>
    <dgm:pt modelId="{DFEDB660-AB4C-423B-BDF4-539401CDFD5A}" type="sibTrans" cxnId="{4087DE7B-56D8-4551-B94F-C4487922D266}">
      <dgm:prSet/>
      <dgm:spPr/>
      <dgm:t>
        <a:bodyPr/>
        <a:lstStyle/>
        <a:p>
          <a:endParaRPr lang="ru-RU" sz="1400"/>
        </a:p>
      </dgm:t>
    </dgm:pt>
    <dgm:pt modelId="{319A81DC-3194-41B9-A41A-52BADE639438}">
      <dgm:prSet phldrT="[Текст]" custT="1"/>
      <dgm:spPr/>
      <dgm:t>
        <a:bodyPr/>
        <a:lstStyle/>
        <a:p>
          <a:r>
            <a:rPr lang="ru-RU" sz="1400" dirty="0" smtClean="0"/>
            <a:t>Принять участие в комиссии или суде</a:t>
          </a:r>
          <a:endParaRPr lang="ru-RU" sz="1400" dirty="0"/>
        </a:p>
      </dgm:t>
    </dgm:pt>
    <dgm:pt modelId="{D2D26CFC-185B-4508-BBD8-889572A59C4F}" type="parTrans" cxnId="{75889DD0-9F8D-472B-8258-948F497799F8}">
      <dgm:prSet/>
      <dgm:spPr/>
      <dgm:t>
        <a:bodyPr/>
        <a:lstStyle/>
        <a:p>
          <a:endParaRPr lang="ru-RU" sz="1400"/>
        </a:p>
      </dgm:t>
    </dgm:pt>
    <dgm:pt modelId="{46C20B8C-3B8A-4F63-A831-DE8921CC3EDD}" type="sibTrans" cxnId="{75889DD0-9F8D-472B-8258-948F497799F8}">
      <dgm:prSet/>
      <dgm:spPr/>
      <dgm:t>
        <a:bodyPr/>
        <a:lstStyle/>
        <a:p>
          <a:endParaRPr lang="ru-RU" sz="1400"/>
        </a:p>
      </dgm:t>
    </dgm:pt>
    <dgm:pt modelId="{ACAF3C8A-4A97-4C95-BF35-F7C63529F8AA}">
      <dgm:prSet phldrT="[Текст]" custT="1"/>
      <dgm:spPr/>
      <dgm:t>
        <a:bodyPr/>
        <a:lstStyle/>
        <a:p>
          <a:r>
            <a:rPr lang="ru-RU" sz="1400" dirty="0" smtClean="0"/>
            <a:t>Объект недвижимости не является собственностью ОМС</a:t>
          </a:r>
          <a:endParaRPr lang="ru-RU" sz="1400" dirty="0"/>
        </a:p>
      </dgm:t>
    </dgm:pt>
    <dgm:pt modelId="{930436A7-059F-4898-AF90-44B06126EC25}" type="parTrans" cxnId="{FB6335F8-C42F-4D05-8C7B-A5398724DA6F}">
      <dgm:prSet/>
      <dgm:spPr/>
      <dgm:t>
        <a:bodyPr/>
        <a:lstStyle/>
        <a:p>
          <a:endParaRPr lang="ru-RU" sz="1400"/>
        </a:p>
      </dgm:t>
    </dgm:pt>
    <dgm:pt modelId="{9096F5EF-2035-46C9-81B8-3181ED80E333}" type="sibTrans" cxnId="{FB6335F8-C42F-4D05-8C7B-A5398724DA6F}">
      <dgm:prSet/>
      <dgm:spPr/>
      <dgm:t>
        <a:bodyPr/>
        <a:lstStyle/>
        <a:p>
          <a:endParaRPr lang="ru-RU" sz="1400"/>
        </a:p>
      </dgm:t>
    </dgm:pt>
    <dgm:pt modelId="{29C58FC6-9517-4C8A-9F55-143B7EBB6258}">
      <dgm:prSet phldrT="[Текст]" custT="1"/>
      <dgm:spPr/>
      <dgm:t>
        <a:bodyPr/>
        <a:lstStyle/>
        <a:p>
          <a:r>
            <a:rPr lang="ru-RU" sz="1400" dirty="0" smtClean="0"/>
            <a:t>Объект недвижимости расположен на территории МО и ОМС получает налоги с данного объекта</a:t>
          </a:r>
          <a:endParaRPr lang="ru-RU" sz="1400" dirty="0"/>
        </a:p>
      </dgm:t>
    </dgm:pt>
    <dgm:pt modelId="{8B4D2319-78CE-4EA9-8C29-1CD3EAA3B652}" type="parTrans" cxnId="{3F58F371-D171-4441-8836-0276179B17DE}">
      <dgm:prSet/>
      <dgm:spPr/>
      <dgm:t>
        <a:bodyPr/>
        <a:lstStyle/>
        <a:p>
          <a:endParaRPr lang="ru-RU" sz="1400"/>
        </a:p>
      </dgm:t>
    </dgm:pt>
    <dgm:pt modelId="{4624FEB7-8A0C-43A1-858A-FBD8C644E178}" type="sibTrans" cxnId="{3F58F371-D171-4441-8836-0276179B17DE}">
      <dgm:prSet/>
      <dgm:spPr/>
      <dgm:t>
        <a:bodyPr/>
        <a:lstStyle/>
        <a:p>
          <a:endParaRPr lang="ru-RU" sz="1400"/>
        </a:p>
      </dgm:t>
    </dgm:pt>
    <dgm:pt modelId="{D3449ADE-38E1-4AB0-BC79-53D3843D53BC}">
      <dgm:prSet custT="1"/>
      <dgm:spPr/>
      <dgm:t>
        <a:bodyPr/>
        <a:lstStyle/>
        <a:p>
          <a:r>
            <a:rPr lang="ru-RU" sz="1400" dirty="0" smtClean="0"/>
            <a:t>Обратиться с исковым заявлением в суд</a:t>
          </a:r>
          <a:endParaRPr lang="ru-RU" sz="1400" dirty="0"/>
        </a:p>
      </dgm:t>
    </dgm:pt>
    <dgm:pt modelId="{FE50C0B0-8E0F-4B1D-AE76-810B0E35E966}" type="parTrans" cxnId="{6F66A552-0BE1-4C22-B86F-712674A5ED5E}">
      <dgm:prSet/>
      <dgm:spPr/>
      <dgm:t>
        <a:bodyPr/>
        <a:lstStyle/>
        <a:p>
          <a:endParaRPr lang="ru-RU" sz="1400"/>
        </a:p>
      </dgm:t>
    </dgm:pt>
    <dgm:pt modelId="{E1AC9F69-EC65-4036-914B-77FFC0A9B392}" type="sibTrans" cxnId="{6F66A552-0BE1-4C22-B86F-712674A5ED5E}">
      <dgm:prSet/>
      <dgm:spPr/>
      <dgm:t>
        <a:bodyPr/>
        <a:lstStyle/>
        <a:p>
          <a:endParaRPr lang="ru-RU" sz="1400"/>
        </a:p>
      </dgm:t>
    </dgm:pt>
    <dgm:pt modelId="{1BD64EB5-86D3-47EB-9F1E-D0DB03940EC9}">
      <dgm:prSet custT="1"/>
      <dgm:spPr/>
      <dgm:t>
        <a:bodyPr/>
        <a:lstStyle/>
        <a:p>
          <a:r>
            <a:rPr lang="ru-RU" sz="1400" dirty="0" smtClean="0"/>
            <a:t>Оспорить решение комиссии в судебном порядке в случае снижения кадастровой стоимости</a:t>
          </a:r>
          <a:endParaRPr lang="ru-RU" sz="1400" dirty="0"/>
        </a:p>
      </dgm:t>
    </dgm:pt>
    <dgm:pt modelId="{6CF0EF36-2F04-4FA4-90AC-135FD5AA5DCE}" type="parTrans" cxnId="{FCE34386-8325-48B8-B180-E59A7828E5F9}">
      <dgm:prSet/>
      <dgm:spPr/>
      <dgm:t>
        <a:bodyPr/>
        <a:lstStyle/>
        <a:p>
          <a:endParaRPr lang="ru-RU" sz="1400"/>
        </a:p>
      </dgm:t>
    </dgm:pt>
    <dgm:pt modelId="{D840DEB0-FD3C-4342-BE5E-B5979073AD45}" type="sibTrans" cxnId="{FCE34386-8325-48B8-B180-E59A7828E5F9}">
      <dgm:prSet/>
      <dgm:spPr/>
      <dgm:t>
        <a:bodyPr/>
        <a:lstStyle/>
        <a:p>
          <a:endParaRPr lang="ru-RU" sz="1400"/>
        </a:p>
      </dgm:t>
    </dgm:pt>
    <dgm:pt modelId="{7E3470D6-3DF2-4CBB-BC69-EC43D4521C46}">
      <dgm:prSet custT="1"/>
      <dgm:spPr/>
      <dgm:t>
        <a:bodyPr/>
        <a:lstStyle/>
        <a:p>
          <a:r>
            <a:rPr lang="ru-RU" sz="1400" dirty="0" smtClean="0"/>
            <a:t>Оспорить решение комиссии в судебном порядке в случае снижения кадастровой стоимости</a:t>
          </a:r>
          <a:endParaRPr lang="ru-RU" sz="1400" dirty="0"/>
        </a:p>
      </dgm:t>
    </dgm:pt>
    <dgm:pt modelId="{DC22E71F-BAA1-4B42-87FC-ECAF3B5DD341}" type="parTrans" cxnId="{EA7D3C52-AE59-4535-9C73-A53636C465C8}">
      <dgm:prSet/>
      <dgm:spPr/>
      <dgm:t>
        <a:bodyPr/>
        <a:lstStyle/>
        <a:p>
          <a:endParaRPr lang="ru-RU"/>
        </a:p>
      </dgm:t>
    </dgm:pt>
    <dgm:pt modelId="{9AE6864F-5ED2-4381-9088-5DD61F46AC66}" type="sibTrans" cxnId="{EA7D3C52-AE59-4535-9C73-A53636C465C8}">
      <dgm:prSet/>
      <dgm:spPr/>
      <dgm:t>
        <a:bodyPr/>
        <a:lstStyle/>
        <a:p>
          <a:endParaRPr lang="ru-RU"/>
        </a:p>
      </dgm:t>
    </dgm:pt>
    <dgm:pt modelId="{25FAA1DA-19E1-48A8-AD8A-96DFA5F5949F}" type="pres">
      <dgm:prSet presAssocID="{68783C9B-552F-42EB-9F1C-36A7C7807C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8B2546-B661-4C1E-945D-7201335C0F42}" type="pres">
      <dgm:prSet presAssocID="{05676B3F-688B-4FC6-B4A8-2AB6674D45F7}" presName="hierRoot1" presStyleCnt="0"/>
      <dgm:spPr/>
    </dgm:pt>
    <dgm:pt modelId="{8673B347-D066-422D-B683-EC6593E741AF}" type="pres">
      <dgm:prSet presAssocID="{05676B3F-688B-4FC6-B4A8-2AB6674D45F7}" presName="composite" presStyleCnt="0"/>
      <dgm:spPr/>
    </dgm:pt>
    <dgm:pt modelId="{FBCC4027-DD61-42DF-A540-5BCB9EF04CB6}" type="pres">
      <dgm:prSet presAssocID="{05676B3F-688B-4FC6-B4A8-2AB6674D45F7}" presName="background" presStyleLbl="node0" presStyleIdx="0" presStyleCnt="1"/>
      <dgm:spPr/>
    </dgm:pt>
    <dgm:pt modelId="{C909ECFE-549C-4089-BF61-5BB559E14D9A}" type="pres">
      <dgm:prSet presAssocID="{05676B3F-688B-4FC6-B4A8-2AB6674D45F7}" presName="text" presStyleLbl="fgAcc0" presStyleIdx="0" presStyleCnt="1" custScaleX="301757" custScaleY="87671" custLinFactNeighborX="-73" custLinFactNeighborY="-7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71D939-39BE-41CF-924E-6B0F760A1EF3}" type="pres">
      <dgm:prSet presAssocID="{05676B3F-688B-4FC6-B4A8-2AB6674D45F7}" presName="hierChild2" presStyleCnt="0"/>
      <dgm:spPr/>
    </dgm:pt>
    <dgm:pt modelId="{80466911-44E4-4E49-9E98-4AC2216DCEDD}" type="pres">
      <dgm:prSet presAssocID="{EAF57157-4849-40D3-88A9-96F0F67F163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0E82A7F-4C42-4FD2-8640-56D0B6EAFD1E}" type="pres">
      <dgm:prSet presAssocID="{CEA41680-EC90-43FD-94E7-7C19398E9C46}" presName="hierRoot2" presStyleCnt="0"/>
      <dgm:spPr/>
    </dgm:pt>
    <dgm:pt modelId="{DAAC9254-F6B2-4B3B-9F76-F629CE139406}" type="pres">
      <dgm:prSet presAssocID="{CEA41680-EC90-43FD-94E7-7C19398E9C46}" presName="composite2" presStyleCnt="0"/>
      <dgm:spPr/>
    </dgm:pt>
    <dgm:pt modelId="{8C88FED4-0C19-47F3-B5C3-3D1ECC7DA235}" type="pres">
      <dgm:prSet presAssocID="{CEA41680-EC90-43FD-94E7-7C19398E9C46}" presName="background2" presStyleLbl="node2" presStyleIdx="0" presStyleCnt="2"/>
      <dgm:spPr/>
    </dgm:pt>
    <dgm:pt modelId="{92533E07-9002-4E84-9E2A-026FE0D36E5B}" type="pres">
      <dgm:prSet presAssocID="{CEA41680-EC90-43FD-94E7-7C19398E9C46}" presName="text2" presStyleLbl="fgAcc2" presStyleIdx="0" presStyleCnt="2" custScaleX="203458" custScaleY="94478" custLinFactNeighborX="2969" custLinFactNeighborY="-7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FC8505-4035-4818-B41A-B31B3A95B919}" type="pres">
      <dgm:prSet presAssocID="{CEA41680-EC90-43FD-94E7-7C19398E9C46}" presName="hierChild3" presStyleCnt="0"/>
      <dgm:spPr/>
    </dgm:pt>
    <dgm:pt modelId="{A244A68E-1514-414C-97D1-E6819B2D5B0E}" type="pres">
      <dgm:prSet presAssocID="{0672E21B-FC75-4EB1-8676-859F04A91018}" presName="Name17" presStyleLbl="parChTrans1D3" presStyleIdx="0" presStyleCnt="6"/>
      <dgm:spPr/>
      <dgm:t>
        <a:bodyPr/>
        <a:lstStyle/>
        <a:p>
          <a:endParaRPr lang="ru-RU"/>
        </a:p>
      </dgm:t>
    </dgm:pt>
    <dgm:pt modelId="{1C958C19-A3F7-4B46-B874-3E8E8FDFA2D1}" type="pres">
      <dgm:prSet presAssocID="{616066D9-7501-4F1D-8DFE-2B86432DF769}" presName="hierRoot3" presStyleCnt="0"/>
      <dgm:spPr/>
    </dgm:pt>
    <dgm:pt modelId="{4DA127C3-0225-49D9-97DE-D4E41E8CE257}" type="pres">
      <dgm:prSet presAssocID="{616066D9-7501-4F1D-8DFE-2B86432DF769}" presName="composite3" presStyleCnt="0"/>
      <dgm:spPr/>
    </dgm:pt>
    <dgm:pt modelId="{C3F06B1F-A554-424E-9A2C-F62B770C900B}" type="pres">
      <dgm:prSet presAssocID="{616066D9-7501-4F1D-8DFE-2B86432DF769}" presName="background3" presStyleLbl="node3" presStyleIdx="0" presStyleCnt="6"/>
      <dgm:spPr/>
      <dgm:t>
        <a:bodyPr/>
        <a:lstStyle/>
        <a:p>
          <a:endParaRPr lang="ru-RU"/>
        </a:p>
      </dgm:t>
    </dgm:pt>
    <dgm:pt modelId="{7893BB21-56B7-41DC-9B74-60D42587907F}" type="pres">
      <dgm:prSet presAssocID="{616066D9-7501-4F1D-8DFE-2B86432DF769}" presName="text3" presStyleLbl="fgAcc3" presStyleIdx="0" presStyleCnt="6" custScaleX="130004" custScaleY="203510" custLinFactNeighborX="-6587" custLinFactNeighborY="18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B16186-04BF-4B8C-AAE9-38BEAA77DE79}" type="pres">
      <dgm:prSet presAssocID="{616066D9-7501-4F1D-8DFE-2B86432DF769}" presName="hierChild4" presStyleCnt="0"/>
      <dgm:spPr/>
    </dgm:pt>
    <dgm:pt modelId="{85265170-8FDC-4444-A9AC-C893E415B9E0}" type="pres">
      <dgm:prSet presAssocID="{FE50C0B0-8E0F-4B1D-AE76-810B0E35E966}" presName="Name17" presStyleLbl="parChTrans1D3" presStyleIdx="1" presStyleCnt="6"/>
      <dgm:spPr/>
      <dgm:t>
        <a:bodyPr/>
        <a:lstStyle/>
        <a:p>
          <a:endParaRPr lang="ru-RU"/>
        </a:p>
      </dgm:t>
    </dgm:pt>
    <dgm:pt modelId="{35687DA4-D42C-4F22-BF1F-FF91CDB0B70E}" type="pres">
      <dgm:prSet presAssocID="{D3449ADE-38E1-4AB0-BC79-53D3843D53BC}" presName="hierRoot3" presStyleCnt="0"/>
      <dgm:spPr/>
    </dgm:pt>
    <dgm:pt modelId="{DFB9D97C-D034-4664-AF10-64B3F33C36F5}" type="pres">
      <dgm:prSet presAssocID="{D3449ADE-38E1-4AB0-BC79-53D3843D53BC}" presName="composite3" presStyleCnt="0"/>
      <dgm:spPr/>
    </dgm:pt>
    <dgm:pt modelId="{0B6319FC-FAC6-4088-A4B3-3659385FF0A7}" type="pres">
      <dgm:prSet presAssocID="{D3449ADE-38E1-4AB0-BC79-53D3843D53BC}" presName="background3" presStyleLbl="node3" presStyleIdx="1" presStyleCnt="6"/>
      <dgm:spPr/>
    </dgm:pt>
    <dgm:pt modelId="{D28CBCA4-713F-43EE-98F8-16AD2F9E484F}" type="pres">
      <dgm:prSet presAssocID="{D3449ADE-38E1-4AB0-BC79-53D3843D53BC}" presName="text3" presStyleLbl="fgAcc3" presStyleIdx="1" presStyleCnt="6" custScaleX="116786" custScaleY="223130" custLinFactNeighborX="-9402" custLinFactNeighborY="6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E1F651-EBDE-4B2B-8C81-E7E6CA90F0DE}" type="pres">
      <dgm:prSet presAssocID="{D3449ADE-38E1-4AB0-BC79-53D3843D53BC}" presName="hierChild4" presStyleCnt="0"/>
      <dgm:spPr/>
    </dgm:pt>
    <dgm:pt modelId="{5B9A27E7-DA25-4C26-9D5D-CF4511AB75B9}" type="pres">
      <dgm:prSet presAssocID="{D2D26CFC-185B-4508-BBD8-889572A59C4F}" presName="Name17" presStyleLbl="parChTrans1D3" presStyleIdx="2" presStyleCnt="6"/>
      <dgm:spPr/>
      <dgm:t>
        <a:bodyPr/>
        <a:lstStyle/>
        <a:p>
          <a:endParaRPr lang="ru-RU"/>
        </a:p>
      </dgm:t>
    </dgm:pt>
    <dgm:pt modelId="{BD8DDED5-23D6-45DE-B29F-A69F43388AC9}" type="pres">
      <dgm:prSet presAssocID="{319A81DC-3194-41B9-A41A-52BADE639438}" presName="hierRoot3" presStyleCnt="0"/>
      <dgm:spPr/>
    </dgm:pt>
    <dgm:pt modelId="{3DB5E957-EA0A-4331-BE32-0CC8CF7F478F}" type="pres">
      <dgm:prSet presAssocID="{319A81DC-3194-41B9-A41A-52BADE639438}" presName="composite3" presStyleCnt="0"/>
      <dgm:spPr/>
    </dgm:pt>
    <dgm:pt modelId="{3BFAA67D-BC91-4AD8-8692-683BE318C2E2}" type="pres">
      <dgm:prSet presAssocID="{319A81DC-3194-41B9-A41A-52BADE639438}" presName="background3" presStyleLbl="node3" presStyleIdx="2" presStyleCnt="6"/>
      <dgm:spPr/>
    </dgm:pt>
    <dgm:pt modelId="{F9FB03BD-C275-4639-9BE1-46F2C7CEBCD7}" type="pres">
      <dgm:prSet presAssocID="{319A81DC-3194-41B9-A41A-52BADE639438}" presName="text3" presStyleLbl="fgAcc3" presStyleIdx="2" presStyleCnt="6" custScaleX="94598" custScaleY="204076" custLinFactNeighborX="-2536" custLinFactNeighborY="9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4DAC59-1659-4CD2-B1B8-FD13C9D96A58}" type="pres">
      <dgm:prSet presAssocID="{319A81DC-3194-41B9-A41A-52BADE639438}" presName="hierChild4" presStyleCnt="0"/>
      <dgm:spPr/>
    </dgm:pt>
    <dgm:pt modelId="{5AC2A64C-5B75-4E6A-AC36-B3DF5EA0B3CC}" type="pres">
      <dgm:prSet presAssocID="{DC22E71F-BAA1-4B42-87FC-ECAF3B5DD341}" presName="Name17" presStyleLbl="parChTrans1D3" presStyleIdx="3" presStyleCnt="6"/>
      <dgm:spPr/>
      <dgm:t>
        <a:bodyPr/>
        <a:lstStyle/>
        <a:p>
          <a:endParaRPr lang="ru-RU"/>
        </a:p>
      </dgm:t>
    </dgm:pt>
    <dgm:pt modelId="{81649623-1BE6-413D-943B-21BC1D3D517F}" type="pres">
      <dgm:prSet presAssocID="{7E3470D6-3DF2-4CBB-BC69-EC43D4521C46}" presName="hierRoot3" presStyleCnt="0"/>
      <dgm:spPr/>
    </dgm:pt>
    <dgm:pt modelId="{6DBBC825-6700-4D44-86E7-AC2D72309863}" type="pres">
      <dgm:prSet presAssocID="{7E3470D6-3DF2-4CBB-BC69-EC43D4521C46}" presName="composite3" presStyleCnt="0"/>
      <dgm:spPr/>
    </dgm:pt>
    <dgm:pt modelId="{F7A87D6C-AA15-4A9C-9886-5CF6E58FFB0A}" type="pres">
      <dgm:prSet presAssocID="{7E3470D6-3DF2-4CBB-BC69-EC43D4521C46}" presName="background3" presStyleLbl="node3" presStyleIdx="3" presStyleCnt="6"/>
      <dgm:spPr/>
    </dgm:pt>
    <dgm:pt modelId="{32E5AF74-5241-4F02-B0D3-5C8C5C276AEB}" type="pres">
      <dgm:prSet presAssocID="{7E3470D6-3DF2-4CBB-BC69-EC43D4521C46}" presName="text3" presStyleLbl="fgAcc3" presStyleIdx="3" presStyleCnt="6" custScaleX="128366" custScaleY="281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B35601-1729-4224-8452-E98F914A2ACE}" type="pres">
      <dgm:prSet presAssocID="{7E3470D6-3DF2-4CBB-BC69-EC43D4521C46}" presName="hierChild4" presStyleCnt="0"/>
      <dgm:spPr/>
    </dgm:pt>
    <dgm:pt modelId="{249C1E25-43C4-4BFC-A6A5-7CCDD05ED353}" type="pres">
      <dgm:prSet presAssocID="{930436A7-059F-4898-AF90-44B06126EC2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4E500F5-C26D-4751-928B-B7AB91CDA685}" type="pres">
      <dgm:prSet presAssocID="{ACAF3C8A-4A97-4C95-BF35-F7C63529F8AA}" presName="hierRoot2" presStyleCnt="0"/>
      <dgm:spPr/>
    </dgm:pt>
    <dgm:pt modelId="{63C53038-8714-4941-90BD-DE8CB28F9810}" type="pres">
      <dgm:prSet presAssocID="{ACAF3C8A-4A97-4C95-BF35-F7C63529F8AA}" presName="composite2" presStyleCnt="0"/>
      <dgm:spPr/>
    </dgm:pt>
    <dgm:pt modelId="{072D08D8-726E-4C44-9DD2-E167A4D1046C}" type="pres">
      <dgm:prSet presAssocID="{ACAF3C8A-4A97-4C95-BF35-F7C63529F8AA}" presName="background2" presStyleLbl="node2" presStyleIdx="1" presStyleCnt="2"/>
      <dgm:spPr/>
    </dgm:pt>
    <dgm:pt modelId="{22381025-C23A-48A5-A411-83EF76F75FDA}" type="pres">
      <dgm:prSet presAssocID="{ACAF3C8A-4A97-4C95-BF35-F7C63529F8AA}" presName="text2" presStyleLbl="fgAcc2" presStyleIdx="1" presStyleCnt="2" custScaleX="192502" custScaleY="88843" custLinFactNeighborX="-185" custLinFactNeighborY="-7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24563-685B-427F-A15E-96980248BAE3}" type="pres">
      <dgm:prSet presAssocID="{ACAF3C8A-4A97-4C95-BF35-F7C63529F8AA}" presName="hierChild3" presStyleCnt="0"/>
      <dgm:spPr/>
    </dgm:pt>
    <dgm:pt modelId="{9DF3DBA1-EF44-4EC0-83DC-A2EC7EA5ADCC}" type="pres">
      <dgm:prSet presAssocID="{8B4D2319-78CE-4EA9-8C29-1CD3EAA3B652}" presName="Name17" presStyleLbl="parChTrans1D3" presStyleIdx="4" presStyleCnt="6"/>
      <dgm:spPr/>
      <dgm:t>
        <a:bodyPr/>
        <a:lstStyle/>
        <a:p>
          <a:endParaRPr lang="ru-RU"/>
        </a:p>
      </dgm:t>
    </dgm:pt>
    <dgm:pt modelId="{780B8272-D8A5-4F65-966D-9D13279FE658}" type="pres">
      <dgm:prSet presAssocID="{29C58FC6-9517-4C8A-9F55-143B7EBB6258}" presName="hierRoot3" presStyleCnt="0"/>
      <dgm:spPr/>
    </dgm:pt>
    <dgm:pt modelId="{C7D3CA21-0E3E-4938-BEC2-EA48AA9728BB}" type="pres">
      <dgm:prSet presAssocID="{29C58FC6-9517-4C8A-9F55-143B7EBB6258}" presName="composite3" presStyleCnt="0"/>
      <dgm:spPr/>
    </dgm:pt>
    <dgm:pt modelId="{06536AAA-2B66-4FB5-BE8F-FE87F7058FC2}" type="pres">
      <dgm:prSet presAssocID="{29C58FC6-9517-4C8A-9F55-143B7EBB6258}" presName="background3" presStyleLbl="node3" presStyleIdx="4" presStyleCnt="6"/>
      <dgm:spPr/>
    </dgm:pt>
    <dgm:pt modelId="{D57EF16B-60FE-4581-AAB3-58813F44BEE8}" type="pres">
      <dgm:prSet presAssocID="{29C58FC6-9517-4C8A-9F55-143B7EBB6258}" presName="text3" presStyleLbl="fgAcc3" presStyleIdx="4" presStyleCnt="6" custScaleX="146314" custScaleY="244729" custLinFactNeighborX="3920" custLinFactNeighborY="-25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9BF9A2-862A-410A-A264-21AD532F0EF4}" type="pres">
      <dgm:prSet presAssocID="{29C58FC6-9517-4C8A-9F55-143B7EBB6258}" presName="hierChild4" presStyleCnt="0"/>
      <dgm:spPr/>
    </dgm:pt>
    <dgm:pt modelId="{54602973-9746-4152-BCEF-2CBB0F42B803}" type="pres">
      <dgm:prSet presAssocID="{6CF0EF36-2F04-4FA4-90AC-135FD5AA5DCE}" presName="Name17" presStyleLbl="parChTrans1D3" presStyleIdx="5" presStyleCnt="6"/>
      <dgm:spPr/>
      <dgm:t>
        <a:bodyPr/>
        <a:lstStyle/>
        <a:p>
          <a:endParaRPr lang="ru-RU"/>
        </a:p>
      </dgm:t>
    </dgm:pt>
    <dgm:pt modelId="{B43CF000-8637-4AA3-89A1-91B944184DEE}" type="pres">
      <dgm:prSet presAssocID="{1BD64EB5-86D3-47EB-9F1E-D0DB03940EC9}" presName="hierRoot3" presStyleCnt="0"/>
      <dgm:spPr/>
    </dgm:pt>
    <dgm:pt modelId="{2C1F88D8-61C2-4BCF-B5A1-6D6A57C09D6E}" type="pres">
      <dgm:prSet presAssocID="{1BD64EB5-86D3-47EB-9F1E-D0DB03940EC9}" presName="composite3" presStyleCnt="0"/>
      <dgm:spPr/>
    </dgm:pt>
    <dgm:pt modelId="{1A6B4465-4B5E-4A42-95FC-BDDE6A5BE040}" type="pres">
      <dgm:prSet presAssocID="{1BD64EB5-86D3-47EB-9F1E-D0DB03940EC9}" presName="background3" presStyleLbl="node3" presStyleIdx="5" presStyleCnt="6"/>
      <dgm:spPr/>
    </dgm:pt>
    <dgm:pt modelId="{20782BF3-C08F-48F6-B379-F5EDAC4E03E4}" type="pres">
      <dgm:prSet presAssocID="{1BD64EB5-86D3-47EB-9F1E-D0DB03940EC9}" presName="text3" presStyleLbl="fgAcc3" presStyleIdx="5" presStyleCnt="6" custScaleX="120254" custScaleY="274610" custLinFactNeighborX="-2547" custLinFactNeighborY="-1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3BB81B-5ED2-4092-BEE2-7DA39B115FDC}" type="pres">
      <dgm:prSet presAssocID="{1BD64EB5-86D3-47EB-9F1E-D0DB03940EC9}" presName="hierChild4" presStyleCnt="0"/>
      <dgm:spPr/>
    </dgm:pt>
  </dgm:ptLst>
  <dgm:cxnLst>
    <dgm:cxn modelId="{6F66A552-0BE1-4C22-B86F-712674A5ED5E}" srcId="{CEA41680-EC90-43FD-94E7-7C19398E9C46}" destId="{D3449ADE-38E1-4AB0-BC79-53D3843D53BC}" srcOrd="1" destOrd="0" parTransId="{FE50C0B0-8E0F-4B1D-AE76-810B0E35E966}" sibTransId="{E1AC9F69-EC65-4036-914B-77FFC0A9B392}"/>
    <dgm:cxn modelId="{15AE215C-0DA2-4889-BA3B-4FDF75AB3404}" type="presOf" srcId="{29C58FC6-9517-4C8A-9F55-143B7EBB6258}" destId="{D57EF16B-60FE-4581-AAB3-58813F44BEE8}" srcOrd="0" destOrd="0" presId="urn:microsoft.com/office/officeart/2005/8/layout/hierarchy1"/>
    <dgm:cxn modelId="{2A941E05-012F-405C-9EDE-1288F44CE517}" type="presOf" srcId="{319A81DC-3194-41B9-A41A-52BADE639438}" destId="{F9FB03BD-C275-4639-9BE1-46F2C7CEBCD7}" srcOrd="0" destOrd="0" presId="urn:microsoft.com/office/officeart/2005/8/layout/hierarchy1"/>
    <dgm:cxn modelId="{FD0763CD-7DE2-4B8D-8E8B-002292CA4668}" type="presOf" srcId="{8B4D2319-78CE-4EA9-8C29-1CD3EAA3B652}" destId="{9DF3DBA1-EF44-4EC0-83DC-A2EC7EA5ADCC}" srcOrd="0" destOrd="0" presId="urn:microsoft.com/office/officeart/2005/8/layout/hierarchy1"/>
    <dgm:cxn modelId="{36D0BD53-5555-40AA-BB45-D36C749E5BA0}" type="presOf" srcId="{D2D26CFC-185B-4508-BBD8-889572A59C4F}" destId="{5B9A27E7-DA25-4C26-9D5D-CF4511AB75B9}" srcOrd="0" destOrd="0" presId="urn:microsoft.com/office/officeart/2005/8/layout/hierarchy1"/>
    <dgm:cxn modelId="{5B51918A-1031-4204-A130-36CE637270B3}" type="presOf" srcId="{CEA41680-EC90-43FD-94E7-7C19398E9C46}" destId="{92533E07-9002-4E84-9E2A-026FE0D36E5B}" srcOrd="0" destOrd="0" presId="urn:microsoft.com/office/officeart/2005/8/layout/hierarchy1"/>
    <dgm:cxn modelId="{FB6335F8-C42F-4D05-8C7B-A5398724DA6F}" srcId="{05676B3F-688B-4FC6-B4A8-2AB6674D45F7}" destId="{ACAF3C8A-4A97-4C95-BF35-F7C63529F8AA}" srcOrd="1" destOrd="0" parTransId="{930436A7-059F-4898-AF90-44B06126EC25}" sibTransId="{9096F5EF-2035-46C9-81B8-3181ED80E333}"/>
    <dgm:cxn modelId="{4087DE7B-56D8-4551-B94F-C4487922D266}" srcId="{CEA41680-EC90-43FD-94E7-7C19398E9C46}" destId="{616066D9-7501-4F1D-8DFE-2B86432DF769}" srcOrd="0" destOrd="0" parTransId="{0672E21B-FC75-4EB1-8676-859F04A91018}" sibTransId="{DFEDB660-AB4C-423B-BDF4-539401CDFD5A}"/>
    <dgm:cxn modelId="{FCE34386-8325-48B8-B180-E59A7828E5F9}" srcId="{ACAF3C8A-4A97-4C95-BF35-F7C63529F8AA}" destId="{1BD64EB5-86D3-47EB-9F1E-D0DB03940EC9}" srcOrd="1" destOrd="0" parTransId="{6CF0EF36-2F04-4FA4-90AC-135FD5AA5DCE}" sibTransId="{D840DEB0-FD3C-4342-BE5E-B5979073AD45}"/>
    <dgm:cxn modelId="{951E4B51-5DAF-46D7-8CFE-7283101DC280}" type="presOf" srcId="{ACAF3C8A-4A97-4C95-BF35-F7C63529F8AA}" destId="{22381025-C23A-48A5-A411-83EF76F75FDA}" srcOrd="0" destOrd="0" presId="urn:microsoft.com/office/officeart/2005/8/layout/hierarchy1"/>
    <dgm:cxn modelId="{75889DD0-9F8D-472B-8258-948F497799F8}" srcId="{CEA41680-EC90-43FD-94E7-7C19398E9C46}" destId="{319A81DC-3194-41B9-A41A-52BADE639438}" srcOrd="2" destOrd="0" parTransId="{D2D26CFC-185B-4508-BBD8-889572A59C4F}" sibTransId="{46C20B8C-3B8A-4F63-A831-DE8921CC3EDD}"/>
    <dgm:cxn modelId="{8E9B4765-CD4C-4D0A-BAEE-4AE4EDB25A02}" type="presOf" srcId="{D3449ADE-38E1-4AB0-BC79-53D3843D53BC}" destId="{D28CBCA4-713F-43EE-98F8-16AD2F9E484F}" srcOrd="0" destOrd="0" presId="urn:microsoft.com/office/officeart/2005/8/layout/hierarchy1"/>
    <dgm:cxn modelId="{9F47A655-33B1-40D2-8557-C392728AE42B}" type="presOf" srcId="{05676B3F-688B-4FC6-B4A8-2AB6674D45F7}" destId="{C909ECFE-549C-4089-BF61-5BB559E14D9A}" srcOrd="0" destOrd="0" presId="urn:microsoft.com/office/officeart/2005/8/layout/hierarchy1"/>
    <dgm:cxn modelId="{612C3103-E6B5-4722-87F8-83B454ED48FC}" type="presOf" srcId="{68783C9B-552F-42EB-9F1C-36A7C7807C8F}" destId="{25FAA1DA-19E1-48A8-AD8A-96DFA5F5949F}" srcOrd="0" destOrd="0" presId="urn:microsoft.com/office/officeart/2005/8/layout/hierarchy1"/>
    <dgm:cxn modelId="{3F58F371-D171-4441-8836-0276179B17DE}" srcId="{ACAF3C8A-4A97-4C95-BF35-F7C63529F8AA}" destId="{29C58FC6-9517-4C8A-9F55-143B7EBB6258}" srcOrd="0" destOrd="0" parTransId="{8B4D2319-78CE-4EA9-8C29-1CD3EAA3B652}" sibTransId="{4624FEB7-8A0C-43A1-858A-FBD8C644E178}"/>
    <dgm:cxn modelId="{458E26C3-E0ED-4E8E-9A9F-A92BEEA0FDA3}" type="presOf" srcId="{930436A7-059F-4898-AF90-44B06126EC25}" destId="{249C1E25-43C4-4BFC-A6A5-7CCDD05ED353}" srcOrd="0" destOrd="0" presId="urn:microsoft.com/office/officeart/2005/8/layout/hierarchy1"/>
    <dgm:cxn modelId="{B96E14B3-E3AE-455E-8323-7C489A19CDB3}" type="presOf" srcId="{0672E21B-FC75-4EB1-8676-859F04A91018}" destId="{A244A68E-1514-414C-97D1-E6819B2D5B0E}" srcOrd="0" destOrd="0" presId="urn:microsoft.com/office/officeart/2005/8/layout/hierarchy1"/>
    <dgm:cxn modelId="{79D339A1-7CAC-498D-87BB-295AEC371454}" type="presOf" srcId="{616066D9-7501-4F1D-8DFE-2B86432DF769}" destId="{7893BB21-56B7-41DC-9B74-60D42587907F}" srcOrd="0" destOrd="0" presId="urn:microsoft.com/office/officeart/2005/8/layout/hierarchy1"/>
    <dgm:cxn modelId="{13ED5E8F-836B-48C4-BABB-8E374666DD57}" type="presOf" srcId="{FE50C0B0-8E0F-4B1D-AE76-810B0E35E966}" destId="{85265170-8FDC-4444-A9AC-C893E415B9E0}" srcOrd="0" destOrd="0" presId="urn:microsoft.com/office/officeart/2005/8/layout/hierarchy1"/>
    <dgm:cxn modelId="{0135CCA6-5B89-4FA8-97AA-E51A1825B98A}" type="presOf" srcId="{1BD64EB5-86D3-47EB-9F1E-D0DB03940EC9}" destId="{20782BF3-C08F-48F6-B379-F5EDAC4E03E4}" srcOrd="0" destOrd="0" presId="urn:microsoft.com/office/officeart/2005/8/layout/hierarchy1"/>
    <dgm:cxn modelId="{E3A05C01-88D6-41CE-8EEA-1D44ECC04191}" type="presOf" srcId="{EAF57157-4849-40D3-88A9-96F0F67F163D}" destId="{80466911-44E4-4E49-9E98-4AC2216DCEDD}" srcOrd="0" destOrd="0" presId="urn:microsoft.com/office/officeart/2005/8/layout/hierarchy1"/>
    <dgm:cxn modelId="{EA7D3C52-AE59-4535-9C73-A53636C465C8}" srcId="{CEA41680-EC90-43FD-94E7-7C19398E9C46}" destId="{7E3470D6-3DF2-4CBB-BC69-EC43D4521C46}" srcOrd="3" destOrd="0" parTransId="{DC22E71F-BAA1-4B42-87FC-ECAF3B5DD341}" sibTransId="{9AE6864F-5ED2-4381-9088-5DD61F46AC66}"/>
    <dgm:cxn modelId="{7EEAAC83-B7F7-4E2C-99D6-AE7E6FEA3E39}" type="presOf" srcId="{6CF0EF36-2F04-4FA4-90AC-135FD5AA5DCE}" destId="{54602973-9746-4152-BCEF-2CBB0F42B803}" srcOrd="0" destOrd="0" presId="urn:microsoft.com/office/officeart/2005/8/layout/hierarchy1"/>
    <dgm:cxn modelId="{25252852-1701-4932-88C1-AB2EE1F861E0}" type="presOf" srcId="{DC22E71F-BAA1-4B42-87FC-ECAF3B5DD341}" destId="{5AC2A64C-5B75-4E6A-AC36-B3DF5EA0B3CC}" srcOrd="0" destOrd="0" presId="urn:microsoft.com/office/officeart/2005/8/layout/hierarchy1"/>
    <dgm:cxn modelId="{C4C6870D-1FBD-44C1-A430-BD862F60D399}" srcId="{05676B3F-688B-4FC6-B4A8-2AB6674D45F7}" destId="{CEA41680-EC90-43FD-94E7-7C19398E9C46}" srcOrd="0" destOrd="0" parTransId="{EAF57157-4849-40D3-88A9-96F0F67F163D}" sibTransId="{E8A599DF-12E7-4A5D-8DF6-ABE58400CC7C}"/>
    <dgm:cxn modelId="{AC3A5B9D-15B7-4D87-8C78-7C6201949DA9}" type="presOf" srcId="{7E3470D6-3DF2-4CBB-BC69-EC43D4521C46}" destId="{32E5AF74-5241-4F02-B0D3-5C8C5C276AEB}" srcOrd="0" destOrd="0" presId="urn:microsoft.com/office/officeart/2005/8/layout/hierarchy1"/>
    <dgm:cxn modelId="{245E01F5-91FB-4DBD-A038-4C9759FF9986}" srcId="{68783C9B-552F-42EB-9F1C-36A7C7807C8F}" destId="{05676B3F-688B-4FC6-B4A8-2AB6674D45F7}" srcOrd="0" destOrd="0" parTransId="{FE6AA02F-7F31-4CA3-96D5-53382F07A67A}" sibTransId="{8E26907C-F2E8-4A75-9749-DBC144D77E15}"/>
    <dgm:cxn modelId="{20C67D5F-D163-404D-A257-8B9BD601996F}" type="presParOf" srcId="{25FAA1DA-19E1-48A8-AD8A-96DFA5F5949F}" destId="{CF8B2546-B661-4C1E-945D-7201335C0F42}" srcOrd="0" destOrd="0" presId="urn:microsoft.com/office/officeart/2005/8/layout/hierarchy1"/>
    <dgm:cxn modelId="{ABFAA8BC-FF2D-4DBD-8647-E80A02123224}" type="presParOf" srcId="{CF8B2546-B661-4C1E-945D-7201335C0F42}" destId="{8673B347-D066-422D-B683-EC6593E741AF}" srcOrd="0" destOrd="0" presId="urn:microsoft.com/office/officeart/2005/8/layout/hierarchy1"/>
    <dgm:cxn modelId="{B9973968-F648-4FC2-A18F-BA2C53A5BD59}" type="presParOf" srcId="{8673B347-D066-422D-B683-EC6593E741AF}" destId="{FBCC4027-DD61-42DF-A540-5BCB9EF04CB6}" srcOrd="0" destOrd="0" presId="urn:microsoft.com/office/officeart/2005/8/layout/hierarchy1"/>
    <dgm:cxn modelId="{0FABC432-B27C-4DFA-98E3-2637C8D6B029}" type="presParOf" srcId="{8673B347-D066-422D-B683-EC6593E741AF}" destId="{C909ECFE-549C-4089-BF61-5BB559E14D9A}" srcOrd="1" destOrd="0" presId="urn:microsoft.com/office/officeart/2005/8/layout/hierarchy1"/>
    <dgm:cxn modelId="{7FC725A6-A11F-42F5-A920-7426393CBEAD}" type="presParOf" srcId="{CF8B2546-B661-4C1E-945D-7201335C0F42}" destId="{E171D939-39BE-41CF-924E-6B0F760A1EF3}" srcOrd="1" destOrd="0" presId="urn:microsoft.com/office/officeart/2005/8/layout/hierarchy1"/>
    <dgm:cxn modelId="{336A0D18-C909-42CD-B7E6-EF20665EEE75}" type="presParOf" srcId="{E171D939-39BE-41CF-924E-6B0F760A1EF3}" destId="{80466911-44E4-4E49-9E98-4AC2216DCEDD}" srcOrd="0" destOrd="0" presId="urn:microsoft.com/office/officeart/2005/8/layout/hierarchy1"/>
    <dgm:cxn modelId="{406F0982-887B-4E8C-B74C-094C8ED52B24}" type="presParOf" srcId="{E171D939-39BE-41CF-924E-6B0F760A1EF3}" destId="{40E82A7F-4C42-4FD2-8640-56D0B6EAFD1E}" srcOrd="1" destOrd="0" presId="urn:microsoft.com/office/officeart/2005/8/layout/hierarchy1"/>
    <dgm:cxn modelId="{2E8A4502-20E0-48A2-BEC1-A51E3D305D75}" type="presParOf" srcId="{40E82A7F-4C42-4FD2-8640-56D0B6EAFD1E}" destId="{DAAC9254-F6B2-4B3B-9F76-F629CE139406}" srcOrd="0" destOrd="0" presId="urn:microsoft.com/office/officeart/2005/8/layout/hierarchy1"/>
    <dgm:cxn modelId="{62093C70-6711-4C54-974C-E5A3A126724F}" type="presParOf" srcId="{DAAC9254-F6B2-4B3B-9F76-F629CE139406}" destId="{8C88FED4-0C19-47F3-B5C3-3D1ECC7DA235}" srcOrd="0" destOrd="0" presId="urn:microsoft.com/office/officeart/2005/8/layout/hierarchy1"/>
    <dgm:cxn modelId="{1A1F7EE9-8C1C-4207-B721-2A05D86EFCF9}" type="presParOf" srcId="{DAAC9254-F6B2-4B3B-9F76-F629CE139406}" destId="{92533E07-9002-4E84-9E2A-026FE0D36E5B}" srcOrd="1" destOrd="0" presId="urn:microsoft.com/office/officeart/2005/8/layout/hierarchy1"/>
    <dgm:cxn modelId="{1BBA0911-F575-4926-BA24-CA718C5CB5E4}" type="presParOf" srcId="{40E82A7F-4C42-4FD2-8640-56D0B6EAFD1E}" destId="{F5FC8505-4035-4818-B41A-B31B3A95B919}" srcOrd="1" destOrd="0" presId="urn:microsoft.com/office/officeart/2005/8/layout/hierarchy1"/>
    <dgm:cxn modelId="{D6C4D1D5-2F9F-4308-9546-360FEABF1C7B}" type="presParOf" srcId="{F5FC8505-4035-4818-B41A-B31B3A95B919}" destId="{A244A68E-1514-414C-97D1-E6819B2D5B0E}" srcOrd="0" destOrd="0" presId="urn:microsoft.com/office/officeart/2005/8/layout/hierarchy1"/>
    <dgm:cxn modelId="{582CA35A-A1C8-459B-9788-E5CB994BBE48}" type="presParOf" srcId="{F5FC8505-4035-4818-B41A-B31B3A95B919}" destId="{1C958C19-A3F7-4B46-B874-3E8E8FDFA2D1}" srcOrd="1" destOrd="0" presId="urn:microsoft.com/office/officeart/2005/8/layout/hierarchy1"/>
    <dgm:cxn modelId="{C0B15470-3686-4030-9FD8-417F9A2E400C}" type="presParOf" srcId="{1C958C19-A3F7-4B46-B874-3E8E8FDFA2D1}" destId="{4DA127C3-0225-49D9-97DE-D4E41E8CE257}" srcOrd="0" destOrd="0" presId="urn:microsoft.com/office/officeart/2005/8/layout/hierarchy1"/>
    <dgm:cxn modelId="{F08C74E7-1167-4ECA-BAFC-C181E96F10F2}" type="presParOf" srcId="{4DA127C3-0225-49D9-97DE-D4E41E8CE257}" destId="{C3F06B1F-A554-424E-9A2C-F62B770C900B}" srcOrd="0" destOrd="0" presId="urn:microsoft.com/office/officeart/2005/8/layout/hierarchy1"/>
    <dgm:cxn modelId="{95E585B6-3DDE-476D-8681-938985885843}" type="presParOf" srcId="{4DA127C3-0225-49D9-97DE-D4E41E8CE257}" destId="{7893BB21-56B7-41DC-9B74-60D42587907F}" srcOrd="1" destOrd="0" presId="urn:microsoft.com/office/officeart/2005/8/layout/hierarchy1"/>
    <dgm:cxn modelId="{1B4FAA2B-27AB-417D-9DB7-BAF118CC1792}" type="presParOf" srcId="{1C958C19-A3F7-4B46-B874-3E8E8FDFA2D1}" destId="{B3B16186-04BF-4B8C-AAE9-38BEAA77DE79}" srcOrd="1" destOrd="0" presId="urn:microsoft.com/office/officeart/2005/8/layout/hierarchy1"/>
    <dgm:cxn modelId="{3923D5A5-D6DC-4B28-9A5A-22E329896F0D}" type="presParOf" srcId="{F5FC8505-4035-4818-B41A-B31B3A95B919}" destId="{85265170-8FDC-4444-A9AC-C893E415B9E0}" srcOrd="2" destOrd="0" presId="urn:microsoft.com/office/officeart/2005/8/layout/hierarchy1"/>
    <dgm:cxn modelId="{283ACED5-41AC-451B-BAA3-F17D4C9D8A87}" type="presParOf" srcId="{F5FC8505-4035-4818-B41A-B31B3A95B919}" destId="{35687DA4-D42C-4F22-BF1F-FF91CDB0B70E}" srcOrd="3" destOrd="0" presId="urn:microsoft.com/office/officeart/2005/8/layout/hierarchy1"/>
    <dgm:cxn modelId="{531E8A46-3D00-4B0C-A06B-C6635205A329}" type="presParOf" srcId="{35687DA4-D42C-4F22-BF1F-FF91CDB0B70E}" destId="{DFB9D97C-D034-4664-AF10-64B3F33C36F5}" srcOrd="0" destOrd="0" presId="urn:microsoft.com/office/officeart/2005/8/layout/hierarchy1"/>
    <dgm:cxn modelId="{E5512E92-4400-43CD-AE73-1330F3FB3DEE}" type="presParOf" srcId="{DFB9D97C-D034-4664-AF10-64B3F33C36F5}" destId="{0B6319FC-FAC6-4088-A4B3-3659385FF0A7}" srcOrd="0" destOrd="0" presId="urn:microsoft.com/office/officeart/2005/8/layout/hierarchy1"/>
    <dgm:cxn modelId="{6F0A8E2C-6658-4FEA-9D78-CE8D4BA94891}" type="presParOf" srcId="{DFB9D97C-D034-4664-AF10-64B3F33C36F5}" destId="{D28CBCA4-713F-43EE-98F8-16AD2F9E484F}" srcOrd="1" destOrd="0" presId="urn:microsoft.com/office/officeart/2005/8/layout/hierarchy1"/>
    <dgm:cxn modelId="{FBDF1762-9432-40A7-B8F1-6E387E6E283F}" type="presParOf" srcId="{35687DA4-D42C-4F22-BF1F-FF91CDB0B70E}" destId="{88E1F651-EBDE-4B2B-8C81-E7E6CA90F0DE}" srcOrd="1" destOrd="0" presId="urn:microsoft.com/office/officeart/2005/8/layout/hierarchy1"/>
    <dgm:cxn modelId="{3C2440A0-72CD-4D56-AA77-468A52047752}" type="presParOf" srcId="{F5FC8505-4035-4818-B41A-B31B3A95B919}" destId="{5B9A27E7-DA25-4C26-9D5D-CF4511AB75B9}" srcOrd="4" destOrd="0" presId="urn:microsoft.com/office/officeart/2005/8/layout/hierarchy1"/>
    <dgm:cxn modelId="{3FD25FE3-0254-4278-9FD1-7992EE267CF8}" type="presParOf" srcId="{F5FC8505-4035-4818-B41A-B31B3A95B919}" destId="{BD8DDED5-23D6-45DE-B29F-A69F43388AC9}" srcOrd="5" destOrd="0" presId="urn:microsoft.com/office/officeart/2005/8/layout/hierarchy1"/>
    <dgm:cxn modelId="{1067805D-A9CB-4D6F-9DBC-0E6DC61B939C}" type="presParOf" srcId="{BD8DDED5-23D6-45DE-B29F-A69F43388AC9}" destId="{3DB5E957-EA0A-4331-BE32-0CC8CF7F478F}" srcOrd="0" destOrd="0" presId="urn:microsoft.com/office/officeart/2005/8/layout/hierarchy1"/>
    <dgm:cxn modelId="{2ABF0F51-DA01-4D7F-B247-40B2BB341B2B}" type="presParOf" srcId="{3DB5E957-EA0A-4331-BE32-0CC8CF7F478F}" destId="{3BFAA67D-BC91-4AD8-8692-683BE318C2E2}" srcOrd="0" destOrd="0" presId="urn:microsoft.com/office/officeart/2005/8/layout/hierarchy1"/>
    <dgm:cxn modelId="{CB3CAB00-2113-41DC-A396-AED0251BE751}" type="presParOf" srcId="{3DB5E957-EA0A-4331-BE32-0CC8CF7F478F}" destId="{F9FB03BD-C275-4639-9BE1-46F2C7CEBCD7}" srcOrd="1" destOrd="0" presId="urn:microsoft.com/office/officeart/2005/8/layout/hierarchy1"/>
    <dgm:cxn modelId="{45DB7ACC-997D-4E8B-9EBD-AB8AA1896B2C}" type="presParOf" srcId="{BD8DDED5-23D6-45DE-B29F-A69F43388AC9}" destId="{CF4DAC59-1659-4CD2-B1B8-FD13C9D96A58}" srcOrd="1" destOrd="0" presId="urn:microsoft.com/office/officeart/2005/8/layout/hierarchy1"/>
    <dgm:cxn modelId="{5AA99CD2-3B9E-4988-BB91-9145E69D09FD}" type="presParOf" srcId="{F5FC8505-4035-4818-B41A-B31B3A95B919}" destId="{5AC2A64C-5B75-4E6A-AC36-B3DF5EA0B3CC}" srcOrd="6" destOrd="0" presId="urn:microsoft.com/office/officeart/2005/8/layout/hierarchy1"/>
    <dgm:cxn modelId="{C71B487C-982C-461A-B8C9-461DA9EE4F83}" type="presParOf" srcId="{F5FC8505-4035-4818-B41A-B31B3A95B919}" destId="{81649623-1BE6-413D-943B-21BC1D3D517F}" srcOrd="7" destOrd="0" presId="urn:microsoft.com/office/officeart/2005/8/layout/hierarchy1"/>
    <dgm:cxn modelId="{11865D72-1411-45E6-AF6F-CD0D97285DD8}" type="presParOf" srcId="{81649623-1BE6-413D-943B-21BC1D3D517F}" destId="{6DBBC825-6700-4D44-86E7-AC2D72309863}" srcOrd="0" destOrd="0" presId="urn:microsoft.com/office/officeart/2005/8/layout/hierarchy1"/>
    <dgm:cxn modelId="{598047A1-9DF4-477F-A4AC-752CD4E95E9C}" type="presParOf" srcId="{6DBBC825-6700-4D44-86E7-AC2D72309863}" destId="{F7A87D6C-AA15-4A9C-9886-5CF6E58FFB0A}" srcOrd="0" destOrd="0" presId="urn:microsoft.com/office/officeart/2005/8/layout/hierarchy1"/>
    <dgm:cxn modelId="{88CDFDA5-BA66-4967-ADD6-44627A901B76}" type="presParOf" srcId="{6DBBC825-6700-4D44-86E7-AC2D72309863}" destId="{32E5AF74-5241-4F02-B0D3-5C8C5C276AEB}" srcOrd="1" destOrd="0" presId="urn:microsoft.com/office/officeart/2005/8/layout/hierarchy1"/>
    <dgm:cxn modelId="{4E221CAD-0B06-4561-90B3-FAFFB617A58D}" type="presParOf" srcId="{81649623-1BE6-413D-943B-21BC1D3D517F}" destId="{11B35601-1729-4224-8452-E98F914A2ACE}" srcOrd="1" destOrd="0" presId="urn:microsoft.com/office/officeart/2005/8/layout/hierarchy1"/>
    <dgm:cxn modelId="{2BA8F704-02FB-4323-966C-CFE6D96CDA20}" type="presParOf" srcId="{E171D939-39BE-41CF-924E-6B0F760A1EF3}" destId="{249C1E25-43C4-4BFC-A6A5-7CCDD05ED353}" srcOrd="2" destOrd="0" presId="urn:microsoft.com/office/officeart/2005/8/layout/hierarchy1"/>
    <dgm:cxn modelId="{4361FEB4-02BF-4779-A771-46604F252EE9}" type="presParOf" srcId="{E171D939-39BE-41CF-924E-6B0F760A1EF3}" destId="{44E500F5-C26D-4751-928B-B7AB91CDA685}" srcOrd="3" destOrd="0" presId="urn:microsoft.com/office/officeart/2005/8/layout/hierarchy1"/>
    <dgm:cxn modelId="{41CD4339-8D3A-4267-9238-126AC0719A18}" type="presParOf" srcId="{44E500F5-C26D-4751-928B-B7AB91CDA685}" destId="{63C53038-8714-4941-90BD-DE8CB28F9810}" srcOrd="0" destOrd="0" presId="urn:microsoft.com/office/officeart/2005/8/layout/hierarchy1"/>
    <dgm:cxn modelId="{75A854F7-8E40-442F-932D-18D610943B10}" type="presParOf" srcId="{63C53038-8714-4941-90BD-DE8CB28F9810}" destId="{072D08D8-726E-4C44-9DD2-E167A4D1046C}" srcOrd="0" destOrd="0" presId="urn:microsoft.com/office/officeart/2005/8/layout/hierarchy1"/>
    <dgm:cxn modelId="{6DB0438A-0227-4DE2-8ADD-C29D50FE7FD2}" type="presParOf" srcId="{63C53038-8714-4941-90BD-DE8CB28F9810}" destId="{22381025-C23A-48A5-A411-83EF76F75FDA}" srcOrd="1" destOrd="0" presId="urn:microsoft.com/office/officeart/2005/8/layout/hierarchy1"/>
    <dgm:cxn modelId="{4E697D57-FF04-4016-9BD5-B08D91678235}" type="presParOf" srcId="{44E500F5-C26D-4751-928B-B7AB91CDA685}" destId="{90624563-685B-427F-A15E-96980248BAE3}" srcOrd="1" destOrd="0" presId="urn:microsoft.com/office/officeart/2005/8/layout/hierarchy1"/>
    <dgm:cxn modelId="{759083E6-81A0-43B4-B69F-527DA9D2E816}" type="presParOf" srcId="{90624563-685B-427F-A15E-96980248BAE3}" destId="{9DF3DBA1-EF44-4EC0-83DC-A2EC7EA5ADCC}" srcOrd="0" destOrd="0" presId="urn:microsoft.com/office/officeart/2005/8/layout/hierarchy1"/>
    <dgm:cxn modelId="{1322E288-39D2-4AA8-854F-AA223B551323}" type="presParOf" srcId="{90624563-685B-427F-A15E-96980248BAE3}" destId="{780B8272-D8A5-4F65-966D-9D13279FE658}" srcOrd="1" destOrd="0" presId="urn:microsoft.com/office/officeart/2005/8/layout/hierarchy1"/>
    <dgm:cxn modelId="{0EC673EC-B8DD-406E-821C-B26FBBE906B8}" type="presParOf" srcId="{780B8272-D8A5-4F65-966D-9D13279FE658}" destId="{C7D3CA21-0E3E-4938-BEC2-EA48AA9728BB}" srcOrd="0" destOrd="0" presId="urn:microsoft.com/office/officeart/2005/8/layout/hierarchy1"/>
    <dgm:cxn modelId="{0F95EBB6-2649-47A8-9BEA-B6B2F64BA829}" type="presParOf" srcId="{C7D3CA21-0E3E-4938-BEC2-EA48AA9728BB}" destId="{06536AAA-2B66-4FB5-BE8F-FE87F7058FC2}" srcOrd="0" destOrd="0" presId="urn:microsoft.com/office/officeart/2005/8/layout/hierarchy1"/>
    <dgm:cxn modelId="{AE4E4B6B-B441-42D0-BC7C-A999177AF995}" type="presParOf" srcId="{C7D3CA21-0E3E-4938-BEC2-EA48AA9728BB}" destId="{D57EF16B-60FE-4581-AAB3-58813F44BEE8}" srcOrd="1" destOrd="0" presId="urn:microsoft.com/office/officeart/2005/8/layout/hierarchy1"/>
    <dgm:cxn modelId="{E4497780-EC39-4513-BE40-46E349296426}" type="presParOf" srcId="{780B8272-D8A5-4F65-966D-9D13279FE658}" destId="{BB9BF9A2-862A-410A-A264-21AD532F0EF4}" srcOrd="1" destOrd="0" presId="urn:microsoft.com/office/officeart/2005/8/layout/hierarchy1"/>
    <dgm:cxn modelId="{3E7EF441-A05E-45A2-8EE0-AD2E051689B4}" type="presParOf" srcId="{90624563-685B-427F-A15E-96980248BAE3}" destId="{54602973-9746-4152-BCEF-2CBB0F42B803}" srcOrd="2" destOrd="0" presId="urn:microsoft.com/office/officeart/2005/8/layout/hierarchy1"/>
    <dgm:cxn modelId="{0FA9A6B6-C66B-48F0-A984-4AC97D78C14D}" type="presParOf" srcId="{90624563-685B-427F-A15E-96980248BAE3}" destId="{B43CF000-8637-4AA3-89A1-91B944184DEE}" srcOrd="3" destOrd="0" presId="urn:microsoft.com/office/officeart/2005/8/layout/hierarchy1"/>
    <dgm:cxn modelId="{86817F9D-BF4E-4528-9FBB-6F1696D928F8}" type="presParOf" srcId="{B43CF000-8637-4AA3-89A1-91B944184DEE}" destId="{2C1F88D8-61C2-4BCF-B5A1-6D6A57C09D6E}" srcOrd="0" destOrd="0" presId="urn:microsoft.com/office/officeart/2005/8/layout/hierarchy1"/>
    <dgm:cxn modelId="{D1AD594D-0600-420E-8B7D-760F381209C9}" type="presParOf" srcId="{2C1F88D8-61C2-4BCF-B5A1-6D6A57C09D6E}" destId="{1A6B4465-4B5E-4A42-95FC-BDDE6A5BE040}" srcOrd="0" destOrd="0" presId="urn:microsoft.com/office/officeart/2005/8/layout/hierarchy1"/>
    <dgm:cxn modelId="{8370B3A6-C297-4467-8519-2BF9B35DB7ED}" type="presParOf" srcId="{2C1F88D8-61C2-4BCF-B5A1-6D6A57C09D6E}" destId="{20782BF3-C08F-48F6-B379-F5EDAC4E03E4}" srcOrd="1" destOrd="0" presId="urn:microsoft.com/office/officeart/2005/8/layout/hierarchy1"/>
    <dgm:cxn modelId="{77FF5CEA-B417-498F-8355-E1E35ABAAA01}" type="presParOf" srcId="{B43CF000-8637-4AA3-89A1-91B944184DEE}" destId="{EC3BB81B-5ED2-4092-BEE2-7DA39B115F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341A9-DCFA-4B9A-B6FE-DD2C96F6EC3B}">
      <dsp:nvSpPr>
        <dsp:cNvPr id="0" name=""/>
        <dsp:cNvSpPr/>
      </dsp:nvSpPr>
      <dsp:spPr>
        <a:xfrm>
          <a:off x="0" y="10418"/>
          <a:ext cx="7848872" cy="466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КГБУ «</a:t>
          </a:r>
          <a:r>
            <a:rPr lang="ru-RU" sz="1400" b="1" kern="1200" dirty="0" err="1" smtClean="0">
              <a:solidFill>
                <a:schemeClr val="tx1"/>
              </a:solidFill>
            </a:rPr>
            <a:t>Хабкрайкадастр</a:t>
          </a:r>
          <a:r>
            <a:rPr lang="ru-RU" sz="1400" b="1" kern="1200" dirty="0" smtClean="0">
              <a:solidFill>
                <a:schemeClr val="tx1"/>
              </a:solidFill>
            </a:rPr>
            <a:t>» определяет и утверждает кадастровую стоимость в период действия утвержденных результатов объектов:</a:t>
          </a:r>
          <a:r>
            <a:rPr lang="ru-RU" sz="1400" b="1" kern="1200" baseline="0" dirty="0" smtClean="0">
              <a:solidFill>
                <a:schemeClr val="tx1"/>
              </a:solidFill>
            </a:rPr>
            <a:t> </a:t>
          </a:r>
        </a:p>
      </dsp:txBody>
      <dsp:txXfrm>
        <a:off x="22784" y="33202"/>
        <a:ext cx="7803304" cy="421159"/>
      </dsp:txXfrm>
    </dsp:sp>
    <dsp:sp modelId="{6190D48D-E4CD-44F5-B590-28DF6F684ACE}">
      <dsp:nvSpPr>
        <dsp:cNvPr id="0" name=""/>
        <dsp:cNvSpPr/>
      </dsp:nvSpPr>
      <dsp:spPr>
        <a:xfrm>
          <a:off x="0" y="477146"/>
          <a:ext cx="7848872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0" kern="1200" baseline="0" dirty="0" smtClean="0">
              <a:solidFill>
                <a:schemeClr val="tx1"/>
              </a:solidFill>
            </a:rPr>
            <a:t>при постановке на кадастровый учет вновь образованных объектов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0" kern="1200" baseline="0" dirty="0" smtClean="0">
              <a:solidFill>
                <a:schemeClr val="tx1"/>
              </a:solidFill>
            </a:rPr>
            <a:t>при изменении характеристик объектов и сведений в ЕГРН </a:t>
          </a:r>
        </a:p>
      </dsp:txBody>
      <dsp:txXfrm>
        <a:off x="0" y="477146"/>
        <a:ext cx="7848872" cy="910800"/>
      </dsp:txXfrm>
    </dsp:sp>
    <dsp:sp modelId="{A0BBA540-E830-457E-AD0B-DEC19227FABD}">
      <dsp:nvSpPr>
        <dsp:cNvPr id="0" name=""/>
        <dsp:cNvSpPr/>
      </dsp:nvSpPr>
      <dsp:spPr>
        <a:xfrm>
          <a:off x="0" y="933985"/>
          <a:ext cx="7848872" cy="72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По результатам определения кадастровой стоимости составляется </a:t>
          </a:r>
          <a:r>
            <a:rPr lang="ru-RU" sz="1400" b="1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Акт об определении кадастровой стоимости (ст. 16 237-ФЗ) </a:t>
          </a:r>
          <a:r>
            <a:rPr lang="ru-RU" sz="1400" b="0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и размещается на сайте КГБУ «</a:t>
          </a:r>
          <a:r>
            <a:rPr lang="ru-RU" sz="1400" b="0" kern="1200" dirty="0" err="1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Хабкрайкадастр</a:t>
          </a:r>
          <a:r>
            <a:rPr lang="ru-RU" sz="1400" b="0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» </a:t>
          </a:r>
          <a:r>
            <a:rPr lang="en-US" sz="1400" b="0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www.khvbti.ru</a:t>
          </a:r>
          <a:r>
            <a:rPr lang="ru-RU" sz="1400" b="0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</a:t>
          </a:r>
          <a:endParaRPr lang="ru-RU" sz="1400" b="0" kern="120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sp:txBody>
      <dsp:txXfrm>
        <a:off x="35238" y="969223"/>
        <a:ext cx="7778396" cy="651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677F6-8E61-44AC-8CAC-1AF027DCD37F}">
      <dsp:nvSpPr>
        <dsp:cNvPr id="0" name=""/>
        <dsp:cNvSpPr/>
      </dsp:nvSpPr>
      <dsp:spPr>
        <a:xfrm>
          <a:off x="0" y="0"/>
          <a:ext cx="5811383" cy="328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+mj-lt"/>
            </a:rPr>
            <a:t>По </a:t>
          </a:r>
          <a:r>
            <a:rPr lang="ru-RU" sz="1200" b="1" kern="1200" dirty="0" err="1" smtClean="0">
              <a:solidFill>
                <a:schemeClr val="tx1"/>
              </a:solidFill>
              <a:latin typeface="+mj-lt"/>
            </a:rPr>
            <a:t>Ванинскому</a:t>
          </a:r>
          <a:r>
            <a:rPr lang="ru-RU" sz="1200" b="1" kern="1200" dirty="0" smtClean="0">
              <a:solidFill>
                <a:schemeClr val="tx1"/>
              </a:solidFill>
              <a:latin typeface="+mj-lt"/>
            </a:rPr>
            <a:t> МР </a:t>
          </a:r>
          <a:r>
            <a:rPr lang="ru-RU" sz="1200" kern="1200" dirty="0" smtClean="0">
              <a:solidFill>
                <a:schemeClr val="tx1"/>
              </a:solidFill>
              <a:latin typeface="+mj-lt"/>
            </a:rPr>
            <a:t>в комиссию подано 20 заявлений по оспариванию земельных участков:</a:t>
          </a:r>
          <a:endParaRPr lang="ru-RU" sz="1200" kern="1200" dirty="0">
            <a:solidFill>
              <a:schemeClr val="tx1"/>
            </a:solidFill>
            <a:latin typeface="+mj-lt"/>
          </a:endParaRPr>
        </a:p>
      </dsp:txBody>
      <dsp:txXfrm>
        <a:off x="16048" y="16048"/>
        <a:ext cx="5779287" cy="296657"/>
      </dsp:txXfrm>
    </dsp:sp>
    <dsp:sp modelId="{E4087375-0357-4A50-9199-87BDAB816832}">
      <dsp:nvSpPr>
        <dsp:cNvPr id="0" name=""/>
        <dsp:cNvSpPr/>
      </dsp:nvSpPr>
      <dsp:spPr>
        <a:xfrm>
          <a:off x="0" y="311408"/>
          <a:ext cx="5811383" cy="133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511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+mj-lt"/>
            </a:rPr>
            <a:t>1 ЗУ для размещения домов многоэтажной жилой застройки (принято положительное решение);</a:t>
          </a:r>
          <a:endParaRPr lang="ru-RU" sz="1200" kern="1200" dirty="0">
            <a:solidFill>
              <a:schemeClr val="tx1"/>
            </a:solidFill>
            <a:latin typeface="+mj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+mj-lt"/>
            </a:rPr>
            <a:t>2 ЗУ под предпринимательство (1 ЗУ - отклонен, 1 ЗУ – на  рассмотрении);</a:t>
          </a:r>
          <a:endParaRPr lang="ru-RU" sz="1200" kern="1200" dirty="0">
            <a:solidFill>
              <a:schemeClr val="tx1"/>
            </a:solidFill>
            <a:latin typeface="+mj-lt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+mj-lt"/>
            </a:rPr>
            <a:t>9 ЗУ под производственную деятельность поданы на комиссию от 2 до 5 раз, комиссией данные ЗУ отклонены по нарушениям требований законодательства об оценочной деятельности в РФ, после исправлений приняты положительные решения).</a:t>
          </a:r>
          <a:endParaRPr lang="ru-RU" sz="1200" kern="1200" dirty="0">
            <a:solidFill>
              <a:schemeClr val="tx1"/>
            </a:solidFill>
            <a:latin typeface="+mj-lt"/>
          </a:endParaRPr>
        </a:p>
      </dsp:txBody>
      <dsp:txXfrm>
        <a:off x="0" y="311408"/>
        <a:ext cx="5811383" cy="1339381"/>
      </dsp:txXfrm>
    </dsp:sp>
    <dsp:sp modelId="{46094D78-88C3-48CC-AAF3-3BD8519216C1}">
      <dsp:nvSpPr>
        <dsp:cNvPr id="0" name=""/>
        <dsp:cNvSpPr/>
      </dsp:nvSpPr>
      <dsp:spPr>
        <a:xfrm>
          <a:off x="0" y="1670157"/>
          <a:ext cx="5811383" cy="1282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+mj-lt"/>
            </a:rPr>
            <a:t>- Оценщиком в отчетах принимались неликвидные объекты аналоги расположенные в с. Тополево ХР (выставлялись в объявлениях на продажу в течении 2-х лет) с диапазоном от 100 до 127 руб./</a:t>
          </a:r>
          <a:r>
            <a:rPr lang="ru-RU" sz="1200" kern="1200" dirty="0" err="1" smtClean="0">
              <a:solidFill>
                <a:schemeClr val="tx1"/>
              </a:solidFill>
              <a:latin typeface="+mj-lt"/>
            </a:rPr>
            <a:t>кв.м</a:t>
          </a:r>
          <a:r>
            <a:rPr lang="ru-RU" sz="1200" kern="1200" dirty="0" smtClean="0">
              <a:solidFill>
                <a:schemeClr val="tx1"/>
              </a:solidFill>
              <a:latin typeface="+mj-lt"/>
            </a:rPr>
            <a:t>, либо аналоги с/х назначения расположенные в Приморском крае с диапазоном цен от 4 до 10 руб./</a:t>
          </a:r>
          <a:r>
            <a:rPr lang="ru-RU" sz="1200" kern="1200" dirty="0" err="1" smtClean="0">
              <a:solidFill>
                <a:schemeClr val="tx1"/>
              </a:solidFill>
              <a:latin typeface="+mj-lt"/>
            </a:rPr>
            <a:t>кв.м</a:t>
          </a:r>
          <a:r>
            <a:rPr lang="ru-RU" sz="1200" kern="1200" dirty="0" smtClean="0">
              <a:solidFill>
                <a:schemeClr val="tx1"/>
              </a:solidFill>
              <a:latin typeface="+mj-lt"/>
            </a:rPr>
            <a:t>.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+mj-lt"/>
            </a:rPr>
            <a:t>- Различие аналогов по площади с объектом оценки более чем в 108 раз;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+mj-lt"/>
            </a:rPr>
            <a:t>- Не учтен ЦОФ расположения аналогов вблизи крупных автомобильных дорог;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+mj-lt"/>
            </a:rPr>
            <a:t>- Не учтен ЦОФ объекта оценки расположения «выход к морю</a:t>
          </a:r>
          <a:r>
            <a:rPr lang="ru-RU" sz="1200" kern="1200" dirty="0" smtClean="0">
              <a:solidFill>
                <a:schemeClr val="tx1"/>
              </a:solidFill>
              <a:latin typeface="+mj-lt"/>
            </a:rPr>
            <a:t>».</a:t>
          </a:r>
        </a:p>
      </dsp:txBody>
      <dsp:txXfrm>
        <a:off x="62590" y="1732747"/>
        <a:ext cx="5686203" cy="1156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02973-9746-4152-BCEF-2CBB0F42B803}">
      <dsp:nvSpPr>
        <dsp:cNvPr id="0" name=""/>
        <dsp:cNvSpPr/>
      </dsp:nvSpPr>
      <dsp:spPr>
        <a:xfrm>
          <a:off x="6814976" y="1360745"/>
          <a:ext cx="794086" cy="319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477"/>
              </a:lnTo>
              <a:lnTo>
                <a:pt x="794086" y="229477"/>
              </a:lnTo>
              <a:lnTo>
                <a:pt x="794086" y="31929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3DBA1-EF44-4EC0-83DC-A2EC7EA5ADCC}">
      <dsp:nvSpPr>
        <dsp:cNvPr id="0" name=""/>
        <dsp:cNvSpPr/>
      </dsp:nvSpPr>
      <dsp:spPr>
        <a:xfrm>
          <a:off x="6164114" y="1360745"/>
          <a:ext cx="650861" cy="172030"/>
        </a:xfrm>
        <a:custGeom>
          <a:avLst/>
          <a:gdLst/>
          <a:ahLst/>
          <a:cxnLst/>
          <a:rect l="0" t="0" r="0" b="0"/>
          <a:pathLst>
            <a:path>
              <a:moveTo>
                <a:pt x="650861" y="0"/>
              </a:moveTo>
              <a:lnTo>
                <a:pt x="650861" y="82216"/>
              </a:lnTo>
              <a:lnTo>
                <a:pt x="0" y="82216"/>
              </a:lnTo>
              <a:lnTo>
                <a:pt x="0" y="17203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C1E25-43C4-4BFC-A6A5-7CCDD05ED353}">
      <dsp:nvSpPr>
        <dsp:cNvPr id="0" name=""/>
        <dsp:cNvSpPr/>
      </dsp:nvSpPr>
      <dsp:spPr>
        <a:xfrm>
          <a:off x="4681661" y="534051"/>
          <a:ext cx="2133314" cy="279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928"/>
              </a:lnTo>
              <a:lnTo>
                <a:pt x="2133314" y="189928"/>
              </a:lnTo>
              <a:lnTo>
                <a:pt x="2133314" y="2797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2A64C-5B75-4E6A-AC36-B3DF5EA0B3CC}">
      <dsp:nvSpPr>
        <dsp:cNvPr id="0" name=""/>
        <dsp:cNvSpPr/>
      </dsp:nvSpPr>
      <dsp:spPr>
        <a:xfrm>
          <a:off x="2629862" y="1395436"/>
          <a:ext cx="1949277" cy="328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42"/>
              </a:lnTo>
              <a:lnTo>
                <a:pt x="1949277" y="238742"/>
              </a:lnTo>
              <a:lnTo>
                <a:pt x="1949277" y="32855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A27E7-DA25-4C26-9D5D-CF4511AB75B9}">
      <dsp:nvSpPr>
        <dsp:cNvPr id="0" name=""/>
        <dsp:cNvSpPr/>
      </dsp:nvSpPr>
      <dsp:spPr>
        <a:xfrm>
          <a:off x="2629862" y="1395436"/>
          <a:ext cx="628417" cy="334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06"/>
              </a:lnTo>
              <a:lnTo>
                <a:pt x="628417" y="244406"/>
              </a:lnTo>
              <a:lnTo>
                <a:pt x="628417" y="3342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65170-8FDC-4444-A9AC-C893E415B9E0}">
      <dsp:nvSpPr>
        <dsp:cNvPr id="0" name=""/>
        <dsp:cNvSpPr/>
      </dsp:nvSpPr>
      <dsp:spPr>
        <a:xfrm>
          <a:off x="1951574" y="1395436"/>
          <a:ext cx="678288" cy="370537"/>
        </a:xfrm>
        <a:custGeom>
          <a:avLst/>
          <a:gdLst/>
          <a:ahLst/>
          <a:cxnLst/>
          <a:rect l="0" t="0" r="0" b="0"/>
          <a:pathLst>
            <a:path>
              <a:moveTo>
                <a:pt x="678288" y="0"/>
              </a:moveTo>
              <a:lnTo>
                <a:pt x="678288" y="280723"/>
              </a:lnTo>
              <a:lnTo>
                <a:pt x="0" y="280723"/>
              </a:lnTo>
              <a:lnTo>
                <a:pt x="0" y="3705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4A68E-1514-414C-97D1-E6819B2D5B0E}">
      <dsp:nvSpPr>
        <dsp:cNvPr id="0" name=""/>
        <dsp:cNvSpPr/>
      </dsp:nvSpPr>
      <dsp:spPr>
        <a:xfrm>
          <a:off x="567094" y="1395436"/>
          <a:ext cx="2062768" cy="340001"/>
        </a:xfrm>
        <a:custGeom>
          <a:avLst/>
          <a:gdLst/>
          <a:ahLst/>
          <a:cxnLst/>
          <a:rect l="0" t="0" r="0" b="0"/>
          <a:pathLst>
            <a:path>
              <a:moveTo>
                <a:pt x="2062768" y="0"/>
              </a:moveTo>
              <a:lnTo>
                <a:pt x="2062768" y="250187"/>
              </a:lnTo>
              <a:lnTo>
                <a:pt x="0" y="250187"/>
              </a:lnTo>
              <a:lnTo>
                <a:pt x="0" y="34000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66911-44E4-4E49-9E98-4AC2216DCEDD}">
      <dsp:nvSpPr>
        <dsp:cNvPr id="0" name=""/>
        <dsp:cNvSpPr/>
      </dsp:nvSpPr>
      <dsp:spPr>
        <a:xfrm>
          <a:off x="2629862" y="534051"/>
          <a:ext cx="2051798" cy="279742"/>
        </a:xfrm>
        <a:custGeom>
          <a:avLst/>
          <a:gdLst/>
          <a:ahLst/>
          <a:cxnLst/>
          <a:rect l="0" t="0" r="0" b="0"/>
          <a:pathLst>
            <a:path>
              <a:moveTo>
                <a:pt x="2051798" y="0"/>
              </a:moveTo>
              <a:lnTo>
                <a:pt x="2051798" y="189928"/>
              </a:lnTo>
              <a:lnTo>
                <a:pt x="0" y="189928"/>
              </a:lnTo>
              <a:lnTo>
                <a:pt x="0" y="2797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C4027-DD61-42DF-A540-5BCB9EF04CB6}">
      <dsp:nvSpPr>
        <dsp:cNvPr id="0" name=""/>
        <dsp:cNvSpPr/>
      </dsp:nvSpPr>
      <dsp:spPr>
        <a:xfrm>
          <a:off x="3218881" y="-5684"/>
          <a:ext cx="2925559" cy="539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9ECFE-549C-4089-BF61-5BB559E14D9A}">
      <dsp:nvSpPr>
        <dsp:cNvPr id="0" name=""/>
        <dsp:cNvSpPr/>
      </dsp:nvSpPr>
      <dsp:spPr>
        <a:xfrm>
          <a:off x="3326604" y="96652"/>
          <a:ext cx="2925559" cy="539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 на оспаривание кадастровой стоимости органами местного самоуправления (ОМС)</a:t>
          </a:r>
          <a:endParaRPr lang="ru-RU" sz="1400" kern="1200" dirty="0"/>
        </a:p>
      </dsp:txBody>
      <dsp:txXfrm>
        <a:off x="3342412" y="112460"/>
        <a:ext cx="2893943" cy="508119"/>
      </dsp:txXfrm>
    </dsp:sp>
    <dsp:sp modelId="{8C88FED4-0C19-47F3-B5C3-3D1ECC7DA235}">
      <dsp:nvSpPr>
        <dsp:cNvPr id="0" name=""/>
        <dsp:cNvSpPr/>
      </dsp:nvSpPr>
      <dsp:spPr>
        <a:xfrm>
          <a:off x="1643591" y="813794"/>
          <a:ext cx="1972542" cy="5816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33E07-9002-4E84-9E2A-026FE0D36E5B}">
      <dsp:nvSpPr>
        <dsp:cNvPr id="0" name=""/>
        <dsp:cNvSpPr/>
      </dsp:nvSpPr>
      <dsp:spPr>
        <a:xfrm>
          <a:off x="1751314" y="916131"/>
          <a:ext cx="1972542" cy="581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Объект недвижимости находится в собственности ОМС</a:t>
          </a:r>
          <a:endParaRPr lang="ru-RU" sz="1400" kern="1200" dirty="0"/>
        </a:p>
      </dsp:txBody>
      <dsp:txXfrm>
        <a:off x="1768350" y="933167"/>
        <a:ext cx="1938470" cy="547570"/>
      </dsp:txXfrm>
    </dsp:sp>
    <dsp:sp modelId="{C3F06B1F-A554-424E-9A2C-F62B770C900B}">
      <dsp:nvSpPr>
        <dsp:cNvPr id="0" name=""/>
        <dsp:cNvSpPr/>
      </dsp:nvSpPr>
      <dsp:spPr>
        <a:xfrm>
          <a:off x="-63105" y="1735438"/>
          <a:ext cx="1260399" cy="12528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3BB21-56B7-41DC-9B74-60D42587907F}">
      <dsp:nvSpPr>
        <dsp:cNvPr id="0" name=""/>
        <dsp:cNvSpPr/>
      </dsp:nvSpPr>
      <dsp:spPr>
        <a:xfrm>
          <a:off x="44617" y="1837775"/>
          <a:ext cx="1260399" cy="12528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Обратиться с заявлением в комиссию по оспариванию</a:t>
          </a:r>
          <a:endParaRPr lang="ru-RU" sz="1400" kern="1200" dirty="0"/>
        </a:p>
      </dsp:txBody>
      <dsp:txXfrm>
        <a:off x="81313" y="1874471"/>
        <a:ext cx="1187007" cy="1179492"/>
      </dsp:txXfrm>
    </dsp:sp>
    <dsp:sp modelId="{0B6319FC-FAC6-4088-A4B3-3659385FF0A7}">
      <dsp:nvSpPr>
        <dsp:cNvPr id="0" name=""/>
        <dsp:cNvSpPr/>
      </dsp:nvSpPr>
      <dsp:spPr>
        <a:xfrm>
          <a:off x="1385449" y="1765974"/>
          <a:ext cx="1132250" cy="1373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CBCA4-713F-43EE-98F8-16AD2F9E484F}">
      <dsp:nvSpPr>
        <dsp:cNvPr id="0" name=""/>
        <dsp:cNvSpPr/>
      </dsp:nvSpPr>
      <dsp:spPr>
        <a:xfrm>
          <a:off x="1493172" y="1868311"/>
          <a:ext cx="1132250" cy="1373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Обратиться с исковым заявлением в суд</a:t>
          </a:r>
          <a:endParaRPr lang="ru-RU" sz="1400" kern="1200" dirty="0"/>
        </a:p>
      </dsp:txBody>
      <dsp:txXfrm>
        <a:off x="1526334" y="1901473"/>
        <a:ext cx="1065926" cy="1307348"/>
      </dsp:txXfrm>
    </dsp:sp>
    <dsp:sp modelId="{3BFAA67D-BC91-4AD8-8692-683BE318C2E2}">
      <dsp:nvSpPr>
        <dsp:cNvPr id="0" name=""/>
        <dsp:cNvSpPr/>
      </dsp:nvSpPr>
      <dsp:spPr>
        <a:xfrm>
          <a:off x="2799712" y="1729657"/>
          <a:ext cx="917135" cy="1256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B03BD-C275-4639-9BE1-46F2C7CEBCD7}">
      <dsp:nvSpPr>
        <dsp:cNvPr id="0" name=""/>
        <dsp:cNvSpPr/>
      </dsp:nvSpPr>
      <dsp:spPr>
        <a:xfrm>
          <a:off x="2907435" y="1831994"/>
          <a:ext cx="917135" cy="1256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Принять участие в комиссии или суде</a:t>
          </a:r>
          <a:endParaRPr lang="ru-RU" sz="1400" kern="1200" dirty="0"/>
        </a:p>
      </dsp:txBody>
      <dsp:txXfrm>
        <a:off x="2934297" y="1858856"/>
        <a:ext cx="863411" cy="1202645"/>
      </dsp:txXfrm>
    </dsp:sp>
    <dsp:sp modelId="{F7A87D6C-AA15-4A9C-9886-5CF6E58FFB0A}">
      <dsp:nvSpPr>
        <dsp:cNvPr id="0" name=""/>
        <dsp:cNvSpPr/>
      </dsp:nvSpPr>
      <dsp:spPr>
        <a:xfrm>
          <a:off x="3956881" y="1723993"/>
          <a:ext cx="1244519" cy="1735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5AF74-5241-4F02-B0D3-5C8C5C276AEB}">
      <dsp:nvSpPr>
        <dsp:cNvPr id="0" name=""/>
        <dsp:cNvSpPr/>
      </dsp:nvSpPr>
      <dsp:spPr>
        <a:xfrm>
          <a:off x="4064604" y="1826330"/>
          <a:ext cx="1244519" cy="1735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Оспорить решение комиссии в судебном порядке в случае снижения кадастровой стоимости</a:t>
          </a:r>
          <a:endParaRPr lang="ru-RU" sz="1400" kern="1200" dirty="0"/>
        </a:p>
      </dsp:txBody>
      <dsp:txXfrm>
        <a:off x="4101055" y="1862781"/>
        <a:ext cx="1171617" cy="1662482"/>
      </dsp:txXfrm>
    </dsp:sp>
    <dsp:sp modelId="{072D08D8-726E-4C44-9DD2-E167A4D1046C}">
      <dsp:nvSpPr>
        <dsp:cNvPr id="0" name=""/>
        <dsp:cNvSpPr/>
      </dsp:nvSpPr>
      <dsp:spPr>
        <a:xfrm>
          <a:off x="5881814" y="813794"/>
          <a:ext cx="1866323" cy="546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81025-C23A-48A5-A411-83EF76F75FDA}">
      <dsp:nvSpPr>
        <dsp:cNvPr id="0" name=""/>
        <dsp:cNvSpPr/>
      </dsp:nvSpPr>
      <dsp:spPr>
        <a:xfrm>
          <a:off x="5989537" y="916131"/>
          <a:ext cx="1866323" cy="546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Объект недвижимости не является собственностью ОМС</a:t>
          </a:r>
          <a:endParaRPr lang="ru-RU" sz="1400" kern="1200" dirty="0"/>
        </a:p>
      </dsp:txBody>
      <dsp:txXfrm>
        <a:off x="6005557" y="932151"/>
        <a:ext cx="1834283" cy="514911"/>
      </dsp:txXfrm>
    </dsp:sp>
    <dsp:sp modelId="{06536AAA-2B66-4FB5-BE8F-FE87F7058FC2}">
      <dsp:nvSpPr>
        <dsp:cNvPr id="0" name=""/>
        <dsp:cNvSpPr/>
      </dsp:nvSpPr>
      <dsp:spPr>
        <a:xfrm>
          <a:off x="5454851" y="1532776"/>
          <a:ext cx="1418526" cy="1506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EF16B-60FE-4581-AAB3-58813F44BEE8}">
      <dsp:nvSpPr>
        <dsp:cNvPr id="0" name=""/>
        <dsp:cNvSpPr/>
      </dsp:nvSpPr>
      <dsp:spPr>
        <a:xfrm>
          <a:off x="5562574" y="1635113"/>
          <a:ext cx="1418526" cy="1506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Объект недвижимости расположен на территории МО и ОМС получает налоги с данного объекта</a:t>
          </a:r>
          <a:endParaRPr lang="ru-RU" sz="1400" kern="1200" dirty="0"/>
        </a:p>
      </dsp:txBody>
      <dsp:txXfrm>
        <a:off x="5604121" y="1676660"/>
        <a:ext cx="1335432" cy="1423550"/>
      </dsp:txXfrm>
    </dsp:sp>
    <dsp:sp modelId="{1A6B4465-4B5E-4A42-95FC-BDDE6A5BE040}">
      <dsp:nvSpPr>
        <dsp:cNvPr id="0" name=""/>
        <dsp:cNvSpPr/>
      </dsp:nvSpPr>
      <dsp:spPr>
        <a:xfrm>
          <a:off x="7026126" y="1680037"/>
          <a:ext cx="1165872" cy="16906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82BF3-C08F-48F6-B379-F5EDAC4E03E4}">
      <dsp:nvSpPr>
        <dsp:cNvPr id="0" name=""/>
        <dsp:cNvSpPr/>
      </dsp:nvSpPr>
      <dsp:spPr>
        <a:xfrm>
          <a:off x="7133849" y="1782374"/>
          <a:ext cx="1165872" cy="1690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Оспорить решение комиссии в судебном порядке в случае снижения кадастровой стоимости</a:t>
          </a:r>
          <a:endParaRPr lang="ru-RU" sz="1400" kern="1200" dirty="0"/>
        </a:p>
      </dsp:txBody>
      <dsp:txXfrm>
        <a:off x="7167996" y="1816521"/>
        <a:ext cx="1097578" cy="162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F44DF-8492-4F12-9B86-589362348D12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B0069-9748-48AC-AD6E-B1BEA1D87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23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1DF751-CC0F-4CC1-9BB6-263C6B27915C}" type="datetimeFigureOut">
              <a:rPr lang="ru-RU"/>
              <a:pPr>
                <a:defRPr/>
              </a:pPr>
              <a:t>26.06.2024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162BCB-7662-45E1-BC50-1C214C7AA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855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62BCB-7662-45E1-BC50-1C214C7AAB7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2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4686156"/>
            <a:ext cx="5573483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435481-DFCD-45BF-A04A-37A45D6171E0}" type="datetime1">
              <a:rPr lang="ru-RU" smtClean="0"/>
              <a:pPr/>
              <a:t>26.06.2024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134947-7BF4-4D92-8D7D-D44F3A19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kadastr@khvbti.t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chart" Target="../charts/chart1.xml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48680" y="1995686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i="1" dirty="0">
                <a:solidFill>
                  <a:srgbClr val="94B6D2">
                    <a:lumMod val="5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 практике работы по определению рыночной стоимости объектов недвижимого имущества, по оспариванию или установлению их кадастровой стоимости в муниципальных образованиях Хабаровского края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796136" y="107140"/>
            <a:ext cx="3133582" cy="385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25756" y="425536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200" b="1" dirty="0">
                <a:latin typeface="+mn-lt"/>
              </a:rPr>
              <a:t>Министерство </a:t>
            </a:r>
            <a:r>
              <a:rPr lang="ru-RU" sz="1200" b="1" dirty="0" smtClean="0">
                <a:latin typeface="+mn-lt"/>
              </a:rPr>
              <a:t>имущества Хабаровского </a:t>
            </a:r>
            <a:r>
              <a:rPr lang="ru-RU" sz="1200" b="1" dirty="0">
                <a:latin typeface="+mn-lt"/>
              </a:rPr>
              <a:t>края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7189" y="910829"/>
            <a:ext cx="11462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rgbClr val="005395"/>
                </a:solidFill>
                <a:latin typeface="Calibri" pitchFamily="34" charset="0"/>
                <a:cs typeface="Calibri" pitchFamily="34" charset="0"/>
              </a:rPr>
              <a:t>www.khvbti.ru</a:t>
            </a:r>
            <a:endParaRPr lang="ru-RU" sz="1200" b="1" dirty="0">
              <a:solidFill>
                <a:srgbClr val="00539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1763688" y="391165"/>
            <a:ext cx="36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005395"/>
                </a:solidFill>
                <a:latin typeface="+mn-lt"/>
              </a:rPr>
              <a:t>Краевое государственное бюджетное учреждение</a:t>
            </a:r>
          </a:p>
          <a:p>
            <a:pPr>
              <a:defRPr/>
            </a:pPr>
            <a:r>
              <a:rPr lang="ru-RU" sz="1200" b="1" dirty="0">
                <a:solidFill>
                  <a:srgbClr val="005395"/>
                </a:solidFill>
                <a:latin typeface="+mn-lt"/>
              </a:rPr>
              <a:t>«Хабаровский краевой центр </a:t>
            </a:r>
            <a:r>
              <a:rPr lang="ru-RU" sz="1200" b="1" dirty="0" smtClean="0">
                <a:solidFill>
                  <a:srgbClr val="005395"/>
                </a:solidFill>
                <a:latin typeface="+mn-lt"/>
              </a:rPr>
              <a:t> государственной </a:t>
            </a:r>
          </a:p>
          <a:p>
            <a:pPr>
              <a:defRPr/>
            </a:pPr>
            <a:r>
              <a:rPr lang="ru-RU" sz="1200" b="1" dirty="0" smtClean="0">
                <a:solidFill>
                  <a:srgbClr val="005395"/>
                </a:solidFill>
                <a:latin typeface="+mn-lt"/>
              </a:rPr>
              <a:t>кадастровой </a:t>
            </a:r>
            <a:r>
              <a:rPr lang="ru-RU" sz="1200" b="1" dirty="0">
                <a:solidFill>
                  <a:srgbClr val="005395"/>
                </a:solidFill>
                <a:latin typeface="+mn-lt"/>
              </a:rPr>
              <a:t>оценки </a:t>
            </a:r>
            <a:r>
              <a:rPr lang="ru-RU" sz="1200" b="1" dirty="0" smtClean="0">
                <a:solidFill>
                  <a:srgbClr val="005395"/>
                </a:solidFill>
                <a:latin typeface="+mn-lt"/>
              </a:rPr>
              <a:t>и </a:t>
            </a:r>
            <a:r>
              <a:rPr lang="ru-RU" sz="1200" b="1" dirty="0">
                <a:solidFill>
                  <a:srgbClr val="005395"/>
                </a:solidFill>
                <a:latin typeface="+mn-lt"/>
              </a:rPr>
              <a:t>учета </a:t>
            </a:r>
            <a:r>
              <a:rPr lang="ru-RU" sz="1200" b="1" dirty="0" smtClean="0">
                <a:solidFill>
                  <a:srgbClr val="005395"/>
                </a:solidFill>
                <a:latin typeface="+mn-lt"/>
              </a:rPr>
              <a:t>недвижимости» </a:t>
            </a:r>
          </a:p>
          <a:p>
            <a:pPr>
              <a:defRPr/>
            </a:pPr>
            <a:r>
              <a:rPr lang="ru-RU" sz="1200" b="1" dirty="0" smtClean="0">
                <a:solidFill>
                  <a:srgbClr val="005395"/>
                </a:solidFill>
                <a:latin typeface="+mn-lt"/>
              </a:rPr>
              <a:t>(КГБУ «Хабкрайкадастр»)</a:t>
            </a:r>
            <a:endParaRPr lang="ru-RU" sz="1200" b="1" dirty="0">
              <a:solidFill>
                <a:srgbClr val="005395"/>
              </a:solidFill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10136" y="4718707"/>
            <a:ext cx="228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2024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2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" y="195487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Шишкина\Desktop\Khabarovsk_kray_CO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23" y="195486"/>
            <a:ext cx="685304" cy="76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94315" y="229802"/>
            <a:ext cx="7810133" cy="652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На примере земельных участков расположенных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г. Хабаровск и Амурском районе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3400" y="2648682"/>
            <a:ext cx="3746376" cy="2284771"/>
          </a:xfrm>
        </p:spPr>
        <p:txBody>
          <a:bodyPr>
            <a:normAutofit/>
          </a:bodyPr>
          <a:lstStyle/>
          <a:p>
            <a:r>
              <a:rPr lang="ru-RU" sz="1000" b="1" dirty="0"/>
              <a:t>Н</a:t>
            </a:r>
            <a:r>
              <a:rPr lang="ru-RU" sz="1000" b="1" dirty="0" smtClean="0"/>
              <a:t>арушения </a:t>
            </a:r>
            <a:r>
              <a:rPr lang="ru-RU" sz="1000" b="1" dirty="0"/>
              <a:t>требований законодательства об оценочной деятельности в </a:t>
            </a:r>
            <a:r>
              <a:rPr lang="ru-RU" sz="1000" b="1" dirty="0" smtClean="0"/>
              <a:t>РФ по Амурскому району, с. </a:t>
            </a:r>
            <a:r>
              <a:rPr lang="ru-RU" sz="1000" b="1" dirty="0" err="1" smtClean="0"/>
              <a:t>Эльбан</a:t>
            </a:r>
            <a:endParaRPr lang="ru-RU" sz="1000" b="1" dirty="0" smtClean="0"/>
          </a:p>
          <a:p>
            <a:pPr lvl="0">
              <a:buClr>
                <a:srgbClr val="DD8047"/>
              </a:buClr>
            </a:pPr>
            <a:r>
              <a:rPr lang="ru-RU" sz="900" dirty="0" smtClean="0">
                <a:latin typeface="+mj-lt"/>
                <a:ea typeface="Calibri" panose="020F0502020204030204" pitchFamily="34" charset="0"/>
              </a:rPr>
              <a:t>Объект оценки ограничен </a:t>
            </a:r>
            <a:r>
              <a:rPr lang="ru-RU" sz="900" dirty="0">
                <a:latin typeface="+mj-lt"/>
                <a:ea typeface="Calibri" panose="020F0502020204030204" pitchFamily="34" charset="0"/>
              </a:rPr>
              <a:t>в обороте согласно ст. 27 Земельного Кодекса РФ, т.к. используется в оборонной промышленности, что также подтверждено </a:t>
            </a:r>
            <a:r>
              <a:rPr lang="ru-RU" sz="900" dirty="0" smtClean="0">
                <a:latin typeface="+mj-lt"/>
                <a:ea typeface="Calibri" panose="020F0502020204030204" pitchFamily="34" charset="0"/>
              </a:rPr>
              <a:t>Договором аренды. Данное </a:t>
            </a:r>
            <a:r>
              <a:rPr lang="ru-RU" sz="900" dirty="0">
                <a:latin typeface="+mj-lt"/>
                <a:ea typeface="Calibri" panose="020F0502020204030204" pitchFamily="34" charset="0"/>
              </a:rPr>
              <a:t>ограничение в Отчете Оценщиком не </a:t>
            </a:r>
            <a:r>
              <a:rPr lang="ru-RU" sz="900" dirty="0" smtClean="0">
                <a:latin typeface="+mj-lt"/>
                <a:ea typeface="Calibri" panose="020F0502020204030204" pitchFamily="34" charset="0"/>
              </a:rPr>
              <a:t>учтено. </a:t>
            </a:r>
          </a:p>
          <a:p>
            <a:pPr lvl="0">
              <a:buClr>
                <a:srgbClr val="DD8047"/>
              </a:buClr>
            </a:pPr>
            <a:r>
              <a:rPr lang="ru-RU" sz="900" dirty="0" smtClean="0">
                <a:latin typeface="+mj-lt"/>
                <a:ea typeface="Calibri" panose="020F0502020204030204" pitchFamily="34" charset="0"/>
              </a:rPr>
              <a:t>Земли представленные для оборонной промышленности ограничены в обороте и не имеют рыночной стоимости.</a:t>
            </a:r>
            <a:endParaRPr lang="ru-RU" sz="900" dirty="0">
              <a:latin typeface="+mj-lt"/>
              <a:ea typeface="Calibri" panose="020F0502020204030204" pitchFamily="34" charset="0"/>
            </a:endParaRPr>
          </a:p>
          <a:p>
            <a:pPr lvl="0">
              <a:buClr>
                <a:srgbClr val="DD8047"/>
              </a:buClr>
            </a:pPr>
            <a:endParaRPr lang="ru-RU" sz="9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800600" y="2548072"/>
            <a:ext cx="3886200" cy="2284772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DD8047"/>
              </a:buClr>
            </a:pPr>
            <a:r>
              <a:rPr lang="ru-RU" sz="1000" b="1" dirty="0">
                <a:solidFill>
                  <a:prstClr val="black"/>
                </a:solidFill>
              </a:rPr>
              <a:t>Нарушения требований законодательства об оценочной деятельности в РФ по </a:t>
            </a:r>
            <a:r>
              <a:rPr lang="ru-RU" sz="1000" b="1" dirty="0" smtClean="0">
                <a:solidFill>
                  <a:prstClr val="black"/>
                </a:solidFill>
              </a:rPr>
              <a:t>г. Хабаровску, </a:t>
            </a:r>
            <a:r>
              <a:rPr lang="ru-RU" sz="1000" b="1" dirty="0">
                <a:solidFill>
                  <a:prstClr val="black"/>
                </a:solidFill>
              </a:rPr>
              <a:t>ул. </a:t>
            </a:r>
            <a:r>
              <a:rPr lang="ru-RU" sz="1000" b="1" dirty="0" smtClean="0">
                <a:solidFill>
                  <a:prstClr val="black"/>
                </a:solidFill>
              </a:rPr>
              <a:t>Воронежская</a:t>
            </a:r>
          </a:p>
          <a:p>
            <a:pPr lvl="0">
              <a:buClr>
                <a:srgbClr val="DD8047"/>
              </a:buClr>
            </a:pPr>
            <a:r>
              <a:rPr lang="ru-RU" sz="1000" dirty="0">
                <a:solidFill>
                  <a:prstClr val="black"/>
                </a:solidFill>
              </a:rPr>
              <a:t>Разрешенное использование объекта оценки - Многоэтажная жилая застройка (высотная застройка). Данный земельный участок образован из трех земельных участков (ВРИ - Административное здание и ВРИ здание склада).</a:t>
            </a:r>
          </a:p>
          <a:p>
            <a:pPr lvl="0">
              <a:buClr>
                <a:srgbClr val="DD8047"/>
              </a:buClr>
            </a:pPr>
            <a:r>
              <a:rPr lang="ru-RU" sz="1000" dirty="0">
                <a:solidFill>
                  <a:prstClr val="black"/>
                </a:solidFill>
              </a:rPr>
              <a:t>Оценщик </a:t>
            </a:r>
            <a:r>
              <a:rPr lang="ru-RU" sz="1000" dirty="0" smtClean="0">
                <a:solidFill>
                  <a:prstClr val="black"/>
                </a:solidFill>
              </a:rPr>
              <a:t>в Отчете </a:t>
            </a:r>
            <a:r>
              <a:rPr lang="ru-RU" sz="1000" b="1" dirty="0" smtClean="0">
                <a:solidFill>
                  <a:prstClr val="black"/>
                </a:solidFill>
              </a:rPr>
              <a:t>использует </a:t>
            </a:r>
            <a:r>
              <a:rPr lang="ru-RU" sz="1000" b="1" dirty="0">
                <a:solidFill>
                  <a:prstClr val="black"/>
                </a:solidFill>
              </a:rPr>
              <a:t>аналоги под производственно-складскую застройку и относит объект к сегменту рынка под промышленную недвижимость.</a:t>
            </a:r>
          </a:p>
          <a:p>
            <a:pPr lvl="0">
              <a:buClr>
                <a:srgbClr val="DD8047"/>
              </a:buClr>
            </a:pPr>
            <a:r>
              <a:rPr lang="ru-RU" sz="1000" dirty="0">
                <a:solidFill>
                  <a:prstClr val="black"/>
                </a:solidFill>
              </a:rPr>
              <a:t>Согласно общедоступным сведениям из Фонда данных государственной кадастровой оценки, сайт </a:t>
            </a:r>
            <a:r>
              <a:rPr lang="ru-RU" sz="1000" dirty="0" err="1">
                <a:solidFill>
                  <a:prstClr val="black"/>
                </a:solidFill>
              </a:rPr>
              <a:t>Росреестр</a:t>
            </a:r>
            <a:r>
              <a:rPr lang="ru-RU" sz="1000" dirty="0">
                <a:solidFill>
                  <a:prstClr val="black"/>
                </a:solidFill>
              </a:rPr>
              <a:t>, кадастровая стоимость земельного участка ранее уже была оспорена в комиссии при Управлении </a:t>
            </a:r>
            <a:r>
              <a:rPr lang="ru-RU" sz="1000" dirty="0" err="1">
                <a:solidFill>
                  <a:prstClr val="black"/>
                </a:solidFill>
              </a:rPr>
              <a:t>Росреестра</a:t>
            </a:r>
            <a:r>
              <a:rPr lang="ru-RU" sz="1000" dirty="0">
                <a:solidFill>
                  <a:prstClr val="black"/>
                </a:solidFill>
              </a:rPr>
              <a:t>. В отчете ВРИ земельного участка не менялось - Многоэтажная жилая застройка (высотная </a:t>
            </a:r>
            <a:r>
              <a:rPr lang="ru-RU" sz="1000" dirty="0" smtClean="0">
                <a:solidFill>
                  <a:prstClr val="black"/>
                </a:solidFill>
              </a:rPr>
              <a:t>застройка) </a:t>
            </a:r>
            <a:r>
              <a:rPr lang="ru-RU" sz="1000" dirty="0">
                <a:solidFill>
                  <a:prstClr val="black"/>
                </a:solidFill>
              </a:rPr>
              <a:t>соответственно Оценщик </a:t>
            </a:r>
            <a:r>
              <a:rPr lang="ru-RU" sz="1000" dirty="0" smtClean="0">
                <a:solidFill>
                  <a:prstClr val="black"/>
                </a:solidFill>
              </a:rPr>
              <a:t>приводил </a:t>
            </a:r>
            <a:r>
              <a:rPr lang="ru-RU" sz="1000" dirty="0">
                <a:solidFill>
                  <a:prstClr val="black"/>
                </a:solidFill>
              </a:rPr>
              <a:t>анализ рынка под коммерческую застройку, а также </a:t>
            </a:r>
            <a:r>
              <a:rPr lang="ru-RU" sz="1000" dirty="0" smtClean="0">
                <a:solidFill>
                  <a:prstClr val="black"/>
                </a:solidFill>
              </a:rPr>
              <a:t>в расчете участвовали 7 </a:t>
            </a:r>
            <a:r>
              <a:rPr lang="ru-RU" sz="1000" dirty="0">
                <a:solidFill>
                  <a:prstClr val="black"/>
                </a:solidFill>
              </a:rPr>
              <a:t>объектов аналогов с ВРИ под </a:t>
            </a:r>
            <a:r>
              <a:rPr lang="ru-RU" sz="1000" dirty="0" smtClean="0">
                <a:solidFill>
                  <a:prstClr val="black"/>
                </a:solidFill>
              </a:rPr>
              <a:t>многоэтажную жилую застройку.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" y="132222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123478"/>
            <a:ext cx="688908" cy="762066"/>
          </a:xfrm>
          <a:prstGeom prst="rect">
            <a:avLst/>
          </a:prstGeom>
        </p:spPr>
      </p:pic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81"/>
              </p:ext>
            </p:extLst>
          </p:nvPr>
        </p:nvGraphicFramePr>
        <p:xfrm>
          <a:off x="292356" y="1203142"/>
          <a:ext cx="8672132" cy="134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300"/>
                <a:gridCol w="2016224"/>
                <a:gridCol w="1008112"/>
                <a:gridCol w="792088"/>
                <a:gridCol w="576064"/>
                <a:gridCol w="864096"/>
                <a:gridCol w="864096"/>
                <a:gridCol w="1368152"/>
              </a:tblGrid>
              <a:tr h="4250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Местоположение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ВРИ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Утвержденная КС</a:t>
                      </a:r>
                      <a:r>
                        <a:rPr kumimoji="0" lang="ru-RU" sz="9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РС</a:t>
                      </a:r>
                      <a:r>
                        <a:rPr kumimoji="0" lang="ru-RU" sz="9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Разница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Поступления в бюджет от КС, руб.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Поступления в бюджет от РС,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Убытки, руб.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349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Амурский МР, с.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Эльбан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Для эксплуатации промышленной площадки № 1 (основное производство) в целях обеспечения обороны и безопасности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510 741 428,4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196 170 000,00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-62%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7 661 121,43 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2 942 550,00 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4 718 571,43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(23 592 857,13 – за 5 лет)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8349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г. Хабаровск, ул. Воронежская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Многоэтажная жилая застройка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108 945 440,00 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30 575 850,00 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-72%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1 634 181,60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458 637,75 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1 175 543,85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(5 877 719,25 – за 5 лет)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552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94315" y="229802"/>
            <a:ext cx="7810133" cy="652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На примере ОКС расположенных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г. Хабаровск и Амурском районе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9552" y="2512695"/>
            <a:ext cx="3894584" cy="2284771"/>
          </a:xfrm>
        </p:spPr>
        <p:txBody>
          <a:bodyPr>
            <a:normAutofit/>
          </a:bodyPr>
          <a:lstStyle/>
          <a:p>
            <a:r>
              <a:rPr lang="ru-RU" sz="1000" b="1" dirty="0"/>
              <a:t>Н</a:t>
            </a:r>
            <a:r>
              <a:rPr lang="ru-RU" sz="1000" b="1" dirty="0" smtClean="0"/>
              <a:t>арушения </a:t>
            </a:r>
            <a:r>
              <a:rPr lang="ru-RU" sz="1000" b="1" dirty="0"/>
              <a:t>требований законодательства об оценочной деятельности в </a:t>
            </a:r>
            <a:r>
              <a:rPr lang="ru-RU" sz="1000" b="1" dirty="0" smtClean="0"/>
              <a:t>РФ по Амурскому району, </a:t>
            </a:r>
            <a:r>
              <a:rPr lang="ru-RU" sz="1000" b="1" dirty="0" err="1" smtClean="0"/>
              <a:t>г.Амурск</a:t>
            </a:r>
            <a:endParaRPr lang="ru-RU" sz="1000" b="1" dirty="0" smtClean="0"/>
          </a:p>
          <a:p>
            <a:pPr lvl="0">
              <a:buClr>
                <a:srgbClr val="DD8047"/>
              </a:buClr>
            </a:pPr>
            <a:r>
              <a:rPr lang="ru-RU" sz="1000" dirty="0" smtClean="0">
                <a:latin typeface="+mj-lt"/>
                <a:ea typeface="Calibri" panose="020F0502020204030204" pitchFamily="34" charset="0"/>
              </a:rPr>
              <a:t>Итоговая величина в отчете приведена с учетом </a:t>
            </a:r>
            <a:r>
              <a:rPr lang="ru-RU" sz="1000" dirty="0">
                <a:latin typeface="+mj-lt"/>
                <a:ea typeface="Calibri" panose="020F0502020204030204" pitchFamily="34" charset="0"/>
              </a:rPr>
              <a:t>стоимости земельного </a:t>
            </a:r>
            <a:r>
              <a:rPr lang="ru-RU" sz="1000" dirty="0" smtClean="0">
                <a:latin typeface="+mj-lt"/>
                <a:ea typeface="Calibri" panose="020F0502020204030204" pitchFamily="34" charset="0"/>
              </a:rPr>
              <a:t>участка, что является единым объектом недвижимости. Оценщик ошибочно, не исключил долю земельного участка, что приводит к неверной итоговой стоимости.</a:t>
            </a:r>
          </a:p>
          <a:p>
            <a:pPr lvl="0">
              <a:buClr>
                <a:srgbClr val="DD8047"/>
              </a:buClr>
            </a:pPr>
            <a:r>
              <a:rPr lang="ru-RU" sz="1000" dirty="0" smtClean="0">
                <a:latin typeface="+mj-lt"/>
                <a:ea typeface="Calibri" panose="020F0502020204030204" pitchFamily="34" charset="0"/>
              </a:rPr>
              <a:t>Объекты аналоги выбранные оценщиком значительно меньше площади объекта оценки.  </a:t>
            </a:r>
            <a:r>
              <a:rPr lang="ru-RU" sz="1000" dirty="0">
                <a:latin typeface="+mj-lt"/>
                <a:ea typeface="Calibri" panose="020F0502020204030204" pitchFamily="34" charset="0"/>
              </a:rPr>
              <a:t>М</a:t>
            </a:r>
            <a:r>
              <a:rPr lang="ru-RU" sz="1000" dirty="0" smtClean="0">
                <a:latin typeface="+mj-lt"/>
                <a:ea typeface="Calibri" panose="020F0502020204030204" pitchFamily="34" charset="0"/>
              </a:rPr>
              <a:t>одель расчета корректировки на площадь, ограничена минимальной площадью</a:t>
            </a:r>
            <a:r>
              <a:rPr lang="ru-RU" sz="1000" dirty="0">
                <a:latin typeface="+mj-lt"/>
                <a:ea typeface="Calibri" panose="020F0502020204030204" pitchFamily="34" charset="0"/>
              </a:rPr>
              <a:t>. П</a:t>
            </a:r>
            <a:r>
              <a:rPr lang="ru-RU" sz="1000" dirty="0" smtClean="0">
                <a:latin typeface="+mj-lt"/>
                <a:ea typeface="Calibri" panose="020F0502020204030204" pitchFamily="34" charset="0"/>
              </a:rPr>
              <a:t>ри </a:t>
            </a:r>
            <a:r>
              <a:rPr lang="ru-RU" sz="1000" dirty="0">
                <a:latin typeface="+mj-lt"/>
                <a:ea typeface="Calibri" panose="020F0502020204030204" pitchFamily="34" charset="0"/>
              </a:rPr>
              <a:t>построении </a:t>
            </a:r>
            <a:r>
              <a:rPr lang="ru-RU" sz="1000" dirty="0" smtClean="0">
                <a:latin typeface="+mj-lt"/>
                <a:ea typeface="Calibri" panose="020F0502020204030204" pitchFamily="34" charset="0"/>
              </a:rPr>
              <a:t>модели выбранные объекты аналоги меньше минимального значения, которая в итоге выдает неверный результат.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800600" y="2548072"/>
            <a:ext cx="3886200" cy="2284772"/>
          </a:xfrm>
        </p:spPr>
        <p:txBody>
          <a:bodyPr>
            <a:normAutofit/>
          </a:bodyPr>
          <a:lstStyle/>
          <a:p>
            <a:pPr lvl="0">
              <a:buClr>
                <a:srgbClr val="DD8047"/>
              </a:buClr>
            </a:pPr>
            <a:r>
              <a:rPr lang="ru-RU" sz="1000" b="1" dirty="0">
                <a:solidFill>
                  <a:prstClr val="black"/>
                </a:solidFill>
              </a:rPr>
              <a:t>Нарушения требований законодательства об оценочной деятельности в РФ по </a:t>
            </a:r>
            <a:r>
              <a:rPr lang="ru-RU" sz="1000" b="1" dirty="0" smtClean="0">
                <a:solidFill>
                  <a:prstClr val="black"/>
                </a:solidFill>
              </a:rPr>
              <a:t>г. Хабаровску, </a:t>
            </a:r>
            <a:r>
              <a:rPr lang="ru-RU" sz="1000" b="1" dirty="0">
                <a:solidFill>
                  <a:prstClr val="black"/>
                </a:solidFill>
              </a:rPr>
              <a:t>ул. </a:t>
            </a:r>
            <a:r>
              <a:rPr lang="ru-RU" sz="1000" b="1" dirty="0" smtClean="0">
                <a:solidFill>
                  <a:prstClr val="black"/>
                </a:solidFill>
              </a:rPr>
              <a:t>Промышленная</a:t>
            </a:r>
          </a:p>
          <a:p>
            <a:pPr lvl="0">
              <a:buClr>
                <a:srgbClr val="DD8047"/>
              </a:buClr>
            </a:pPr>
            <a:r>
              <a:rPr lang="ru-RU" sz="1000" dirty="0" smtClean="0">
                <a:solidFill>
                  <a:prstClr val="black"/>
                </a:solidFill>
              </a:rPr>
              <a:t>Приняты объекты аналоги с торгов с минимальной рыночной стоимостью. В данных лотах не указаны </a:t>
            </a:r>
            <a:r>
              <a:rPr lang="ru-RU" sz="1000" dirty="0">
                <a:solidFill>
                  <a:prstClr val="black"/>
                </a:solidFill>
              </a:rPr>
              <a:t>сведения о технических </a:t>
            </a:r>
            <a:r>
              <a:rPr lang="ru-RU" sz="1000" dirty="0" smtClean="0">
                <a:solidFill>
                  <a:prstClr val="black"/>
                </a:solidFill>
              </a:rPr>
              <a:t>характеристиках, содержится только информация о стоимости продажи, адресе расположения и виде </a:t>
            </a:r>
            <a:r>
              <a:rPr lang="ru-RU" sz="1000" dirty="0">
                <a:solidFill>
                  <a:prstClr val="black"/>
                </a:solidFill>
              </a:rPr>
              <a:t>объекта недвижимости. </a:t>
            </a:r>
            <a:endParaRPr lang="ru-RU" sz="1000" dirty="0" smtClean="0">
              <a:solidFill>
                <a:prstClr val="black"/>
              </a:solidFill>
            </a:endParaRPr>
          </a:p>
          <a:p>
            <a:pPr lvl="0">
              <a:buClr>
                <a:srgbClr val="DD8047"/>
              </a:buClr>
            </a:pPr>
            <a:r>
              <a:rPr lang="ru-RU" sz="1000" dirty="0" smtClean="0">
                <a:solidFill>
                  <a:prstClr val="black"/>
                </a:solidFill>
              </a:rPr>
              <a:t>Помещения расположенные в ТЦ, находятся в хорошем состоянии. Оценщик при расчете сравнивает состояние объекта оценки, с объектами аналогами сведения о физическом состоянии которых отсутствуют.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" y="132222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123478"/>
            <a:ext cx="688908" cy="762066"/>
          </a:xfrm>
          <a:prstGeom prst="rect">
            <a:avLst/>
          </a:prstGeom>
        </p:spPr>
      </p:pic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523915"/>
              </p:ext>
            </p:extLst>
          </p:nvPr>
        </p:nvGraphicFramePr>
        <p:xfrm>
          <a:off x="292356" y="1203142"/>
          <a:ext cx="8672132" cy="119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300"/>
                <a:gridCol w="2016224"/>
                <a:gridCol w="1008112"/>
                <a:gridCol w="792088"/>
                <a:gridCol w="576064"/>
                <a:gridCol w="864096"/>
                <a:gridCol w="864096"/>
                <a:gridCol w="1368152"/>
              </a:tblGrid>
              <a:tr h="4250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Местоположение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Вид объекта 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Утвержденная КС</a:t>
                      </a:r>
                      <a:r>
                        <a:rPr kumimoji="0" lang="ru-RU" sz="9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РС</a:t>
                      </a:r>
                      <a:r>
                        <a:rPr kumimoji="0" lang="ru-RU" sz="9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Разница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Поступления в бюджет от КС, руб.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Поступления в бюджет от РС,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Убытки, руб.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349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Амурский МР, г. Амурск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Функциональное помещение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29 656 510,48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9 389 241,00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-68%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652 443,23  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206 563,30 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445 879,93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(2 229 399,64 – за 5 лет)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8349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г. Хабаровск, ул. Промышленная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Функциональное помещение</a:t>
                      </a:r>
                    </a:p>
                    <a:p>
                      <a:pPr algn="ctr" fontAlgn="b"/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65 731 230,56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24 240 309,00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-63%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1 446 087,07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533 286,80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912 800,27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(4 564 001,37  – за 5 лет)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282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71450"/>
            <a:ext cx="6552643" cy="7429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</a:rPr>
              <a:t>Основные причины снижения</a:t>
            </a:r>
            <a:r>
              <a:rPr lang="ru-RU" sz="2000" b="1" dirty="0">
                <a:solidFill>
                  <a:srgbClr val="002060"/>
                </a:solidFill>
              </a:rPr>
              <a:t> кадастровой стоимости объектов</a:t>
            </a:r>
            <a:endParaRPr lang="ru-RU" sz="2000" dirty="0"/>
          </a:p>
        </p:txBody>
      </p:sp>
      <p:pic>
        <p:nvPicPr>
          <p:cNvPr id="22" name="Picture 2" descr="C:\Users\Шишкина\Desktop\Khabarovsk_kray_CO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23" y="195486"/>
            <a:ext cx="685304" cy="76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" y="195487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705582"/>
              </p:ext>
            </p:extLst>
          </p:nvPr>
        </p:nvGraphicFramePr>
        <p:xfrm>
          <a:off x="542035" y="1203598"/>
          <a:ext cx="8352927" cy="370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6048671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prstClr val="black"/>
                          </a:solidFill>
                        </a:rPr>
                        <a:t>Не развитость рынка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prstClr val="black"/>
                          </a:solidFill>
                        </a:rPr>
                        <a:t>отсутствие на рынке объектов аналогов, для проведения анализа данных рынка, интервалов значений цен и основных факторов, влияющих на спрос и предложение, отсутствие основных выводов анализа рынка.</a:t>
                      </a: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Неверный подбор объектов аналогов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подбираются неликвидные аналоги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, аналоги принадлежащие к другому сегменту рынка, иному виду разрешенного использования или же имеющие другие значительные отличия по основным экономическим, материальным, техническим и другим характеристикам от оцениваемого объекта.</a:t>
                      </a:r>
                    </a:p>
                  </a:txBody>
                  <a:tcPr/>
                </a:tc>
              </a:tr>
              <a:tr h="60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Обоснование и расчет корректировок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Корректировки в рамках применения сравнительного подхода вносятся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экспертно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со ссылками на источники информации, которые невозможно проверить на предмет авторства и даты получения этой информации;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При расчете корректировок используются не актуальные источники, которые не подтверждаются рыночной информацией на дату оценки.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 Использование корректировок, которые вводят в заблуждение пользователей отчета (корректировка на площадь, корректировка на местоположение, торг, и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т.д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), что существенно искажает итоговый результат стоимости.</a:t>
                      </a: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Неверное определение даты оценки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оспаривания результатов определения кадастровой стоимости рыночная стоимость объекта недвижимости должна быть установлена на дату по состоянию на которую была установлена его кадастровая стоимость.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2581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71450"/>
            <a:ext cx="6552643" cy="7429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</a:rPr>
              <a:t>П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рименение сведений о </a:t>
            </a:r>
            <a:r>
              <a:rPr lang="ru-RU" altLang="ru-RU" sz="2000" b="1" dirty="0">
                <a:solidFill>
                  <a:srgbClr val="002060"/>
                </a:solidFill>
              </a:rPr>
              <a:t>кадастровой стоимости</a:t>
            </a:r>
            <a:endParaRPr lang="ru-RU" sz="2000" dirty="0"/>
          </a:p>
        </p:txBody>
      </p:sp>
      <p:pic>
        <p:nvPicPr>
          <p:cNvPr id="22" name="Picture 2" descr="C:\Users\Шишкина\Desktop\Khabarovsk_kray_CO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23" y="195486"/>
            <a:ext cx="685304" cy="76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" y="195487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59317"/>
              </p:ext>
            </p:extLst>
          </p:nvPr>
        </p:nvGraphicFramePr>
        <p:xfrm>
          <a:off x="542035" y="1203598"/>
          <a:ext cx="8352927" cy="322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7"/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оспоренной кадастровой стоимости (по результатам оспаривания в комиссии или суде) с 1 января года,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котором подано заявление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lvl="0"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даты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внесения в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ЕГРН сведений об 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объекте недвижимости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повлекших за собой изменение его кадастровой стоимости, в порядке, предусмотренном ст. 16 237-ФЗ по Актам КГБУ «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</a:rPr>
                        <a:t>Хабкрайкадастр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» (как в сторону увеличения, так и снижения)</a:t>
                      </a:r>
                    </a:p>
                  </a:txBody>
                  <a:tcPr/>
                </a:tc>
              </a:tr>
              <a:tr h="30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даты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внесения изменений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в ЕГРН об объекте недвижимости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в результате исправления </a:t>
                      </a:r>
                      <a:r>
                        <a:rPr kumimoji="0" lang="ru-RU" sz="12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ошибок, допущенных при определении кадастровой стоимости (в случае снижения)</a:t>
                      </a:r>
                    </a:p>
                  </a:txBody>
                  <a:tcPr/>
                </a:tc>
              </a:tr>
              <a:tr h="30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даты внесения сведений об измененной </a:t>
                      </a:r>
                      <a:r>
                        <a:rPr kumimoji="0" lang="ru-RU" sz="12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результате исправления ошибок, допущенных при определении кадастровой стоимости,</a:t>
                      </a:r>
                      <a:r>
                        <a:rPr kumimoji="0" lang="ru-RU" sz="16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ЕГРН </a:t>
                      </a:r>
                      <a:r>
                        <a:rPr kumimoji="0" lang="ru-RU" sz="12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случае увеличения)</a:t>
                      </a: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1 января года, следующего за годом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вступления в силу акта о внесении изменений, изменяющий кадастровую стоимость объекта недвижимости в сторону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увеличения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026338" y="4083918"/>
            <a:ext cx="1560637" cy="49244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18 237-ФЗ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00" i="1" dirty="0" smtClean="0"/>
              <a:t> 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5466132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2985674"/>
              </p:ext>
            </p:extLst>
          </p:nvPr>
        </p:nvGraphicFramePr>
        <p:xfrm>
          <a:off x="467544" y="1203598"/>
          <a:ext cx="83251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619672" y="171450"/>
            <a:ext cx="6336704" cy="7429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rgbClr val="002060"/>
                </a:solidFill>
              </a:rPr>
              <a:t>Пути изменения кадастровой стоимости</a:t>
            </a:r>
            <a:endParaRPr lang="ru-RU" sz="2000" dirty="0"/>
          </a:p>
        </p:txBody>
      </p:sp>
      <p:pic>
        <p:nvPicPr>
          <p:cNvPr id="26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" y="195487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44408" y="177114"/>
            <a:ext cx="688908" cy="762066"/>
          </a:xfrm>
          <a:prstGeom prst="rect">
            <a:avLst/>
          </a:prstGeom>
        </p:spPr>
      </p:pic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95536" y="1226972"/>
            <a:ext cx="1560637" cy="49244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22 237-ФЗ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00" i="1" dirty="0" smtClean="0"/>
              <a:t> 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29566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423848" cy="337185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Краевое государственное бюджетное учреждение 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«Хабаровский краевой центр государственной кадастровой оценки </a:t>
            </a:r>
            <a:r>
              <a:rPr lang="ru-RU" sz="3200" b="1" dirty="0" smtClean="0">
                <a:solidFill>
                  <a:srgbClr val="002060"/>
                </a:solidFill>
              </a:rPr>
              <a:t>и </a:t>
            </a:r>
            <a:r>
              <a:rPr lang="ru-RU" sz="3200" b="1" dirty="0">
                <a:solidFill>
                  <a:srgbClr val="002060"/>
                </a:solidFill>
              </a:rPr>
              <a:t>учета недвижимости</a:t>
            </a:r>
            <a:r>
              <a:rPr lang="ru-RU" sz="3200" b="1" dirty="0" smtClean="0">
                <a:solidFill>
                  <a:srgbClr val="00206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КГБУ «Хабкрайкадастр»</a:t>
            </a:r>
            <a:endParaRPr lang="ru-RU" sz="3200" b="1" dirty="0">
              <a:solidFill>
                <a:srgbClr val="002060"/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680022, Хабаровский </a:t>
            </a:r>
            <a:r>
              <a:rPr lang="ru-RU" dirty="0" smtClean="0"/>
              <a:t>край, г</a:t>
            </a:r>
            <a:r>
              <a:rPr lang="ru-RU" dirty="0"/>
              <a:t>. </a:t>
            </a:r>
            <a:r>
              <a:rPr lang="ru-RU" dirty="0" smtClean="0"/>
              <a:t>Хабаровск</a:t>
            </a:r>
            <a:r>
              <a:rPr lang="ru-RU" dirty="0"/>
              <a:t>, ул. Воронежская, </a:t>
            </a:r>
            <a:r>
              <a:rPr lang="ru-RU" dirty="0" smtClean="0"/>
              <a:t>47а</a:t>
            </a:r>
          </a:p>
          <a:p>
            <a:pPr marL="0" indent="0">
              <a:buNone/>
            </a:pPr>
            <a:r>
              <a:rPr lang="ru-RU" dirty="0"/>
              <a:t>Телефон приёмной: +7(4212) </a:t>
            </a:r>
            <a:r>
              <a:rPr lang="ru-RU" dirty="0" smtClean="0"/>
              <a:t>75-23-33</a:t>
            </a:r>
          </a:p>
          <a:p>
            <a:pPr marL="0" indent="0">
              <a:buNone/>
            </a:pPr>
            <a:r>
              <a:rPr lang="ru-RU" dirty="0" smtClean="0"/>
              <a:t>Телефон Управления ГКО: +7 (4212) 70-45-15, 72-10-16</a:t>
            </a:r>
          </a:p>
          <a:p>
            <a:pPr marL="0" indent="0">
              <a:buNone/>
            </a:pPr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kadastr@khvbti.tu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Сайт: </a:t>
            </a:r>
            <a:r>
              <a:rPr lang="en-US" dirty="0" smtClean="0"/>
              <a:t>www.khvbti.ru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Users\Шишкина\Desktop\Khabarovsk_kray_CO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23" y="195486"/>
            <a:ext cx="685304" cy="76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" y="195487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7952"/>
            <a:ext cx="489585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3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71450"/>
            <a:ext cx="6552643" cy="7429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rgbClr val="002060"/>
                </a:solidFill>
              </a:rPr>
              <a:t>Государственная кадастровая оценка </a:t>
            </a:r>
            <a:br>
              <a:rPr lang="ru-RU" altLang="ru-RU" sz="2000" b="1" dirty="0" smtClean="0">
                <a:solidFill>
                  <a:srgbClr val="002060"/>
                </a:solidFill>
              </a:rPr>
            </a:br>
            <a:r>
              <a:rPr lang="ru-RU" alt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altLang="ru-RU" sz="2000" b="1" dirty="0">
                <a:solidFill>
                  <a:srgbClr val="002060"/>
                </a:solidFill>
              </a:rPr>
              <a:t>Хабаровском крае</a:t>
            </a:r>
            <a:endParaRPr lang="ru-RU" sz="2000" dirty="0"/>
          </a:p>
        </p:txBody>
      </p:sp>
      <p:pic>
        <p:nvPicPr>
          <p:cNvPr id="22" name="Picture 2" descr="C:\Users\Шишкина\Desktop\Khabarovsk_kray_CO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23" y="195486"/>
            <a:ext cx="685304" cy="76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" y="195487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9653"/>
              </p:ext>
            </p:extLst>
          </p:nvPr>
        </p:nvGraphicFramePr>
        <p:xfrm>
          <a:off x="755576" y="1203598"/>
          <a:ext cx="770485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1584176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2022 год - </a:t>
                      </a:r>
                    </a:p>
                    <a:p>
                      <a:pPr lvl="0"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проведение государственной кадастровой оценки на всей территории РФ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земельных участков всех категорий.</a:t>
                      </a:r>
                    </a:p>
                    <a:p>
                      <a:pPr lvl="0"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Результаты утверждены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Приказом Министерства имущества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Хабаровского края от 24.10.2022 №70.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Дата применения с 01.01.2023.</a:t>
                      </a:r>
                    </a:p>
                    <a:p>
                      <a:pPr lvl="0"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Очередной тур кадастровой оценки –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2026 год</a:t>
                      </a:r>
                    </a:p>
                  </a:txBody>
                  <a:tcPr/>
                </a:tc>
              </a:tr>
              <a:tr h="1525049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2023 год -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проведение государственной кадастровой оценки на всей территории РФ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объектов капитального строительства (ОКС).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Результаты утверждены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Приказом Министерства имущества Хабаровского края от 30.10.2023 №75.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Дата применения с 01.01.2024.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Очередной тур кадастровой оценки –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2027 год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5322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299746806"/>
              </p:ext>
            </p:extLst>
          </p:nvPr>
        </p:nvGraphicFramePr>
        <p:xfrm>
          <a:off x="827584" y="1203598"/>
          <a:ext cx="7848872" cy="2120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71450"/>
            <a:ext cx="6552643" cy="7429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rgbClr val="002060"/>
                </a:solidFill>
              </a:rPr>
              <a:t>Государственная кадастровая оценка </a:t>
            </a:r>
            <a:br>
              <a:rPr lang="ru-RU" altLang="ru-RU" sz="2000" b="1" dirty="0" smtClean="0">
                <a:solidFill>
                  <a:srgbClr val="002060"/>
                </a:solidFill>
              </a:rPr>
            </a:br>
            <a:r>
              <a:rPr lang="ru-RU" altLang="ru-RU" sz="2000" b="1" dirty="0" smtClean="0">
                <a:solidFill>
                  <a:srgbClr val="002060"/>
                </a:solidFill>
              </a:rPr>
              <a:t>в Хабаровском крае</a:t>
            </a:r>
            <a:endParaRPr lang="ru-RU" sz="2000" dirty="0"/>
          </a:p>
        </p:txBody>
      </p:sp>
      <p:pic>
        <p:nvPicPr>
          <p:cNvPr id="22" name="Picture 2" descr="C:\Users\Шишкина\Desktop\Khabarovsk_kray_CO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23" y="195486"/>
            <a:ext cx="685304" cy="76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" y="195487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9"/>
          <a:srcRect r="1385" b="30245"/>
          <a:stretch/>
        </p:blipFill>
        <p:spPr>
          <a:xfrm>
            <a:off x="1092369" y="2870760"/>
            <a:ext cx="3818496" cy="20772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10865" y="2968784"/>
            <a:ext cx="2924742" cy="19432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82374" y="3795886"/>
            <a:ext cx="1944808" cy="85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353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71450"/>
            <a:ext cx="6552643" cy="7429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rgbClr val="002060"/>
                </a:solidFill>
              </a:rPr>
              <a:t>Пути изменения кадастровой стоимости</a:t>
            </a:r>
            <a:endParaRPr lang="ru-RU" sz="2000" dirty="0"/>
          </a:p>
        </p:txBody>
      </p:sp>
      <p:pic>
        <p:nvPicPr>
          <p:cNvPr id="22" name="Picture 2" descr="C:\Users\Шишкина\Desktop\Khabarovsk_kray_CO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23" y="195486"/>
            <a:ext cx="685304" cy="76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" y="195487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755576" y="3075806"/>
            <a:ext cx="7873802" cy="706387"/>
            <a:chOff x="0" y="915950"/>
            <a:chExt cx="7873802" cy="70638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915950"/>
              <a:ext cx="7873802" cy="70638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0" y="915950"/>
              <a:ext cx="7873802" cy="70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9993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Скругленный прямоугольник 4"/>
          <p:cNvSpPr/>
          <p:nvPr/>
        </p:nvSpPr>
        <p:spPr>
          <a:xfrm>
            <a:off x="1010672" y="4083918"/>
            <a:ext cx="7784704" cy="82350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52293"/>
              </p:ext>
            </p:extLst>
          </p:nvPr>
        </p:nvGraphicFramePr>
        <p:xfrm>
          <a:off x="611560" y="1216125"/>
          <a:ext cx="8280920" cy="331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207570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Исправление ошибок КГБУ «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Хабкрайкадастр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» (с даты утверждения КС)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Обращение о разъяснении порядка определения кадастровой стоимости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Обращение об исправлении ошибок, допущенных при определении кадастровой стоимости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05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Комиссия по оспариванию (установление КС в размере рыночной)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Создана при Министерстве имущества Хабаровского края</a:t>
                      </a:r>
                    </a:p>
                  </a:txBody>
                  <a:tcPr/>
                </a:tc>
              </a:tr>
              <a:tr h="432186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Судебный порядок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7138196" y="2485355"/>
            <a:ext cx="1560637" cy="73866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www.khvbti.ru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00" i="1" dirty="0" smtClean="0"/>
              <a:t> </a:t>
            </a:r>
            <a:endParaRPr lang="ru-RU" sz="10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1654" y="3680988"/>
            <a:ext cx="1753722" cy="131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883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71450"/>
            <a:ext cx="6552643" cy="7429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rgbClr val="002060"/>
                </a:solidFill>
              </a:rPr>
              <a:t>Статистика рассмотрений заявлений в комиссии по оспариванию и исковых заявлений в судебном порядке</a:t>
            </a:r>
            <a:endParaRPr lang="ru-RU" sz="2000" dirty="0"/>
          </a:p>
        </p:txBody>
      </p:sp>
      <p:pic>
        <p:nvPicPr>
          <p:cNvPr id="22" name="Picture 2" descr="C:\Users\Шишкина\Desktop\Khabarovsk_kray_CO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23" y="195486"/>
            <a:ext cx="685304" cy="76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" y="195487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054854"/>
              </p:ext>
            </p:extLst>
          </p:nvPr>
        </p:nvGraphicFramePr>
        <p:xfrm>
          <a:off x="791579" y="1174899"/>
          <a:ext cx="7560842" cy="25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544"/>
                <a:gridCol w="3148623"/>
                <a:gridCol w="3362675"/>
              </a:tblGrid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prstClr val="black"/>
                          </a:solidFill>
                          <a:latin typeface="+mj-lt"/>
                        </a:rPr>
                        <a:t>2023 год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prstClr val="black"/>
                          </a:solidFill>
                          <a:latin typeface="+mj-lt"/>
                        </a:rPr>
                        <a:t>Земельные участки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Объекты капитального строительства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33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prstClr val="black"/>
                          </a:solidFill>
                          <a:latin typeface="+mj-lt"/>
                        </a:rPr>
                        <a:t>Комиссия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113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prstClr val="black"/>
                          </a:solidFill>
                          <a:latin typeface="+mj-lt"/>
                        </a:rPr>
                        <a:t>Суд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938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Итого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126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+mj-lt"/>
                        </a:rPr>
                        <a:t>С начала 2024</a:t>
                      </a:r>
                      <a:r>
                        <a:rPr lang="ru-RU" sz="1200" b="1" baseline="0" dirty="0" smtClean="0">
                          <a:latin typeface="+mj-lt"/>
                        </a:rPr>
                        <a:t> года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Земельные участки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капитального строительства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prstClr val="black"/>
                          </a:solidFill>
                          <a:latin typeface="+mj-lt"/>
                        </a:rPr>
                        <a:t>Комиссия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9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prstClr val="black"/>
                          </a:solidFill>
                          <a:latin typeface="+mj-lt"/>
                        </a:rPr>
                        <a:t>Суд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prstClr val="black"/>
                          </a:solidFill>
                          <a:latin typeface="+mj-lt"/>
                        </a:rPr>
                        <a:t>27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1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Итого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511660" y="3795886"/>
            <a:ext cx="6120680" cy="1196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</a:rPr>
              <a:t>В комиссии по итогам 2023 г вынесено </a:t>
            </a:r>
            <a:r>
              <a:rPr lang="ru-RU" sz="1200" b="1" dirty="0" smtClean="0">
                <a:solidFill>
                  <a:prstClr val="black"/>
                </a:solidFill>
              </a:rPr>
              <a:t>51 положительное решение, </a:t>
            </a:r>
            <a:r>
              <a:rPr lang="ru-RU" sz="1200" b="1" dirty="0">
                <a:solidFill>
                  <a:prstClr val="black"/>
                </a:solidFill>
              </a:rPr>
              <a:t>отклонено – </a:t>
            </a:r>
            <a:r>
              <a:rPr lang="ru-RU" sz="1200" b="1" dirty="0" smtClean="0">
                <a:solidFill>
                  <a:prstClr val="black"/>
                </a:solidFill>
              </a:rPr>
              <a:t>61, </a:t>
            </a:r>
            <a:r>
              <a:rPr lang="ru-RU" sz="1200" b="1" dirty="0">
                <a:solidFill>
                  <a:prstClr val="black"/>
                </a:solidFill>
              </a:rPr>
              <a:t>отозвано – </a:t>
            </a:r>
            <a:r>
              <a:rPr lang="ru-RU" sz="1200" b="1" dirty="0" smtClean="0">
                <a:solidFill>
                  <a:prstClr val="black"/>
                </a:solidFill>
              </a:rPr>
              <a:t>6. </a:t>
            </a:r>
            <a:endParaRPr lang="ru-RU" sz="1200" b="1" dirty="0">
              <a:solidFill>
                <a:prstClr val="black"/>
              </a:solidFill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prstClr val="black"/>
                </a:solidFill>
              </a:rPr>
              <a:t>С начала 2024 года</a:t>
            </a:r>
            <a:r>
              <a:rPr lang="ru-RU" sz="1200" b="1" dirty="0">
                <a:solidFill>
                  <a:prstClr val="black"/>
                </a:solidFill>
              </a:rPr>
              <a:t> вынесено </a:t>
            </a:r>
            <a:r>
              <a:rPr lang="ru-RU" sz="1200" b="1" dirty="0" smtClean="0">
                <a:solidFill>
                  <a:prstClr val="black"/>
                </a:solidFill>
              </a:rPr>
              <a:t>24 </a:t>
            </a:r>
            <a:r>
              <a:rPr lang="ru-RU" sz="1200" b="1" dirty="0">
                <a:solidFill>
                  <a:prstClr val="black"/>
                </a:solidFill>
              </a:rPr>
              <a:t>положительных решений, </a:t>
            </a:r>
            <a:r>
              <a:rPr lang="ru-RU" sz="1200" b="1" dirty="0" smtClean="0">
                <a:solidFill>
                  <a:prstClr val="black"/>
                </a:solidFill>
              </a:rPr>
              <a:t>отклонено </a:t>
            </a:r>
            <a:r>
              <a:rPr lang="ru-RU" sz="1200" b="1" dirty="0">
                <a:solidFill>
                  <a:prstClr val="black"/>
                </a:solidFill>
              </a:rPr>
              <a:t>– </a:t>
            </a:r>
            <a:r>
              <a:rPr lang="ru-RU" sz="1200" b="1" dirty="0" smtClean="0">
                <a:solidFill>
                  <a:prstClr val="black"/>
                </a:solidFill>
              </a:rPr>
              <a:t>17, отозвано</a:t>
            </a:r>
            <a:r>
              <a:rPr lang="ru-RU" sz="1200" b="1" dirty="0">
                <a:solidFill>
                  <a:prstClr val="black"/>
                </a:solidFill>
              </a:rPr>
              <a:t> – 6</a:t>
            </a:r>
            <a:r>
              <a:rPr lang="ru-RU" sz="1200" b="1" dirty="0" smtClean="0">
                <a:solidFill>
                  <a:prstClr val="black"/>
                </a:solidFill>
              </a:rPr>
              <a:t>, на рассмотрении</a:t>
            </a:r>
            <a:r>
              <a:rPr lang="ru-RU" sz="1200" b="1" dirty="0">
                <a:solidFill>
                  <a:prstClr val="black"/>
                </a:solidFill>
              </a:rPr>
              <a:t> – 3</a:t>
            </a:r>
            <a:r>
              <a:rPr lang="ru-RU" sz="1200" b="1" dirty="0" smtClean="0">
                <a:solidFill>
                  <a:prstClr val="black"/>
                </a:solidFill>
              </a:rPr>
              <a:t>. В судебном порядке все исковые заявления удовлетворены.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539552" y="3932620"/>
            <a:ext cx="648072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992381" y="3966586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8574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071" y="110616"/>
            <a:ext cx="6842720" cy="7429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</a:rPr>
              <a:t>Статистика рассмотрений заявлений в комиссии по оспариванию и исковых заявлений в судебном порядке </a:t>
            </a:r>
            <a:r>
              <a:rPr lang="ru-RU" altLang="ru-RU" sz="2200" b="1" dirty="0">
                <a:solidFill>
                  <a:srgbClr val="002060"/>
                </a:solidFill>
              </a:rPr>
              <a:t>ЗУ</a:t>
            </a:r>
            <a:endParaRPr lang="ru-RU" dirty="0"/>
          </a:p>
        </p:txBody>
      </p:sp>
      <p:pic>
        <p:nvPicPr>
          <p:cNvPr id="28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" y="132222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123478"/>
            <a:ext cx="688908" cy="762066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35199"/>
            <a:ext cx="3886200" cy="334302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1295627"/>
            <a:ext cx="3886200" cy="3222171"/>
          </a:xfrm>
        </p:spPr>
      </p:pic>
    </p:spTree>
    <p:extLst>
      <p:ext uri="{BB962C8B-B14F-4D97-AF65-F5344CB8AC3E}">
        <p14:creationId xmlns:p14="http://schemas.microsoft.com/office/powerpoint/2010/main" val="10145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071" y="110616"/>
            <a:ext cx="684272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</a:rPr>
              <a:t>Статистика рассмотрений заявлений в комиссии по оспариванию и исковых заявлений в судебном порядке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ОКС</a:t>
            </a:r>
            <a:endParaRPr lang="ru-RU" dirty="0"/>
          </a:p>
        </p:txBody>
      </p:sp>
      <p:pic>
        <p:nvPicPr>
          <p:cNvPr id="28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" y="132222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123478"/>
            <a:ext cx="688908" cy="762066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35199"/>
            <a:ext cx="3886200" cy="334302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1295627"/>
            <a:ext cx="3886200" cy="3222171"/>
          </a:xfrm>
        </p:spPr>
      </p:pic>
    </p:spTree>
    <p:extLst>
      <p:ext uri="{BB962C8B-B14F-4D97-AF65-F5344CB8AC3E}">
        <p14:creationId xmlns:p14="http://schemas.microsoft.com/office/powerpoint/2010/main" val="36958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" y="132222"/>
            <a:ext cx="1620994" cy="75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123478"/>
            <a:ext cx="688908" cy="762066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1600" b="1" dirty="0" smtClean="0">
                <a:solidFill>
                  <a:srgbClr val="002060"/>
                </a:solidFill>
              </a:rPr>
              <a:t>Итоги рассмотрения </a:t>
            </a:r>
            <a:r>
              <a:rPr lang="ru-RU" altLang="ru-RU" sz="1600" b="1" dirty="0">
                <a:solidFill>
                  <a:srgbClr val="002060"/>
                </a:solidFill>
              </a:rPr>
              <a:t>заявлений в комиссии по оспариванию </a:t>
            </a:r>
            <a:r>
              <a:rPr lang="ru-RU" altLang="ru-RU" sz="1600" b="1" dirty="0" smtClean="0">
                <a:solidFill>
                  <a:srgbClr val="002060"/>
                </a:solidFill>
              </a:rPr>
              <a:t/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и </a:t>
            </a:r>
            <a:r>
              <a:rPr lang="ru-RU" altLang="ru-RU" sz="1600" b="1" dirty="0">
                <a:solidFill>
                  <a:srgbClr val="002060"/>
                </a:solidFill>
              </a:rPr>
              <a:t>исковых заявлений в судебном </a:t>
            </a:r>
            <a:r>
              <a:rPr lang="ru-RU" altLang="ru-RU" sz="1600" b="1" dirty="0" smtClean="0">
                <a:solidFill>
                  <a:srgbClr val="002060"/>
                </a:solidFill>
              </a:rPr>
              <a:t>порядке с января 2023 по июнь 2024г</a:t>
            </a:r>
            <a:endParaRPr lang="ru-RU" sz="16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38105"/>
              </p:ext>
            </p:extLst>
          </p:nvPr>
        </p:nvGraphicFramePr>
        <p:xfrm>
          <a:off x="365740" y="1203598"/>
          <a:ext cx="8153400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956"/>
                <a:gridCol w="720080"/>
                <a:gridCol w="936104"/>
                <a:gridCol w="1008112"/>
                <a:gridCol w="576064"/>
                <a:gridCol w="1102134"/>
                <a:gridCol w="1130114"/>
                <a:gridCol w="1210836"/>
              </a:tblGrid>
              <a:tr h="271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МР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оспорено,  ед.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Утвержденная суммарная КС, руб.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Суммарная РС, руб.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Разница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Поступления в бюджет от КС, руб.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Поступления в бюджет от РС, руб.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Убытки, руб.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Амурский район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520 706 705,60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202 784 866,80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-61%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7 810 600,58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3 041 773,00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4 768 827,58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</a:rPr>
                        <a:t>Ванинский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104 632 537,37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57 765 239,00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-45%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1 569 488,06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866 478,59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703 009,48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Советско-Гаванский район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214 523 338,14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155 060 000,00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-28%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3 217 850,07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2 325 900,00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891 950,07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</a:rPr>
                        <a:t>Верхнебуреинский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7 173 849,07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3 689 907,00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-49%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107 607,74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55 348,61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52 259,13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Охотский район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10 161 902,35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3 821 399,00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-62%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152 428,54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57 320,99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95 107,55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Солнечный район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102 911 113,45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63 600 355,28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-38%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1 543 666,70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954 005,33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589 661,37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 smtClean="0">
                          <a:solidFill>
                            <a:schemeClr val="tx1"/>
                          </a:solidFill>
                          <a:effectLst/>
                        </a:rPr>
                        <a:t>Ульчский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21 297 600,00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14 340 000,00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-33%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319 464,00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215 100,00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104 364,00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Район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имени Лазо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76 067 884,90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55 894 864,00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-27%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1 141 018,27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838 422,96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302 595,31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Хабаровский район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1 263 442 825,94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317 632 095,01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-75%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18 951 642,39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4 764 481,43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14 187 160,96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г. Советская Гавань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105 472 239,59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18 370 500,00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-83%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1 582 083,59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275 557,50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1 306 526,09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г.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Комсомольск-на-Амуре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35 684 468,09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15 149 875,26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-58%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535 267,02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227 248,13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308 018,89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г. Хабаровск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1 496 953 647,53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1 043 413 153,94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-30%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22 454 304,71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15 651 197,31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6 803 107,40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  <a:tr h="13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Итого по краю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3 959 028 112,03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1 951 522 255,29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-51%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59 385 421,68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29 272 833,83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30 112 587,85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71" marR="59071" marT="0" marB="0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65740" y="3982014"/>
            <a:ext cx="78595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+mj-lt"/>
              </a:rPr>
              <a:t>Максимальное снижение зафиксировано </a:t>
            </a:r>
            <a:r>
              <a:rPr lang="ru-RU" sz="1100" b="1" dirty="0">
                <a:latin typeface="+mj-lt"/>
              </a:rPr>
              <a:t>в </a:t>
            </a:r>
            <a:r>
              <a:rPr lang="ru-RU" sz="1100" b="1" dirty="0" smtClean="0">
                <a:latin typeface="+mj-lt"/>
              </a:rPr>
              <a:t>судебном порядке до 91% по земельным участкам расположенным в Хабаровском районе под малоэтажное строительство, при этом в комиссии данные участки не рассматривались.</a:t>
            </a:r>
            <a:endParaRPr lang="ru-RU" sz="1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274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69639" y="123478"/>
            <a:ext cx="6839672" cy="74295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На примере земельных участков </a:t>
            </a:r>
            <a:r>
              <a:rPr lang="ru-RU" sz="2000" b="1" dirty="0" err="1" smtClean="0">
                <a:solidFill>
                  <a:srgbClr val="002060"/>
                </a:solidFill>
              </a:rPr>
              <a:t>Ванинского</a:t>
            </a:r>
            <a:r>
              <a:rPr lang="ru-RU" sz="2000" b="1" dirty="0" smtClean="0">
                <a:solidFill>
                  <a:srgbClr val="002060"/>
                </a:solidFill>
              </a:rPr>
              <a:t> муниципального района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2" name="Picture 3" descr="D:\Doki\Шишкина Вера_работа_новое\_Реклама 2016\Прийм тайм2017\лого Хабкрайкадастр и 90 лет_согласовано\БТИ новый логотип Хабкрайкада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" y="132222"/>
            <a:ext cx="1505692" cy="6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123478"/>
            <a:ext cx="688908" cy="762066"/>
          </a:xfrm>
          <a:prstGeom prst="rect">
            <a:avLst/>
          </a:prstGeom>
        </p:spPr>
      </p:pic>
      <p:graphicFrame>
        <p:nvGraphicFramePr>
          <p:cNvPr id="18" name="Объект 1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0217375"/>
              </p:ext>
            </p:extLst>
          </p:nvPr>
        </p:nvGraphicFramePr>
        <p:xfrm>
          <a:off x="63938" y="2571750"/>
          <a:ext cx="352839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08812490"/>
              </p:ext>
            </p:extLst>
          </p:nvPr>
        </p:nvGraphicFramePr>
        <p:xfrm>
          <a:off x="3275856" y="2139702"/>
          <a:ext cx="5811383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97920"/>
              </p:ext>
            </p:extLst>
          </p:nvPr>
        </p:nvGraphicFramePr>
        <p:xfrm>
          <a:off x="292356" y="1203142"/>
          <a:ext cx="8744140" cy="91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350"/>
                <a:gridCol w="1306451"/>
                <a:gridCol w="1152750"/>
                <a:gridCol w="1213702"/>
                <a:gridCol w="728751"/>
                <a:gridCol w="1048864"/>
                <a:gridCol w="1008112"/>
                <a:gridCol w="1440160"/>
              </a:tblGrid>
              <a:tr h="4250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Район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Оспорено в комиссии, ед.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Утвержденная суммарная </a:t>
                      </a:r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КС,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Суммарная РС,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Разница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Поступления в бюджет от КС, руб.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Поступления в бюджет от РС,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Убытки, руб.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6989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Ванинский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МР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 (подано по 11 ЗУ повторно)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104 </a:t>
                      </a:r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632 537,37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57 </a:t>
                      </a:r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765 239,00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569 488,06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866 </a:t>
                      </a:r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478,59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0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703 009,48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(3 515 047,38 – за 5 лет)   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34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20308</TotalTime>
  <Words>1968</Words>
  <Application>Microsoft Office PowerPoint</Application>
  <PresentationFormat>Экран (16:9)</PresentationFormat>
  <Paragraphs>307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Презентация PowerPoint</vt:lpstr>
      <vt:lpstr>Государственная кадастровая оценка  в Хабаровском крае</vt:lpstr>
      <vt:lpstr>Государственная кадастровая оценка  в Хабаровском крае</vt:lpstr>
      <vt:lpstr>Пути изменения кадастровой стоимости</vt:lpstr>
      <vt:lpstr>Статистика рассмотрений заявлений в комиссии по оспариванию и исковых заявлений в судебном порядке</vt:lpstr>
      <vt:lpstr>Статистика рассмотрений заявлений в комиссии по оспариванию и исковых заявлений в судебном порядке ЗУ</vt:lpstr>
      <vt:lpstr>Статистика рассмотрений заявлений в комиссии по оспариванию и исковых заявлений в судебном порядке ОКС</vt:lpstr>
      <vt:lpstr>Итоги рассмотрения заявлений в комиссии по оспариванию  и исковых заявлений в судебном порядке с января 2023 по июнь 2024г</vt:lpstr>
      <vt:lpstr>На примере земельных участков Ванинского муниципального района</vt:lpstr>
      <vt:lpstr>На примере земельных участков расположенных  в г. Хабаровск и Амурском районе</vt:lpstr>
      <vt:lpstr>На примере ОКС расположенных  в г. Хабаровск и Амурском районе</vt:lpstr>
      <vt:lpstr>Основные причины снижения кадастровой стоимости объектов</vt:lpstr>
      <vt:lpstr>Применение сведений о кадастровой стоимости</vt:lpstr>
      <vt:lpstr>Пути изменения кадастровой стоимости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Вакульчик</cp:lastModifiedBy>
  <cp:revision>1396</cp:revision>
  <cp:lastPrinted>2024-04-27T00:24:13Z</cp:lastPrinted>
  <dcterms:created xsi:type="dcterms:W3CDTF">2011-09-19T05:39:27Z</dcterms:created>
  <dcterms:modified xsi:type="dcterms:W3CDTF">2024-06-26T02:26:39Z</dcterms:modified>
</cp:coreProperties>
</file>