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0"/>
  </p:notesMasterIdLst>
  <p:sldIdLst>
    <p:sldId id="289" r:id="rId2"/>
    <p:sldId id="287" r:id="rId3"/>
    <p:sldId id="284" r:id="rId4"/>
    <p:sldId id="286" r:id="rId5"/>
    <p:sldId id="283" r:id="rId6"/>
    <p:sldId id="290" r:id="rId7"/>
    <p:sldId id="291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06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9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6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24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31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34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44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48" algn="l" defTabSz="9110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19F"/>
    <a:srgbClr val="0AC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18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2.2868266209414886E-2"/>
                  <c:y val="-8.42604789943975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18,8; </a:t>
                    </a:r>
                    <a:r>
                      <a:rPr lang="en-US" b="1" dirty="0"/>
                      <a:t>78%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6621779969940446E-2"/>
                  <c:y val="2.020674951460423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ru-RU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9</a:t>
                    </a:r>
                    <a:r>
                      <a: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1367258983802642E-3"/>
                  <c:y val="-0.1233788176975045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1318123982031348"/>
                  <c:y val="-7.659867125984251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,9; </a:t>
                    </a:r>
                    <a:r>
                      <a:rPr lang="en-US" b="1" dirty="0"/>
                      <a:t>12%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Государственная пошлина</c:v>
                </c:pt>
                <c:pt idx="3">
                  <c:v>Поступления по специальным налоговым режимам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18.8</c:v>
                </c:pt>
                <c:pt idx="1">
                  <c:v>2.2000000000000002</c:v>
                </c:pt>
                <c:pt idx="2" formatCode="General">
                  <c:v>0.3</c:v>
                </c:pt>
                <c:pt idx="3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02230800939042"/>
          <c:y val="3.6825295275590551E-2"/>
          <c:w val="0.3025423799871293"/>
          <c:h val="0.9631747266176774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explosion val="19"/>
          </c:dPt>
          <c:dLbls>
            <c:dLbl>
              <c:idx val="0"/>
              <c:layout>
                <c:manualLayout>
                  <c:x val="-3.3816272965879191E-2"/>
                  <c:y val="-0.4714703416792073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7,4</a:t>
                    </a:r>
                    <a:r>
                      <a:rPr lang="ru-RU" b="1" dirty="0" smtClean="0"/>
                      <a:t>; 68,5%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423064304461941E-2"/>
                  <c:y val="-5.4160648816797153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0,5</a:t>
                    </a:r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; 4,6%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0,1</a:t>
                    </a:r>
                    <a:r>
                      <a:rPr lang="ru-RU" b="1" dirty="0" smtClean="0"/>
                      <a:t>; 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930282152230966E-2"/>
                  <c:y val="-6.884588581066750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2,7</a:t>
                    </a:r>
                    <a:r>
                      <a:rPr lang="ru-RU" b="1" dirty="0" smtClean="0"/>
                      <a:t>; 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Государственная пошлина</c:v>
                </c:pt>
                <c:pt idx="3">
                  <c:v>Поступления по специальным налоговым режимам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7.4</c:v>
                </c:pt>
                <c:pt idx="1">
                  <c:v>0.5</c:v>
                </c:pt>
                <c:pt idx="2" formatCode="General">
                  <c:v>0.1</c:v>
                </c:pt>
                <c:pt idx="3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50000000000003E-2"/>
          <c:y val="5.3124999999999999E-2"/>
          <c:w val="0.63766366002598596"/>
          <c:h val="0.824999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</c:f>
              <c:strCache>
                <c:ptCount val="1"/>
                <c:pt idx="0">
                  <c:v>Земельные участки</c:v>
                </c:pt>
              </c:strCache>
            </c:strRef>
          </c:cat>
          <c:val>
            <c:numRef>
              <c:f>Лист1!$B$3</c:f>
              <c:numCache>
                <c:formatCode>_-* #,##0\ _₽_-;\-* #,##0\ _₽_-;_-* "-"??\ _₽_-;_-@_-</c:formatCode>
                <c:ptCount val="1"/>
                <c:pt idx="0">
                  <c:v>142062.44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#,##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</c:f>
              <c:strCache>
                <c:ptCount val="1"/>
                <c:pt idx="0">
                  <c:v>Земельные участки</c:v>
                </c:pt>
              </c:strCache>
            </c:strRef>
          </c:cat>
          <c:val>
            <c:numRef>
              <c:f>Лист1!$C$3</c:f>
              <c:numCache>
                <c:formatCode>_-* #,##0\ _₽_-;\-* #,##0\ _₽_-;_-* "-"??\ _₽_-;_-@_-</c:formatCode>
                <c:ptCount val="1"/>
                <c:pt idx="0">
                  <c:v>130157.963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Лист1!$A$3</c:f>
              <c:strCache>
                <c:ptCount val="1"/>
                <c:pt idx="0">
                  <c:v>Земельные участки</c:v>
                </c:pt>
              </c:strCache>
            </c:strRef>
          </c:cat>
          <c:val>
            <c:numRef>
              <c:f>Лист1!$D$3</c:f>
              <c:numCache>
                <c:formatCode>_-* #,##0\ _₽_-;\-* #,##0\ _₽_-;_-* "-"??\ _₽_-;_-@_-</c:formatCode>
                <c:ptCount val="1"/>
                <c:pt idx="0">
                  <c:v>124508.148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overlap val="-49"/>
        <c:axId val="164442496"/>
        <c:axId val="164444800"/>
      </c:barChart>
      <c:catAx>
        <c:axId val="164442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4444800"/>
        <c:crosses val="autoZero"/>
        <c:auto val="1"/>
        <c:lblAlgn val="ctr"/>
        <c:lblOffset val="100"/>
        <c:noMultiLvlLbl val="0"/>
      </c:catAx>
      <c:valAx>
        <c:axId val="164444800"/>
        <c:scaling>
          <c:orientation val="minMax"/>
        </c:scaling>
        <c:delete val="1"/>
        <c:axPos val="l"/>
        <c:numFmt formatCode="_-* #,##0\ _₽_-;\-* #,##0\ _₽_-;_-* &quot;-&quot;??\ _₽_-;_-@_-" sourceLinked="1"/>
        <c:majorTickMark val="out"/>
        <c:minorTickMark val="none"/>
        <c:tickLblPos val="nextTo"/>
        <c:crossAx val="164442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584541888508111E-2"/>
          <c:y val="0.87873263264865997"/>
          <c:w val="0.77153072735508021"/>
          <c:h val="7.1987712149630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50000000000003E-2"/>
          <c:y val="5.3124999999999999E-2"/>
          <c:w val="0.63766366002598596"/>
          <c:h val="0.824999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</c:f>
              <c:strCache>
                <c:ptCount val="1"/>
                <c:pt idx="0">
                  <c:v>Земельные участки</c:v>
                </c:pt>
              </c:strCache>
            </c:strRef>
          </c:cat>
          <c:val>
            <c:numRef>
              <c:f>Лист1!$B$3</c:f>
              <c:numCache>
                <c:formatCode>_-* #,##0\ _₽_-;\-* #,##0\ _₽_-;_-* "-"??\ _₽_-;_-@_-</c:formatCode>
                <c:ptCount val="1"/>
                <c:pt idx="0">
                  <c:v>791598.13600000006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#,##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</c:f>
              <c:strCache>
                <c:ptCount val="1"/>
                <c:pt idx="0">
                  <c:v>Земельные участки</c:v>
                </c:pt>
              </c:strCache>
            </c:strRef>
          </c:cat>
          <c:val>
            <c:numRef>
              <c:f>Лист1!$C$3</c:f>
              <c:numCache>
                <c:formatCode>_-* #,##0\ _₽_-;\-* #,##0\ _₽_-;_-* "-"??\ _₽_-;_-@_-</c:formatCode>
                <c:ptCount val="1"/>
                <c:pt idx="0">
                  <c:v>807749.51300000004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Лист1!$A$3</c:f>
              <c:strCache>
                <c:ptCount val="1"/>
                <c:pt idx="0">
                  <c:v>Земельные участки</c:v>
                </c:pt>
              </c:strCache>
            </c:strRef>
          </c:cat>
          <c:val>
            <c:numRef>
              <c:f>Лист1!$D$3</c:f>
              <c:numCache>
                <c:formatCode>_-* #,##0\ _₽_-;\-* #,##0\ _₽_-;_-* "-"??\ _₽_-;_-@_-</c:formatCode>
                <c:ptCount val="1"/>
                <c:pt idx="0">
                  <c:v>832666.10699999996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0"/>
        <c:overlap val="-49"/>
        <c:axId val="52418816"/>
        <c:axId val="52424704"/>
      </c:barChart>
      <c:catAx>
        <c:axId val="52418816"/>
        <c:scaling>
          <c:orientation val="minMax"/>
        </c:scaling>
        <c:delete val="1"/>
        <c:axPos val="b"/>
        <c:majorTickMark val="out"/>
        <c:minorTickMark val="none"/>
        <c:tickLblPos val="nextTo"/>
        <c:crossAx val="52424704"/>
        <c:crosses val="autoZero"/>
        <c:auto val="1"/>
        <c:lblAlgn val="ctr"/>
        <c:lblOffset val="100"/>
        <c:noMultiLvlLbl val="0"/>
      </c:catAx>
      <c:valAx>
        <c:axId val="52424704"/>
        <c:scaling>
          <c:orientation val="minMax"/>
        </c:scaling>
        <c:delete val="1"/>
        <c:axPos val="l"/>
        <c:numFmt formatCode="_-* #,##0\ _₽_-;\-* #,##0\ _₽_-;_-* &quot;-&quot;??\ _₽_-;_-@_-" sourceLinked="1"/>
        <c:majorTickMark val="out"/>
        <c:minorTickMark val="none"/>
        <c:tickLblPos val="nextTo"/>
        <c:crossAx val="52418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89481132333201E-2"/>
          <c:y val="0.88132629871190782"/>
          <c:w val="0.6782973567599957"/>
          <c:h val="7.1987712149630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250000000000003E-2"/>
          <c:y val="5.3124999999999999E-2"/>
          <c:w val="0.80571367332350918"/>
          <c:h val="0.824999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2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49"/>
        <c:axId val="164471552"/>
        <c:axId val="164473088"/>
      </c:barChart>
      <c:catAx>
        <c:axId val="164471552"/>
        <c:scaling>
          <c:orientation val="minMax"/>
        </c:scaling>
        <c:delete val="1"/>
        <c:axPos val="b"/>
        <c:majorTickMark val="out"/>
        <c:minorTickMark val="none"/>
        <c:tickLblPos val="nextTo"/>
        <c:crossAx val="164473088"/>
        <c:crosses val="autoZero"/>
        <c:auto val="1"/>
        <c:lblAlgn val="ctr"/>
        <c:lblOffset val="100"/>
        <c:noMultiLvlLbl val="0"/>
      </c:catAx>
      <c:valAx>
        <c:axId val="164473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4471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838282119596775"/>
          <c:y val="0.85640938278624112"/>
          <c:w val="0.8045274381277896"/>
          <c:h val="0.131863806625307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0.35385</cdr:x>
      <cdr:y>0.23529</cdr:y>
    </cdr:from>
    <cdr:to>
      <cdr:x>0.6</cdr:x>
      <cdr:y>0.48529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656184" y="1152128"/>
          <a:ext cx="1152128" cy="1224136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0.15039</cdr:x>
      <cdr:y>0.24249</cdr:y>
    </cdr:from>
    <cdr:to>
      <cdr:x>0.36094</cdr:x>
      <cdr:y>0.34554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1187379"/>
          <a:ext cx="1008112" cy="504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rPr>
            <a:t>+5,2%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0.76415</cdr:x>
      <cdr:y>0.12729</cdr:y>
    </cdr:from>
    <cdr:to>
      <cdr:x>0.81132</cdr:x>
      <cdr:y>0.83472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5832648" y="608977"/>
          <a:ext cx="360040" cy="3384376"/>
        </a:xfrm>
        <a:prstGeom xmlns:a="http://schemas.openxmlformats.org/drawingml/2006/main" prst="rightBrace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0.83019</cdr:x>
      <cdr:y>0.30103</cdr:y>
    </cdr:from>
    <cdr:to>
      <cdr:x>1</cdr:x>
      <cdr:y>0.64722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36704" y="1440160"/>
          <a:ext cx="1296144" cy="1656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Итого 31 млн.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7604C-E0B3-4995-A068-EAFC2079A089}" type="datetimeFigureOut">
              <a:rPr lang="ru-RU" smtClean="0"/>
              <a:t>28.06.2024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604BF-FE02-4202-A9A2-250CEB73071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45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06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19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516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024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531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034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544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048" algn="l" defTabSz="9110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5538" y="360363"/>
            <a:ext cx="4570412" cy="3427412"/>
          </a:xfrm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01999" y="3847412"/>
            <a:ext cx="6054003" cy="41135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422237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7B18C-F321-4977-934E-E7BFC8ACE687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23251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0E15-48FA-4818-8988-376A879023ED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8879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47F1E-7B68-442C-A89D-85F013D7DFDD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94112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72" y="1915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87"/>
            <a:ext cx="7320689" cy="4829253"/>
          </a:xfrm>
        </p:spPr>
        <p:txBody>
          <a:bodyPr/>
          <a:lstStyle>
            <a:lvl1pPr marL="347399" indent="0">
              <a:buFontTx/>
              <a:buNone/>
              <a:defRPr b="1">
                <a:latin typeface="+mj-lt"/>
              </a:defRPr>
            </a:lvl1pPr>
            <a:lvl2pPr marL="344360" indent="3040">
              <a:defRPr>
                <a:latin typeface="+mj-lt"/>
              </a:defRPr>
            </a:lvl2pPr>
            <a:lvl3pPr marL="600742" indent="-248792">
              <a:tabLst/>
              <a:defRPr>
                <a:latin typeface="+mj-lt"/>
              </a:defRPr>
            </a:lvl3pPr>
            <a:lvl4pPr marL="0" indent="344360">
              <a:lnSpc>
                <a:spcPts val="1724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4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81"/>
            <a:ext cx="923618" cy="376853"/>
          </a:xfrm>
          <a:prstGeom prst="rect">
            <a:avLst/>
          </a:prstGeom>
          <a:noFill/>
        </p:spPr>
        <p:txBody>
          <a:bodyPr wrap="square" lIns="87383" tIns="43692" rIns="87383" bIns="43692" rtlCol="0">
            <a:noAutofit/>
          </a:bodyPr>
          <a:lstStyle/>
          <a:p>
            <a:pPr defTabSz="792903"/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85"/>
            <a:ext cx="7337192" cy="1105803"/>
          </a:xfrm>
        </p:spPr>
        <p:txBody>
          <a:bodyPr/>
          <a:lstStyle>
            <a:lvl1pPr marL="0" marR="0" indent="0" defTabSz="996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96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8860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" y="47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87"/>
            <a:ext cx="7320689" cy="4829253"/>
          </a:xfrm>
        </p:spPr>
        <p:txBody>
          <a:bodyPr/>
          <a:lstStyle>
            <a:lvl1pPr marL="347399" indent="0">
              <a:buFontTx/>
              <a:buNone/>
              <a:defRPr b="1">
                <a:latin typeface="+mj-lt"/>
              </a:defRPr>
            </a:lvl1pPr>
            <a:lvl2pPr marL="347399" indent="0">
              <a:defRPr>
                <a:latin typeface="+mj-lt"/>
              </a:defRPr>
            </a:lvl2pPr>
            <a:lvl3pPr marL="600742" indent="-248792">
              <a:defRPr>
                <a:latin typeface="+mj-lt"/>
              </a:defRPr>
            </a:lvl3pPr>
            <a:lvl4pPr marL="0" indent="344360">
              <a:defRPr>
                <a:latin typeface="+mj-lt"/>
              </a:defRPr>
            </a:lvl4pPr>
            <a:lvl5pPr marL="137139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501085"/>
            <a:ext cx="7337901" cy="1105803"/>
          </a:xfrm>
        </p:spPr>
        <p:txBody>
          <a:bodyPr/>
          <a:lstStyle>
            <a:lvl1pPr marL="0" marR="0" indent="0" defTabSz="996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967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64044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963964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86" y="1915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901"/>
            <a:ext cx="7320689" cy="4829253"/>
          </a:xfrm>
        </p:spPr>
        <p:txBody>
          <a:bodyPr/>
          <a:lstStyle>
            <a:lvl1pPr marL="346727" indent="0">
              <a:buFontTx/>
              <a:buNone/>
              <a:defRPr b="1">
                <a:latin typeface="+mj-lt"/>
              </a:defRPr>
            </a:lvl1pPr>
            <a:lvl2pPr marL="343691" indent="3040">
              <a:defRPr>
                <a:latin typeface="+mj-lt"/>
              </a:defRPr>
            </a:lvl2pPr>
            <a:lvl3pPr marL="599582" indent="-248316">
              <a:tabLst/>
              <a:defRPr>
                <a:latin typeface="+mj-lt"/>
              </a:defRPr>
            </a:lvl3pPr>
            <a:lvl4pPr marL="0" indent="343691">
              <a:lnSpc>
                <a:spcPts val="1724"/>
              </a:lnSpc>
              <a:spcBef>
                <a:spcPts val="383"/>
              </a:spcBef>
              <a:defRPr>
                <a:latin typeface="+mj-lt"/>
              </a:defRPr>
            </a:lvl4pPr>
            <a:lvl5pPr>
              <a:lnSpc>
                <a:spcPts val="1724"/>
              </a:lnSpc>
              <a:spcBef>
                <a:spcPts val="38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81"/>
            <a:ext cx="923618" cy="376853"/>
          </a:xfrm>
          <a:prstGeom prst="rect">
            <a:avLst/>
          </a:prstGeom>
          <a:noFill/>
        </p:spPr>
        <p:txBody>
          <a:bodyPr wrap="square" lIns="87215" tIns="43608" rIns="87215" bIns="43608" rtlCol="0">
            <a:noAutofit/>
          </a:bodyPr>
          <a:lstStyle/>
          <a:p>
            <a:pPr defTabSz="791378"/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99"/>
            <a:ext cx="7337192" cy="1105803"/>
          </a:xfrm>
        </p:spPr>
        <p:txBody>
          <a:bodyPr/>
          <a:lstStyle>
            <a:lvl1pPr marL="0" marR="0" indent="0" defTabSz="99483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9483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61841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9" y="47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901"/>
            <a:ext cx="7320689" cy="4829253"/>
          </a:xfrm>
        </p:spPr>
        <p:txBody>
          <a:bodyPr/>
          <a:lstStyle>
            <a:lvl1pPr marL="346727" indent="0">
              <a:buFontTx/>
              <a:buNone/>
              <a:defRPr b="1">
                <a:latin typeface="+mj-lt"/>
              </a:defRPr>
            </a:lvl1pPr>
            <a:lvl2pPr marL="346727" indent="0">
              <a:defRPr>
                <a:latin typeface="+mj-lt"/>
              </a:defRPr>
            </a:lvl2pPr>
            <a:lvl3pPr marL="599582" indent="-248316">
              <a:defRPr>
                <a:latin typeface="+mj-lt"/>
              </a:defRPr>
            </a:lvl3pPr>
            <a:lvl4pPr marL="0" indent="343691">
              <a:defRPr>
                <a:latin typeface="+mj-lt"/>
              </a:defRPr>
            </a:lvl4pPr>
            <a:lvl5pPr marL="136875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501099"/>
            <a:ext cx="7337901" cy="1105803"/>
          </a:xfrm>
        </p:spPr>
        <p:txBody>
          <a:bodyPr/>
          <a:lstStyle>
            <a:lvl1pPr marL="0" marR="0" indent="0" defTabSz="99483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99483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07323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957944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19" tIns="40060" rIns="80119" bIns="4006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5746" indent="2783">
              <a:defRPr>
                <a:latin typeface="+mj-lt"/>
              </a:defRPr>
            </a:lvl2pPr>
            <a:lvl3pPr marL="550817" indent="-228116">
              <a:tabLst/>
              <a:defRPr>
                <a:latin typeface="+mj-lt"/>
              </a:defRPr>
            </a:lvl3pPr>
            <a:lvl4pPr marL="0" indent="315746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B265E-FE55-4BD9-AF88-5B97A5AD896E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13410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8529" indent="0">
              <a:defRPr>
                <a:latin typeface="+mj-lt"/>
              </a:defRPr>
            </a:lvl2pPr>
            <a:lvl3pPr marL="550817" indent="-228116">
              <a:defRPr>
                <a:latin typeface="+mj-lt"/>
              </a:defRPr>
            </a:lvl3pPr>
            <a:lvl4pPr marL="0" indent="315746">
              <a:defRPr>
                <a:latin typeface="+mj-lt"/>
              </a:defRPr>
            </a:lvl4pPr>
            <a:lvl5pPr marL="125742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0C6F3-D02C-4A88-B90A-5FC5A22448E2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9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DFF339-385A-4D94-AF24-6BFA68858306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50725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6623A6-02DA-4325-9A1E-838463B7C24B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92296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0A7DD-BD3B-4B97-BA3B-E1D2D956C11C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21430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F26EBC-19EB-46F4-B5A5-B8E55676A7FE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72510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8DB6BB9-1747-4F57-B64F-2917512FC649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53630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58C2A-CAAD-4279-9524-53CC2831E99A}" type="slidenum">
              <a:rPr lang="ru-RU" altLang="ru-RU">
                <a:solidFill>
                  <a:prstClr val="white"/>
                </a:solidFill>
              </a:rPr>
              <a:pPr/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2887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2100"/>
              </a:lnSpc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D90C2AC-5054-4854-9C0C-C488BE4F757B}" type="slidenum">
              <a:rPr lang="ru-RU" altLang="ru-RU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1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19" r:id="rId13"/>
    <p:sldLayoutId id="2147483720" r:id="rId14"/>
    <p:sldLayoutId id="2147483730" r:id="rId15"/>
    <p:sldLayoutId id="2147483663" r:id="rId16"/>
    <p:sldLayoutId id="2147483664" r:id="rId17"/>
    <p:sldLayoutId id="2147483674" r:id="rId18"/>
  </p:sldLayoutIdLst>
  <p:transition spd="med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Font typeface="+mj-lt" charset="0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3269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26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85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43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741" y="5157193"/>
            <a:ext cx="7512093" cy="14118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руководителя УФНС России по Хабаровскому краю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Кабанова Елена Борисовна</a:t>
            </a:r>
          </a:p>
          <a:p>
            <a:pPr>
              <a:spcBef>
                <a:spcPts val="0"/>
              </a:spcBef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27.06.2024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21791" y="817609"/>
            <a:ext cx="1675017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2336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160" dirty="0">
              <a:solidFill>
                <a:prstClr val="white"/>
              </a:solidFill>
            </a:endParaRPr>
          </a:p>
        </p:txBody>
      </p:sp>
      <p:pic>
        <p:nvPicPr>
          <p:cNvPr id="7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58382"/>
            <a:ext cx="2002282" cy="207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582" y="3284985"/>
            <a:ext cx="8840367" cy="1470025"/>
          </a:xfrm>
        </p:spPr>
        <p:txBody>
          <a:bodyPr>
            <a:noAutofit/>
          </a:bodyPr>
          <a:lstStyle/>
          <a:p>
            <a:pPr algn="ctr" defTabSz="1043056">
              <a:lnSpc>
                <a:spcPct val="100000"/>
              </a:lnSpc>
              <a:spcBef>
                <a:spcPts val="60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Хабаровскому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краю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практике работы по определению рыночной стоимости объектов недвижимого имущества, по оспариванию или установлению их кадастровой стоимости в муниципальных образованиях Хабаровского края»</a:t>
            </a:r>
            <a:b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9492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88523"/>
            <a:ext cx="8280920" cy="432047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доходы местных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бюджетов (млрд руб.)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0740703"/>
              </p:ext>
            </p:extLst>
          </p:nvPr>
        </p:nvGraphicFramePr>
        <p:xfrm>
          <a:off x="827584" y="1340768"/>
          <a:ext cx="76328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820570"/>
            <a:ext cx="3456384" cy="65983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г.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24,2 млрд руб.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43976111"/>
              </p:ext>
            </p:extLst>
          </p:nvPr>
        </p:nvGraphicFramePr>
        <p:xfrm>
          <a:off x="107504" y="4581128"/>
          <a:ext cx="6096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4149080"/>
            <a:ext cx="4888160" cy="65983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месяцев 2024 г.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10,8 млрд руб.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5445224"/>
            <a:ext cx="3528392" cy="129614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№ 38-31/043183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@ </a:t>
            </a:r>
            <a:endParaRPr kumimoji="0" lang="ru-RU" sz="2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24.06.2024</a:t>
            </a:r>
          </a:p>
        </p:txBody>
      </p:sp>
    </p:spTree>
    <p:extLst>
      <p:ext uri="{BB962C8B-B14F-4D97-AF65-F5344CB8AC3E}">
        <p14:creationId xmlns:p14="http://schemas.microsoft.com/office/powerpoint/2010/main" val="77163114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08911" cy="7920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налоговой базы по земельному налогу и налогу на имущество физических лиц (млн. руб.)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56307239"/>
              </p:ext>
            </p:extLst>
          </p:nvPr>
        </p:nvGraphicFramePr>
        <p:xfrm>
          <a:off x="323528" y="1340768"/>
          <a:ext cx="46805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16509077"/>
              </p:ext>
            </p:extLst>
          </p:nvPr>
        </p:nvGraphicFramePr>
        <p:xfrm>
          <a:off x="4355976" y="1268760"/>
          <a:ext cx="47880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2"/>
          <p:cNvSpPr txBox="1">
            <a:spLocks/>
          </p:cNvSpPr>
          <p:nvPr/>
        </p:nvSpPr>
        <p:spPr>
          <a:xfrm>
            <a:off x="827584" y="5949279"/>
            <a:ext cx="2880320" cy="576065"/>
          </a:xfrm>
          <a:prstGeom prst="rect">
            <a:avLst/>
          </a:prstGeom>
        </p:spPr>
        <p:txBody>
          <a:bodyPr vert="horz" lIns="104105" tIns="52052" rIns="104105" bIns="52052" rtlCol="0" anchor="ctr">
            <a:noAutofit/>
          </a:bodyPr>
          <a:lstStyle>
            <a:lvl1pPr marL="0" marR="0" indent="0" algn="l" defTabSz="890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Кадастровая стоимость земельных участков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4860032" y="5949279"/>
            <a:ext cx="3528392" cy="576065"/>
          </a:xfrm>
          <a:prstGeom prst="rect">
            <a:avLst/>
          </a:prstGeom>
        </p:spPr>
        <p:txBody>
          <a:bodyPr vert="horz" lIns="104105" tIns="52052" rIns="104105" bIns="52052" rtlCol="0" anchor="ctr">
            <a:noAutofit/>
          </a:bodyPr>
          <a:lstStyle>
            <a:lvl1pPr marL="0" marR="0" indent="0" algn="l" defTabSz="890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Кадастровая стоимость объектов недвижимого имущества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148064" y="2348880"/>
            <a:ext cx="1152128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39752" y="2420386"/>
            <a:ext cx="1080120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- 12,4%</a:t>
            </a:r>
          </a:p>
        </p:txBody>
      </p:sp>
    </p:spTree>
    <p:extLst>
      <p:ext uri="{BB962C8B-B14F-4D97-AF65-F5344CB8AC3E}">
        <p14:creationId xmlns:p14="http://schemas.microsoft.com/office/powerpoint/2010/main" val="257867029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52927" cy="720080"/>
          </a:xfrm>
        </p:spPr>
        <p:txBody>
          <a:bodyPr>
            <a:noAutofit/>
          </a:bodyPr>
          <a:lstStyle/>
          <a:p>
            <a:pPr algn="ctr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Перерасчеты кадастровой стоимости имущественных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налогов (млн. руб.)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67544" y="5337211"/>
            <a:ext cx="7776864" cy="648073"/>
          </a:xfrm>
          <a:prstGeom prst="rect">
            <a:avLst/>
          </a:prstGeom>
        </p:spPr>
        <p:txBody>
          <a:bodyPr vert="horz" lIns="104105" tIns="52052" rIns="104105" bIns="52052" rtlCol="0" anchor="ctr">
            <a:noAutofit/>
          </a:bodyPr>
          <a:lstStyle>
            <a:lvl1pPr marL="0" marR="0" indent="0" algn="l" defTabSz="890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6700" algn="ctr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Представителям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местных органов власти необходимо принимать активное участие в заседаниях судов и комиссий и обосновывать свою позицию с привлечением кадастровых инженеров, которые в свою очередь проведут независимую экспертизу установленной кадастровой стоимости.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99302299"/>
              </p:ext>
            </p:extLst>
          </p:nvPr>
        </p:nvGraphicFramePr>
        <p:xfrm>
          <a:off x="827584" y="836712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584" y="1268760"/>
            <a:ext cx="3024336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ериод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2022-2023 гг.</a:t>
            </a:r>
          </a:p>
        </p:txBody>
      </p:sp>
    </p:spTree>
    <p:extLst>
      <p:ext uri="{BB962C8B-B14F-4D97-AF65-F5344CB8AC3E}">
        <p14:creationId xmlns:p14="http://schemas.microsoft.com/office/powerpoint/2010/main" val="422197313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063923" y="5518297"/>
            <a:ext cx="7180485" cy="953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Совместная работа в федеральной информационной адресной системе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24084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8415" y="1178634"/>
            <a:ext cx="74888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допускаемые ошибки ОМСУ в заявках: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в заявке не соответствует адресу в нормативном документе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(41 заявка);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выбран тип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адресообразующего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 (объекта адресации) (нарушение приказа Минфина России от 05.11.2015 № 171н)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заявок);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структуры адреса (раздел III Правил, утв. ПП РФ от 19.11.2014 №1221)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 заявок);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не является основанием для внесения в ГАР сведений о присвоении/изменении/аннулировании адреса объекта адресации и(или) наименования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адресообразующего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 заявок).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4038" y="551829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 ФНС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05.03.2024 № КВ-4-14/2538@ направлены в адрес ОМСУ письмом от 13.03.2024 № 14-19/017702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@.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115616" y="5589240"/>
            <a:ext cx="4464496" cy="7200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452438" algn="just">
              <a:lnSpc>
                <a:spcPts val="2100"/>
              </a:lnSpc>
              <a:spcAft>
                <a:spcPts val="300"/>
              </a:spcAft>
              <a:buFont typeface="Wingdings" pitchFamily="2" charset="2"/>
              <a:buChar char="Ø"/>
            </a:pPr>
            <a:endParaRPr lang="ru-RU" dirty="0">
              <a:solidFill>
                <a:srgbClr val="292929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115616" y="5589240"/>
            <a:ext cx="1800200" cy="5760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452438" algn="just">
              <a:lnSpc>
                <a:spcPts val="2100"/>
              </a:lnSpc>
              <a:spcAft>
                <a:spcPts val="300"/>
              </a:spcAft>
              <a:buFont typeface="Wingdings" pitchFamily="2" charset="2"/>
              <a:buChar char="Ø"/>
            </a:pPr>
            <a:endParaRPr lang="ru-RU" dirty="0">
              <a:solidFill>
                <a:srgbClr val="292929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200062" y="5336634"/>
            <a:ext cx="6912768" cy="108127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452438" algn="just">
              <a:lnSpc>
                <a:spcPts val="2100"/>
              </a:lnSpc>
              <a:spcAft>
                <a:spcPts val="300"/>
              </a:spcAft>
              <a:buFont typeface="Wingdings" pitchFamily="2" charset="2"/>
              <a:buChar char="Ø"/>
            </a:pPr>
            <a:endParaRPr lang="ru-RU" dirty="0">
              <a:solidFill>
                <a:srgbClr val="292929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475656" y="836712"/>
            <a:ext cx="2016224" cy="43204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452438" algn="just">
              <a:lnSpc>
                <a:spcPts val="2100"/>
              </a:lnSpc>
              <a:spcAft>
                <a:spcPts val="300"/>
              </a:spcAft>
              <a:buFont typeface="Wingdings" pitchFamily="2" charset="2"/>
              <a:buChar char="Ø"/>
            </a:pPr>
            <a:endParaRPr lang="ru-RU" dirty="0">
              <a:solidFill>
                <a:srgbClr val="292929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8753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754379" y="294089"/>
            <a:ext cx="7337192" cy="58779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66B3"/>
                </a:solidFill>
                <a:latin typeface="Times New Roman" pitchFamily="18" charset="0"/>
                <a:cs typeface="Times New Roman" pitchFamily="18" charset="0"/>
              </a:rPr>
              <a:t>РЕЙТИНГ МУНИЦИПАЛЬНЫХ РАЙОНОВ КРАЯ НА </a:t>
            </a:r>
            <a:r>
              <a:rPr lang="en-US" sz="1800" dirty="0">
                <a:solidFill>
                  <a:srgbClr val="0066B3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1800" dirty="0">
                <a:solidFill>
                  <a:srgbClr val="0066B3"/>
                </a:solidFill>
                <a:latin typeface="Times New Roman" pitchFamily="18" charset="0"/>
                <a:cs typeface="Times New Roman" pitchFamily="18" charset="0"/>
              </a:rPr>
              <a:t>.06.2024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12770" y="6172046"/>
            <a:ext cx="235604" cy="365125"/>
          </a:xfrm>
          <a:prstGeom prst="rect">
            <a:avLst/>
          </a:prstGeom>
        </p:spPr>
        <p:txBody>
          <a:bodyPr>
            <a:noAutofit/>
          </a:bodyPr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47939"/>
              </p:ext>
            </p:extLst>
          </p:nvPr>
        </p:nvGraphicFramePr>
        <p:xfrm>
          <a:off x="611560" y="836712"/>
          <a:ext cx="7758390" cy="5660872"/>
        </p:xfrm>
        <a:graphic>
          <a:graphicData uri="http://schemas.openxmlformats.org/drawingml/2006/table">
            <a:tbl>
              <a:tblPr/>
              <a:tblGrid>
                <a:gridCol w="1771601"/>
                <a:gridCol w="572678"/>
                <a:gridCol w="698857"/>
                <a:gridCol w="698857"/>
                <a:gridCol w="828877"/>
                <a:gridCol w="1097043"/>
                <a:gridCol w="1097043"/>
                <a:gridCol w="993434"/>
              </a:tblGrid>
              <a:tr h="15457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наименование</a:t>
                      </a:r>
                    </a:p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 место в рейтинге</a:t>
                      </a:r>
                    </a:p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должников в общем количестве НП"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должников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бюджетных учреждений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общем количестве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бюджетных учреждений"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долга за 12 месяцев"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долга бюджетных учреждений за 12 месяцев"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сотрудников-должников к общей численности сотрудников организаций с численностью &gt;100"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сотрудников-должников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бюджетных учр-ий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общей численности сотрудников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бюджетных учр-ий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численностью &gt;100"</a:t>
                      </a: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444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рейтинге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6" marR="6106" marT="6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1" marR="7141" marT="7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Тугуро-Чумиканский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Аяно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-Майский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3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Комсомольский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 имени Полины Осипенко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Комсомольск-на-Амуре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Хабаровск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Верхнебуреинский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Вяземский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Охотский муниципальный округ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9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Амурский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 имени Лазо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Николаевский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Советско-Гаванский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4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Ульчский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Нанайский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Солнечный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145" marR="8145" marT="8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145" marR="8145" marT="86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75960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268760"/>
            <a:ext cx="7632848" cy="5040560"/>
          </a:xfrm>
        </p:spPr>
        <p:txBody>
          <a:bodyPr/>
          <a:lstStyle/>
          <a:p>
            <a:pPr marL="0" indent="31750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Отдел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камерального контроля в сфере налогообложения имущества №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1 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имущественные налоги юридических лиц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).</a:t>
            </a:r>
          </a:p>
          <a:p>
            <a:pPr marL="0" indent="317500" algn="just"/>
            <a:endParaRPr lang="ru-RU" sz="500" b="0" dirty="0" smtClean="0">
              <a:solidFill>
                <a:schemeClr val="tx1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indent="317500"/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Начальник </a:t>
            </a:r>
            <a:r>
              <a:rPr lang="ru-RU" sz="2000" b="0" i="1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отдела </a:t>
            </a:r>
            <a:endParaRPr lang="ru-RU" sz="2000" b="0" i="1" dirty="0" smtClean="0">
              <a:solidFill>
                <a:schemeClr val="tx1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/>
            <a:r>
              <a:rPr lang="ru-RU" sz="2000" b="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Масленникова </a:t>
            </a:r>
            <a:r>
              <a:rPr lang="ru-RU" sz="2000" b="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Лариса Алексеевна </a:t>
            </a:r>
            <a:r>
              <a:rPr lang="ru-RU" sz="2000" b="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тел.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96-86-27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(доб. 5380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),</a:t>
            </a:r>
          </a:p>
          <a:p>
            <a:pPr marL="0" indent="317500"/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Заместитель начальника </a:t>
            </a:r>
            <a:r>
              <a:rPr lang="ru-RU" sz="2000" b="0" i="1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отдела </a:t>
            </a:r>
            <a:endParaRPr lang="ru-RU" sz="2000" b="0" i="1" dirty="0" smtClean="0">
              <a:solidFill>
                <a:schemeClr val="tx1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/>
            <a:r>
              <a:rPr lang="ru-RU" sz="2000" b="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Смертина Татьяна Александровна тел</a:t>
            </a:r>
            <a:r>
              <a:rPr lang="ru-RU" sz="2000" b="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.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96-86-27 (доб.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5381).</a:t>
            </a:r>
          </a:p>
          <a:p>
            <a:pPr marL="0" indent="317500"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Отдел камерального контроля в сфере налогообложения имущества №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2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имущественные налоги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физических лиц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).</a:t>
            </a:r>
          </a:p>
          <a:p>
            <a:pPr marL="0" indent="317500"/>
            <a:r>
              <a:rPr lang="ru-RU" sz="2000" b="0" i="1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Начальник отдела </a:t>
            </a:r>
          </a:p>
          <a:p>
            <a:pPr marL="0"/>
            <a:r>
              <a:rPr lang="ru-RU" sz="2000" b="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Белявская Елена Вениаминовна тел.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8(4217) 23-23-74 (доб. 2042),</a:t>
            </a:r>
          </a:p>
          <a:p>
            <a:pPr marL="0" indent="317500"/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Заместители </a:t>
            </a:r>
            <a:r>
              <a:rPr lang="ru-RU" sz="2000" b="0" i="1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начальника отдела </a:t>
            </a:r>
          </a:p>
          <a:p>
            <a:pPr marL="0"/>
            <a:r>
              <a:rPr lang="ru-RU" sz="2000" b="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Кузнецова Елена Геннадьевна тел.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8(4217) 23-23-74 (доб.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2159),</a:t>
            </a:r>
          </a:p>
          <a:p>
            <a:pPr marL="0"/>
            <a:r>
              <a:rPr lang="ru-RU" sz="2000" b="0" u="sng" dirty="0" err="1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Коротун</a:t>
            </a:r>
            <a:r>
              <a:rPr lang="ru-RU" sz="2000" b="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Лариса Анатольевна тел.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96-86-27 (доб.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5399).</a:t>
            </a:r>
            <a:endParaRPr lang="ru-RU" sz="2000" u="sng" dirty="0">
              <a:solidFill>
                <a:schemeClr val="tx1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/>
            <a:endParaRPr lang="ru-RU" sz="2000" b="0" u="sng" dirty="0">
              <a:solidFill>
                <a:schemeClr val="tx1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algn="ctr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1700" dirty="0"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76259" cy="576064"/>
          </a:xfrm>
          <a:noFill/>
          <a:ln>
            <a:noFill/>
          </a:ln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Контактные данные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B265E-FE55-4BD9-AF88-5B97A5AD896E}" type="slidenum">
              <a:rPr lang="ru-RU" altLang="ru-RU" smtClean="0">
                <a:solidFill>
                  <a:prstClr val="white"/>
                </a:solidFill>
              </a:rPr>
              <a:pPr/>
              <a:t>7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920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1"/>
          <p:cNvSpPr>
            <a:spLocks noGrp="1"/>
          </p:cNvSpPr>
          <p:nvPr>
            <p:ph type="ctrTitle"/>
          </p:nvPr>
        </p:nvSpPr>
        <p:spPr>
          <a:xfrm>
            <a:off x="827584" y="3429000"/>
            <a:ext cx="7958138" cy="92869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32772" name="Рисунок 9" descr="Безымянный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2" y="5214951"/>
            <a:ext cx="428628" cy="16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15589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indent="452438" algn="just">
          <a:lnSpc>
            <a:spcPts val="2100"/>
          </a:lnSpc>
          <a:spcAft>
            <a:spcPts val="300"/>
          </a:spcAft>
          <a:buFont typeface="Wingdings" pitchFamily="2" charset="2"/>
          <a:buChar char="Ø"/>
          <a:defRPr dirty="0">
            <a:solidFill>
              <a:srgbClr val="292929"/>
            </a:solidFill>
            <a:effectLst/>
            <a:latin typeface="+mn-lt"/>
            <a:cs typeface="Arial" pitchFamily="34" charset="0"/>
          </a:defRPr>
        </a:defPPr>
      </a:lst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637</Words>
  <Application>Microsoft Office PowerPoint</Application>
  <PresentationFormat>Экран (4:3)</PresentationFormat>
  <Paragraphs>225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8_Present_FNS2012_A4</vt:lpstr>
      <vt:lpstr>УФНС России по Хабаровскому краю  «О практике работы по определению рыночной стоимости объектов недвижимого имущества, по оспариванию или установлению их кадастровой стоимости в муниципальных образованиях Хабаровского края» </vt:lpstr>
      <vt:lpstr> Налоговые доходы местных бюджетов (млрд руб.) </vt:lpstr>
      <vt:lpstr>Изменение налоговой базы по земельному налогу и налогу на имущество физических лиц (млн. руб.)</vt:lpstr>
      <vt:lpstr>Перерасчеты кадастровой стоимости имущественных налогов (млн. руб.)</vt:lpstr>
      <vt:lpstr>Совместная работа в федеральной информационной адресной системе</vt:lpstr>
      <vt:lpstr>РЕЙТИНГ МУНИЦИПАЛЬНЫХ РАЙОНОВ КРАЯ НА 01.06.2024</vt:lpstr>
      <vt:lpstr>Контактные данные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2720-41-690</dc:creator>
  <cp:lastModifiedBy>Дмитриенко Юлия Николаевна</cp:lastModifiedBy>
  <cp:revision>213</cp:revision>
  <dcterms:created xsi:type="dcterms:W3CDTF">2019-07-29T02:50:10Z</dcterms:created>
  <dcterms:modified xsi:type="dcterms:W3CDTF">2024-06-27T23:31:52Z</dcterms:modified>
</cp:coreProperties>
</file>