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9" r:id="rId2"/>
    <p:sldId id="256" r:id="rId3"/>
    <p:sldId id="264" r:id="rId4"/>
    <p:sldId id="267" r:id="rId5"/>
    <p:sldId id="26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48502983022112"/>
                  <c:y val="-8.86105446847761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143784-B467-41E5-9919-6DE68EF0686B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15758924658779"/>
                      <c:h val="9.382664427474202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2161745847941119"/>
                  <c:y val="5.9748172033538237E-2"/>
                </c:manualLayout>
              </c:layout>
              <c:tx>
                <c:rich>
                  <a:bodyPr/>
                  <a:lstStyle/>
                  <a:p>
                    <a:fld id="{5A0349EA-CBDF-445D-BCD7-418A5EC0BC8D}" type="VALUE">
                      <a:rPr lang="en-US" sz="240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Приняты по рыночной стоимоти</c:v>
                </c:pt>
                <c:pt idx="1">
                  <c:v>Отказано в установлении рыночной стоимости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13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119559474428443E-2"/>
          <c:y val="0.79121134841999441"/>
          <c:w val="0.85732373548956742"/>
          <c:h val="0.15815053819642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Кадастровая стоимость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снижения 43,53%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964.02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Рыночная стоимость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снижения 43,53%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528.76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4660880"/>
        <c:axId val="414665920"/>
      </c:barChart>
      <c:catAx>
        <c:axId val="41466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4665920"/>
        <c:crosses val="autoZero"/>
        <c:auto val="1"/>
        <c:lblAlgn val="ctr"/>
        <c:lblOffset val="100"/>
        <c:noMultiLvlLbl val="0"/>
      </c:catAx>
      <c:valAx>
        <c:axId val="41466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Млн. руб.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466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194431807214141"/>
                  <c:y val="-2.69118184314985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143784-B467-41E5-9919-6DE68EF0686B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15758924658779"/>
                      <c:h val="9.382664427474202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2396632794091262"/>
                  <c:y val="2.889508431187621E-2"/>
                </c:manualLayout>
              </c:layout>
              <c:tx>
                <c:rich>
                  <a:bodyPr/>
                  <a:lstStyle/>
                  <a:p>
                    <a:fld id="{5A0349EA-CBDF-445D-BCD7-418A5EC0BC8D}" type="VALUE">
                      <a:rPr lang="en-US" sz="240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Приняты по рыночной стоимоти</c:v>
                </c:pt>
                <c:pt idx="1">
                  <c:v>Отказано в установлении рыночной стоимости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134</c:v>
                </c:pt>
                <c:pt idx="1">
                  <c:v>105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119559474428443E-2"/>
          <c:y val="0.79121134841999441"/>
          <c:w val="0.85732373548956742"/>
          <c:h val="0.15815053819642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Кадастровая стоимость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снижения 44,37%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5372.76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Рыночная стоимость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снижения 44,37%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2988.71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461152"/>
        <c:axId val="159463392"/>
      </c:barChart>
      <c:catAx>
        <c:axId val="1594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463392"/>
        <c:crosses val="autoZero"/>
        <c:auto val="1"/>
        <c:lblAlgn val="ctr"/>
        <c:lblOffset val="100"/>
        <c:noMultiLvlLbl val="0"/>
      </c:catAx>
      <c:valAx>
        <c:axId val="15946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Млн. </a:t>
                </a:r>
                <a:r>
                  <a:rPr lang="ru-RU" dirty="0"/>
                  <a:t>руб.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46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933B7-D52C-451A-9B5B-B10C596E354A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D439F-8BA7-4563-A236-F05CA997F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4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D439F-8BA7-4563-A236-F05CA997FB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8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4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8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6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951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86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73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9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18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1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7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4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5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3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859BE8-27A2-47BF-887B-422880AC4FBC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604137-2EB7-4798-A2AF-8D4B145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48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37608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Доклад о практике работы по определению рыночной стоимости объектов недвижимого имущества, по оспариванию или установлению их кадастровой стоимости в муниципальных образованиях Хабаровского края</a:t>
            </a:r>
            <a:endParaRPr lang="ru-RU" sz="4000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355" y="182881"/>
            <a:ext cx="1391289" cy="172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81396" y="0"/>
            <a:ext cx="10684890" cy="6858000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министерстве имущества Хабаровского края созданы и функционируют две комиссии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оспариванию кадастровой стоимости: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 (за исключением земельных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определения рыночной стоимости объектов недвижимости имущества по оспариванию или установлению их кадастровой стоимости, были проведены работы, представленные на следующих слайдах.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9" name="Picture 2" descr="C:\Users\Шишкина\Desktop\Khabarovsk_kray_CO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396" cy="9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98537250"/>
              </p:ext>
            </p:extLst>
          </p:nvPr>
        </p:nvGraphicFramePr>
        <p:xfrm>
          <a:off x="0" y="510640"/>
          <a:ext cx="4631377" cy="617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58131177"/>
              </p:ext>
            </p:extLst>
          </p:nvPr>
        </p:nvGraphicFramePr>
        <p:xfrm>
          <a:off x="4310743" y="855023"/>
          <a:ext cx="7881256" cy="5830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6270" y="-290400"/>
            <a:ext cx="11084429" cy="16323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Объекты недвижимости (за исключением земельных участков) 2022-2024 гг.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Шишкина\Desktop\Khabarovsk_kray_CO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396" cy="9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02719525"/>
              </p:ext>
            </p:extLst>
          </p:nvPr>
        </p:nvGraphicFramePr>
        <p:xfrm>
          <a:off x="0" y="510640"/>
          <a:ext cx="4631377" cy="617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15413853"/>
              </p:ext>
            </p:extLst>
          </p:nvPr>
        </p:nvGraphicFramePr>
        <p:xfrm>
          <a:off x="4631377" y="1216667"/>
          <a:ext cx="7560622" cy="546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2085" y="-242894"/>
            <a:ext cx="11202988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Земельные участки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2022-2024 гг.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Шишкина\Desktop\Khabarovsk_kray_CO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396" cy="9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81396" y="0"/>
            <a:ext cx="10612318" cy="68580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выступить с законодательной инициативой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внесении изменений в часть 8 статьи 22 Федерального закона от 03.07.2016 № 237-ФЗ "О государственной кадастровой оценке" в части возможности включения в состав комиссии по оспариванию кадастровой стоимости представителей органов местного самоуправления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закон об оценочной деятельности и закон о государственной кадастровой оценки на предмет наделения органов местного самоуправления правом оспаривания кадастровой стоимости в отношении не только объектов недвижимости, находящихся в собственности органов местного самоуправления, но и в отношении объектов, расположенных на территории соответствующего муниципального образования и являющихся объектом налогообложения местными налогами.</a:t>
            </a:r>
          </a:p>
        </p:txBody>
      </p:sp>
      <p:pic>
        <p:nvPicPr>
          <p:cNvPr id="9" name="Picture 2" descr="C:\Users\Шишкина\Desktop\Khabarovsk_kray_CO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396" cy="9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222</TotalTime>
  <Words>203</Words>
  <Application>Microsoft Office PowerPoint</Application>
  <PresentationFormat>Широкоэкранный</PresentationFormat>
  <Paragraphs>20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Times New Roman</vt:lpstr>
      <vt:lpstr>Wingdings 3</vt:lpstr>
      <vt:lpstr>Сектор</vt:lpstr>
      <vt:lpstr>Доклад о практике работы по определению рыночной стоимости объектов недвижимого имущества, по оспариванию или установлению их кадастровой стоимости в муниципальных образованиях Хабаровского края</vt:lpstr>
      <vt:lpstr>Презентация PowerPoint</vt:lpstr>
      <vt:lpstr>Объекты недвижимости (за исключением земельных участков) 2022-2024 гг.</vt:lpstr>
      <vt:lpstr>Земельные участки  2022-2024 гг.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практике работы по определению рыночной стоимости объектов недвижимого имущества, по оспариванию или установлению их кадастровой стоимости в муниципальных образованиях Хабаровского края</dc:title>
  <dc:creator>Ходакова Татьяна Сергеевна</dc:creator>
  <cp:lastModifiedBy>Гиргель Татьяна Анатольевна</cp:lastModifiedBy>
  <cp:revision>19</cp:revision>
  <cp:lastPrinted>2024-06-26T02:50:17Z</cp:lastPrinted>
  <dcterms:created xsi:type="dcterms:W3CDTF">2024-06-25T23:36:24Z</dcterms:created>
  <dcterms:modified xsi:type="dcterms:W3CDTF">2024-06-27T03:15:04Z</dcterms:modified>
</cp:coreProperties>
</file>