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p:cViewPr varScale="1">
        <p:scale>
          <a:sx n="61" d="100"/>
          <a:sy n="61" d="100"/>
        </p:scale>
        <p:origin x="1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994A6F-1CCE-4A8F-B031-9CC9966FDB65}" type="datetimeFigureOut">
              <a:rPr lang="ru-RU" smtClean="0"/>
              <a:t>30.06.2024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176008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994A6F-1CCE-4A8F-B031-9CC9966FDB65}" type="datetimeFigureOut">
              <a:rPr lang="ru-RU" smtClean="0"/>
              <a:t>30.06.2024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384580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994A6F-1CCE-4A8F-B031-9CC9966FDB65}" type="datetimeFigureOut">
              <a:rPr lang="ru-RU" smtClean="0"/>
              <a:t>30.06.2024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390641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994A6F-1CCE-4A8F-B031-9CC9966FDB65}" type="datetimeFigureOut">
              <a:rPr lang="ru-RU" smtClean="0"/>
              <a:t>30.06.2024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178329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994A6F-1CCE-4A8F-B031-9CC9966FDB65}" type="datetimeFigureOut">
              <a:rPr lang="ru-RU" smtClean="0"/>
              <a:t>30.06.2024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72510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994A6F-1CCE-4A8F-B031-9CC9966FDB65}" type="datetimeFigureOut">
              <a:rPr lang="ru-RU" smtClean="0"/>
              <a:t>30.06.2024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8811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994A6F-1CCE-4A8F-B031-9CC9966FDB65}" type="datetimeFigureOut">
              <a:rPr lang="ru-RU" smtClean="0"/>
              <a:t>30.06.2024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513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994A6F-1CCE-4A8F-B031-9CC9966FDB65}" type="datetimeFigureOut">
              <a:rPr lang="ru-RU" smtClean="0"/>
              <a:t>30.06.2024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351800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994A6F-1CCE-4A8F-B031-9CC9966FDB65}" type="datetimeFigureOut">
              <a:rPr lang="ru-RU" smtClean="0"/>
              <a:t>30.06.2024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393991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E994A6F-1CCE-4A8F-B031-9CC9966FDB65}" type="datetimeFigureOut">
              <a:rPr lang="ru-RU" smtClean="0"/>
              <a:t>30.06.2024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267597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E994A6F-1CCE-4A8F-B031-9CC9966FDB65}" type="datetimeFigureOut">
              <a:rPr lang="ru-RU" smtClean="0"/>
              <a:t>30.06.2024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BE93BE-C8C4-428A-959C-5876532E0468}" type="slidenum">
              <a:rPr lang="ru-RU" smtClean="0"/>
              <a:t>‹#›</a:t>
            </a:fld>
            <a:endParaRPr lang="ru-RU"/>
          </a:p>
        </p:txBody>
      </p:sp>
    </p:spTree>
    <p:extLst>
      <p:ext uri="{BB962C8B-B14F-4D97-AF65-F5344CB8AC3E}">
        <p14:creationId xmlns:p14="http://schemas.microsoft.com/office/powerpoint/2010/main" val="91792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94A6F-1CCE-4A8F-B031-9CC9966FDB65}" type="datetimeFigureOut">
              <a:rPr lang="ru-RU" smtClean="0"/>
              <a:t>30.06.2024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E93BE-C8C4-428A-959C-5876532E0468}" type="slidenum">
              <a:rPr lang="ru-RU" smtClean="0"/>
              <a:t>‹#›</a:t>
            </a:fld>
            <a:endParaRPr lang="ru-RU"/>
          </a:p>
        </p:txBody>
      </p:sp>
    </p:spTree>
    <p:extLst>
      <p:ext uri="{BB962C8B-B14F-4D97-AF65-F5344CB8AC3E}">
        <p14:creationId xmlns:p14="http://schemas.microsoft.com/office/powerpoint/2010/main" val="3456972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komitet-regpol.duma.gov.ru/voprosy-i-otvety/"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2125340" y="1998344"/>
            <a:ext cx="8896667" cy="1077218"/>
          </a:xfrm>
          <a:prstGeom prst="rect">
            <a:avLst/>
          </a:prstGeom>
          <a:noFill/>
        </p:spPr>
        <p:txBody>
          <a:bodyPr wrap="none" lIns="91440" tIns="45720" rIns="91440" bIns="45720">
            <a:spAutoFit/>
          </a:bodyPr>
          <a:lstStyle/>
          <a:p>
            <a:pPr algn="ctr"/>
            <a:r>
              <a:rPr lang="ru-RU" sz="3200" b="1" i="1" spc="100" dirty="0">
                <a:latin typeface="Times New Roman" panose="02020603050405020304" pitchFamily="18" charset="0"/>
                <a:cs typeface="Times New Roman" panose="02020603050405020304" pitchFamily="18" charset="0"/>
              </a:rPr>
              <a:t>Некоторые особенности правового </a:t>
            </a:r>
            <a:r>
              <a:rPr lang="ru-RU" sz="3200" b="1" i="1" spc="100" dirty="0" smtClean="0">
                <a:latin typeface="Times New Roman" panose="02020603050405020304" pitchFamily="18" charset="0"/>
                <a:cs typeface="Times New Roman" panose="02020603050405020304" pitchFamily="18" charset="0"/>
              </a:rPr>
              <a:t>статуса </a:t>
            </a:r>
          </a:p>
          <a:p>
            <a:pPr algn="ctr"/>
            <a:r>
              <a:rPr lang="ru-RU" sz="3200" b="1" i="1" spc="100" dirty="0" smtClean="0">
                <a:latin typeface="Times New Roman" panose="02020603050405020304" pitchFamily="18" charset="0"/>
                <a:cs typeface="Times New Roman" panose="02020603050405020304" pitchFamily="18" charset="0"/>
              </a:rPr>
              <a:t>главы </a:t>
            </a:r>
            <a:r>
              <a:rPr lang="ru-RU" sz="3200" b="1" i="1" spc="100" dirty="0">
                <a:latin typeface="Times New Roman" panose="02020603050405020304" pitchFamily="18" charset="0"/>
                <a:cs typeface="Times New Roman" panose="02020603050405020304" pitchFamily="18" charset="0"/>
              </a:rPr>
              <a:t>муниципального образования</a:t>
            </a:r>
            <a:endParaRPr lang="ru-RU" sz="3200" b="1" i="1" cap="none" spc="1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311695" y="306675"/>
            <a:ext cx="7568610" cy="369332"/>
          </a:xfrm>
          <a:prstGeom prst="rect">
            <a:avLst/>
          </a:prstGeom>
          <a:noFill/>
        </p:spPr>
        <p:txBody>
          <a:bodyPr wrap="none" lIns="91440" tIns="45720" rIns="91440" bIns="45720">
            <a:spAutoFit/>
          </a:bodyPr>
          <a:lstStyle/>
          <a:p>
            <a:pPr algn="ctr"/>
            <a:r>
              <a:rPr lang="ru-RU" b="1" cap="none" spc="0" dirty="0" smtClean="0">
                <a:ln w="0"/>
                <a:solidFill>
                  <a:schemeClr val="tx1"/>
                </a:solidFill>
                <a:latin typeface="Times New Roman" panose="02020603050405020304" pitchFamily="18" charset="0"/>
                <a:cs typeface="Times New Roman" panose="02020603050405020304" pitchFamily="18" charset="0"/>
              </a:rPr>
              <a:t>Ассоциация «Совет муниципальных образований Хабаровского края»</a:t>
            </a:r>
            <a:endParaRPr lang="ru-RU" b="1" cap="none" spc="0" dirty="0">
              <a:ln w="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581884" y="5956194"/>
            <a:ext cx="1028230" cy="369332"/>
          </a:xfrm>
          <a:prstGeom prst="rect">
            <a:avLst/>
          </a:prstGeom>
          <a:noFill/>
        </p:spPr>
        <p:txBody>
          <a:bodyPr wrap="none" lIns="91440" tIns="45720" rIns="91440" bIns="45720">
            <a:spAutoFit/>
          </a:bodyPr>
          <a:lstStyle/>
          <a:p>
            <a:pPr algn="ctr"/>
            <a:r>
              <a:rPr lang="ru-RU"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 год</a:t>
            </a:r>
            <a:endParaRPr lang="ru-RU"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69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88936" y="170481"/>
            <a:ext cx="11205274" cy="588936"/>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spc="100" dirty="0" smtClean="0">
                <a:solidFill>
                  <a:schemeClr val="tx1"/>
                </a:solidFill>
                <a:latin typeface="Times New Roman" panose="02020603050405020304" pitchFamily="18" charset="0"/>
                <a:cs typeface="Times New Roman" panose="02020603050405020304" pitchFamily="18" charset="0"/>
              </a:rPr>
              <a:t>Гарантии главы муниципального образования</a:t>
            </a:r>
            <a:endParaRPr lang="ru-RU" sz="2400" spc="1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0964" y="1100381"/>
            <a:ext cx="5269423" cy="2991172"/>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П. 5.1. ст. 40 Федерального закона №131</a:t>
            </a:r>
          </a:p>
          <a:p>
            <a:pPr algn="ctr"/>
            <a:r>
              <a:rPr lang="ru-RU" sz="1600" dirty="0">
                <a:solidFill>
                  <a:schemeClr val="tx1"/>
                </a:solidFill>
                <a:latin typeface="Times New Roman" panose="02020603050405020304" pitchFamily="18" charset="0"/>
                <a:cs typeface="Times New Roman" panose="02020603050405020304" pitchFamily="18" charset="0"/>
              </a:rPr>
              <a:t>Г</a:t>
            </a:r>
            <a:r>
              <a:rPr lang="ru-RU" sz="1600" dirty="0" smtClean="0">
                <a:solidFill>
                  <a:schemeClr val="tx1"/>
                </a:solidFill>
                <a:latin typeface="Times New Roman" panose="02020603050405020304" pitchFamily="18" charset="0"/>
                <a:cs typeface="Times New Roman" panose="02020603050405020304" pitchFamily="18" charset="0"/>
              </a:rPr>
              <a:t>арантии </a:t>
            </a:r>
            <a:r>
              <a:rPr lang="ru-RU" sz="1600" dirty="0">
                <a:solidFill>
                  <a:schemeClr val="tx1"/>
                </a:solidFill>
                <a:latin typeface="Times New Roman" panose="02020603050405020304" pitchFamily="18" charset="0"/>
                <a:cs typeface="Times New Roman" panose="02020603050405020304" pitchFamily="18" charset="0"/>
              </a:rPr>
              <a:t>осуществления полномочий выборного должностного лица местного самоуправления устанавливаются уставами муниципальных образований в соответствии с федеральными законами и законами субъектов Российской Федерации. В уставах муниципальных образований в соответствии с федеральными законами и законами субъектов Российской Федерации также могут устанавливаться дополнительные социальные и иные гарантии в связи с прекращением полномочий (в том числе досрочно).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904854" y="1115878"/>
            <a:ext cx="3115160" cy="2975675"/>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anose="02020603050405020304" pitchFamily="18" charset="0"/>
                <a:cs typeface="Times New Roman" panose="02020603050405020304" pitchFamily="18" charset="0"/>
              </a:rPr>
              <a:t>ст. 172 Трудового кодекса РФ</a:t>
            </a:r>
          </a:p>
          <a:p>
            <a:pPr algn="ctr"/>
            <a:r>
              <a:rPr lang="ru-RU" sz="1500" dirty="0">
                <a:solidFill>
                  <a:schemeClr val="tx1"/>
                </a:solidFill>
                <a:latin typeface="Times New Roman" panose="02020603050405020304" pitchFamily="18" charset="0"/>
                <a:cs typeface="Times New Roman" panose="02020603050405020304" pitchFamily="18" charset="0"/>
              </a:rPr>
              <a:t>Г</a:t>
            </a:r>
            <a:r>
              <a:rPr lang="ru-RU" sz="1500" dirty="0" smtClean="0">
                <a:solidFill>
                  <a:schemeClr val="tx1"/>
                </a:solidFill>
                <a:latin typeface="Times New Roman" panose="02020603050405020304" pitchFamily="18" charset="0"/>
                <a:cs typeface="Times New Roman" panose="02020603050405020304" pitchFamily="18" charset="0"/>
              </a:rPr>
              <a:t>арантии </a:t>
            </a:r>
            <a:r>
              <a:rPr lang="ru-RU" sz="1500" dirty="0">
                <a:solidFill>
                  <a:schemeClr val="tx1"/>
                </a:solidFill>
                <a:latin typeface="Times New Roman" panose="02020603050405020304" pitchFamily="18" charset="0"/>
                <a:cs typeface="Times New Roman" panose="02020603050405020304" pitchFamily="18" charset="0"/>
              </a:rPr>
              <a:t>работникам, освобожденным от работы вследствие избрания их на выборные должности в государственных органах, органах местного самоуправления, устанавливаются федеральными законами и законами субъектов Федерации, регулирующими статус и порядок деятельности указанных лиц</a:t>
            </a: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9314481" y="1115879"/>
            <a:ext cx="2727702" cy="2975674"/>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Закон Хабаровского края от 24.12.2008 № 225</a:t>
            </a:r>
            <a:r>
              <a:rPr lang="ru-RU" sz="1600" dirty="0">
                <a:solidFill>
                  <a:schemeClr val="tx1"/>
                </a:solidFill>
                <a:latin typeface="Times New Roman" panose="02020603050405020304" pitchFamily="18" charset="0"/>
                <a:cs typeface="Times New Roman" panose="02020603050405020304" pitchFamily="18" charset="0"/>
              </a:rPr>
              <a:t> </a:t>
            </a:r>
            <a:endParaRPr lang="ru-RU" sz="1600" dirty="0" smtClean="0">
              <a:solidFill>
                <a:schemeClr val="tx1"/>
              </a:solidFill>
              <a:latin typeface="Times New Roman" panose="02020603050405020304" pitchFamily="18" charset="0"/>
              <a:cs typeface="Times New Roman" panose="02020603050405020304" pitchFamily="18" charset="0"/>
            </a:endParaRPr>
          </a:p>
          <a:p>
            <a:r>
              <a:rPr lang="ru-RU" sz="1600" dirty="0" smtClean="0">
                <a:solidFill>
                  <a:schemeClr val="tx1"/>
                </a:solidFill>
                <a:latin typeface="Times New Roman" panose="02020603050405020304" pitchFamily="18" charset="0"/>
                <a:cs typeface="Times New Roman" panose="02020603050405020304" pitchFamily="18" charset="0"/>
              </a:rPr>
              <a:t>Содержит </a:t>
            </a:r>
            <a:r>
              <a:rPr lang="ru-RU" sz="1600" dirty="0">
                <a:solidFill>
                  <a:schemeClr val="tx1"/>
                </a:solidFill>
                <a:latin typeface="Times New Roman" panose="02020603050405020304" pitchFamily="18" charset="0"/>
                <a:cs typeface="Times New Roman" panose="02020603050405020304" pitchFamily="18" charset="0"/>
              </a:rPr>
              <a:t>перечень гарантий, которые могут быть предоставлены главе муниципального образования, которые наряду с дополнительными гарантиями предварительно должны быть отражены в уставе МО.</a:t>
            </a:r>
          </a:p>
        </p:txBody>
      </p:sp>
      <p:sp>
        <p:nvSpPr>
          <p:cNvPr id="8" name="Правая фигурная скобка 7"/>
          <p:cNvSpPr/>
          <p:nvPr/>
        </p:nvSpPr>
        <p:spPr>
          <a:xfrm rot="16200000" flipH="1">
            <a:off x="5804019" y="-441604"/>
            <a:ext cx="496139" cy="9562453"/>
          </a:xfrm>
          <a:prstGeom prst="rightBrace">
            <a:avLst>
              <a:gd name="adj1" fmla="val 8333"/>
              <a:gd name="adj2" fmla="val 501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ru-RU">
              <a:solidFill>
                <a:sysClr val="windowText" lastClr="000000"/>
              </a:solidFill>
            </a:endParaRPr>
          </a:p>
        </p:txBody>
      </p:sp>
      <p:sp>
        <p:nvSpPr>
          <p:cNvPr id="9" name="Прямоугольник 8"/>
          <p:cNvSpPr/>
          <p:nvPr/>
        </p:nvSpPr>
        <p:spPr>
          <a:xfrm>
            <a:off x="148030" y="4718381"/>
            <a:ext cx="11894153" cy="2031325"/>
          </a:xfrm>
          <a:prstGeom prst="rect">
            <a:avLst/>
          </a:prstGeom>
          <a:noFill/>
        </p:spPr>
        <p:txBody>
          <a:bodyPr wrap="none" lIns="91440" tIns="45720" rIns="91440" bIns="45720">
            <a:spAutoFit/>
          </a:bodyPr>
          <a:lstStyle/>
          <a:p>
            <a:pPr marL="285750" indent="-285750" algn="just">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На выборных должностных лиц не </a:t>
            </a:r>
            <a:r>
              <a:rPr lang="ru-RU" dirty="0" smtClean="0">
                <a:latin typeface="Times New Roman" panose="02020603050405020304" pitchFamily="18" charset="0"/>
                <a:cs typeface="Times New Roman" panose="02020603050405020304" pitchFamily="18" charset="0"/>
              </a:rPr>
              <a:t>распространяются нормы </a:t>
            </a:r>
            <a:r>
              <a:rPr lang="ru-RU" dirty="0">
                <a:latin typeface="Times New Roman" panose="02020603050405020304" pitchFamily="18" charset="0"/>
                <a:cs typeface="Times New Roman" panose="02020603050405020304" pitchFamily="18" charset="0"/>
              </a:rPr>
              <a:t>трудового </a:t>
            </a:r>
            <a:r>
              <a:rPr lang="ru-RU" dirty="0" smtClean="0">
                <a:latin typeface="Times New Roman" panose="02020603050405020304" pitchFamily="18" charset="0"/>
                <a:cs typeface="Times New Roman" panose="02020603050405020304" pitchFamily="18" charset="0"/>
              </a:rPr>
              <a:t>законодательства,  законодательства</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 муниципальной </a:t>
            </a:r>
            <a:r>
              <a:rPr lang="ru-RU" dirty="0" smtClean="0">
                <a:latin typeface="Times New Roman" panose="02020603050405020304" pitchFamily="18" charset="0"/>
                <a:cs typeface="Times New Roman" panose="02020603050405020304" pitchFamily="18" charset="0"/>
              </a:rPr>
              <a:t>службе, а также положениями коллективного договора, которым регулируются отдельные гарантии </a:t>
            </a:r>
          </a:p>
          <a:p>
            <a:pPr algn="just"/>
            <a:r>
              <a:rPr lang="ru-RU" dirty="0" smtClean="0">
                <a:latin typeface="Times New Roman" panose="02020603050405020304" pitchFamily="18" charset="0"/>
                <a:cs typeface="Times New Roman" panose="02020603050405020304" pitchFamily="18" charset="0"/>
              </a:rPr>
              <a:t>муниципальных служащих.</a:t>
            </a:r>
          </a:p>
          <a:p>
            <a:pPr marL="285750" indent="-285750" algn="just">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Основной </a:t>
            </a:r>
            <a:r>
              <a:rPr lang="ru-RU" dirty="0">
                <a:latin typeface="Times New Roman" panose="02020603050405020304" pitchFamily="18" charset="0"/>
                <a:cs typeface="Times New Roman" panose="02020603050405020304" pitchFamily="18" charset="0"/>
              </a:rPr>
              <a:t>перечень гарантий содержится в региональном законе, в нашем случае это Закон Хабаровского </a:t>
            </a:r>
            <a:r>
              <a:rPr lang="ru-RU" dirty="0" smtClean="0">
                <a:latin typeface="Times New Roman" panose="02020603050405020304" pitchFamily="18" charset="0"/>
                <a:cs typeface="Times New Roman" panose="02020603050405020304" pitchFamily="18" charset="0"/>
              </a:rPr>
              <a:t>края</a:t>
            </a:r>
          </a:p>
          <a:p>
            <a:pPr algn="just"/>
            <a:r>
              <a:rPr lang="ru-RU" dirty="0" smtClean="0">
                <a:latin typeface="Times New Roman" panose="02020603050405020304" pitchFamily="18" charset="0"/>
                <a:cs typeface="Times New Roman" panose="02020603050405020304" pitchFamily="18" charset="0"/>
              </a:rPr>
              <a:t>от </a:t>
            </a:r>
            <a:r>
              <a:rPr lang="ru-RU" dirty="0">
                <a:latin typeface="Times New Roman" panose="02020603050405020304" pitchFamily="18" charset="0"/>
                <a:cs typeface="Times New Roman" panose="02020603050405020304" pitchFamily="18" charset="0"/>
              </a:rPr>
              <a:t>24.12.2008 № 225.</a:t>
            </a:r>
          </a:p>
          <a:p>
            <a:pPr marL="285750" lvl="0" indent="-285750" algn="just">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Перечень основных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дополнительных гарантий, должен быть отражен в Уставе МО.</a:t>
            </a:r>
          </a:p>
          <a:p>
            <a:pPr algn="just"/>
            <a:endParaRPr lang="ru-RU" b="0" cap="none" spc="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24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1131376" y="232475"/>
            <a:ext cx="9686441" cy="604433"/>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spc="100" dirty="0" smtClean="0">
                <a:solidFill>
                  <a:schemeClr val="tx1"/>
                </a:solidFill>
                <a:latin typeface="Times New Roman" panose="02020603050405020304" pitchFamily="18" charset="0"/>
                <a:cs typeface="Times New Roman" panose="02020603050405020304" pitchFamily="18" charset="0"/>
              </a:rPr>
              <a:t>ПРЕМИРОВАНИЕ ГЛАВЫ МУНИЦИПАЛЬНОГО ОБРАЗОВАНИЯ</a:t>
            </a:r>
            <a:endParaRPr lang="ru-RU" sz="2000" b="1" spc="1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39485" y="3285641"/>
            <a:ext cx="4912965" cy="3394128"/>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данная </a:t>
            </a:r>
            <a:r>
              <a:rPr lang="ru-RU" sz="1400" dirty="0">
                <a:solidFill>
                  <a:schemeClr val="tx1"/>
                </a:solidFill>
                <a:latin typeface="Times New Roman" panose="02020603050405020304" pitchFamily="18" charset="0"/>
                <a:cs typeface="Times New Roman" panose="02020603050405020304" pitchFamily="18" charset="0"/>
              </a:rPr>
              <a:t>поощрительная выплата зависит от оценки результатов деятельности главы муниципального образования представительным </a:t>
            </a:r>
            <a:r>
              <a:rPr lang="ru-RU" sz="1400" dirty="0" smtClean="0">
                <a:solidFill>
                  <a:schemeClr val="tx1"/>
                </a:solidFill>
                <a:latin typeface="Times New Roman" panose="02020603050405020304" pitchFamily="18" charset="0"/>
                <a:cs typeface="Times New Roman" panose="02020603050405020304" pitchFamily="18" charset="0"/>
              </a:rPr>
              <a:t>органом;</a:t>
            </a:r>
          </a:p>
          <a:p>
            <a:pPr marL="285750" indent="-285750" algn="just">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принятие </a:t>
            </a:r>
            <a:r>
              <a:rPr lang="ru-RU" sz="1400" dirty="0">
                <a:solidFill>
                  <a:schemeClr val="tx1"/>
                </a:solidFill>
                <a:latin typeface="Times New Roman" panose="02020603050405020304" pitchFamily="18" charset="0"/>
                <a:cs typeface="Times New Roman" panose="02020603050405020304" pitchFamily="18" charset="0"/>
              </a:rPr>
              <a:t>решения о премировании главы муниципального образования относится исключительно к компетенции представительного </a:t>
            </a:r>
            <a:r>
              <a:rPr lang="ru-RU" sz="1400" dirty="0" smtClean="0">
                <a:solidFill>
                  <a:schemeClr val="tx1"/>
                </a:solidFill>
                <a:latin typeface="Times New Roman" panose="02020603050405020304" pitchFamily="18" charset="0"/>
                <a:cs typeface="Times New Roman" panose="02020603050405020304" pitchFamily="18" charset="0"/>
              </a:rPr>
              <a:t>органа;</a:t>
            </a:r>
          </a:p>
          <a:p>
            <a:pPr marL="285750" indent="-285750" algn="just">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правовые </a:t>
            </a:r>
            <a:r>
              <a:rPr lang="ru-RU" sz="1400" dirty="0">
                <a:solidFill>
                  <a:schemeClr val="tx1"/>
                </a:solidFill>
                <a:latin typeface="Times New Roman" panose="02020603050405020304" pitchFamily="18" charset="0"/>
                <a:cs typeface="Times New Roman" panose="02020603050405020304" pitchFamily="18" charset="0"/>
              </a:rPr>
              <a:t>акты администрации муниципального образования, предоставляющие возможность установления премиальных выплат, определяющие размер таких выплат главам муниципальных образований, являются незаконными и влекут нецелевое расходование бюджетных средств муниципального образования</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207431" y="3285641"/>
            <a:ext cx="3704096" cy="3394128"/>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для </a:t>
            </a:r>
            <a:r>
              <a:rPr lang="ru-RU" sz="1400" dirty="0">
                <a:solidFill>
                  <a:schemeClr val="tx1"/>
                </a:solidFill>
                <a:latin typeface="Times New Roman" panose="02020603050405020304" pitchFamily="18" charset="0"/>
                <a:cs typeface="Times New Roman" panose="02020603050405020304" pitchFamily="18" charset="0"/>
              </a:rPr>
              <a:t>установления наличия или отсутствия правовых оснований для выплаты главе премии по результатам работы за квартал, год необходима объективная оценка его деятельности и результатов его работы, которая в </a:t>
            </a:r>
            <a:r>
              <a:rPr lang="ru-RU" sz="1400" dirty="0" smtClean="0">
                <a:solidFill>
                  <a:schemeClr val="tx1"/>
                </a:solidFill>
                <a:latin typeface="Times New Roman" panose="02020603050405020304" pitchFamily="18" charset="0"/>
                <a:cs typeface="Times New Roman" panose="02020603050405020304" pitchFamily="18" charset="0"/>
              </a:rPr>
              <a:t>силу части 11.1 ст. 35 Федерального </a:t>
            </a:r>
            <a:r>
              <a:rPr lang="ru-RU" sz="1400" dirty="0">
                <a:solidFill>
                  <a:schemeClr val="tx1"/>
                </a:solidFill>
                <a:latin typeface="Times New Roman" panose="02020603050405020304" pitchFamily="18" charset="0"/>
                <a:cs typeface="Times New Roman" panose="02020603050405020304" pitchFamily="18" charset="0"/>
              </a:rPr>
              <a:t>закона № 131-ФЗ входит в компетенцию представительного </a:t>
            </a:r>
            <a:r>
              <a:rPr lang="ru-RU" sz="1400" dirty="0" smtClean="0">
                <a:solidFill>
                  <a:schemeClr val="tx1"/>
                </a:solidFill>
                <a:latin typeface="Times New Roman" panose="02020603050405020304" pitchFamily="18" charset="0"/>
                <a:cs typeface="Times New Roman" panose="02020603050405020304" pitchFamily="18" charset="0"/>
              </a:rPr>
              <a:t>органа;</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самостоятельное </a:t>
            </a:r>
            <a:r>
              <a:rPr lang="ru-RU" sz="1400" dirty="0">
                <a:solidFill>
                  <a:schemeClr val="tx1"/>
                </a:solidFill>
                <a:latin typeface="Times New Roman" panose="02020603050405020304" pitchFamily="18" charset="0"/>
                <a:cs typeface="Times New Roman" panose="02020603050405020304" pitchFamily="18" charset="0"/>
              </a:rPr>
              <a:t>принятия решения о выплате себе премий, влекущая получение им доходов в виде денег, свидетельствует о наличии конфликта интересов;</a:t>
            </a:r>
          </a:p>
        </p:txBody>
      </p:sp>
      <p:sp>
        <p:nvSpPr>
          <p:cNvPr id="7" name="Скругленный прямоугольник 6"/>
          <p:cNvSpPr/>
          <p:nvPr/>
        </p:nvSpPr>
        <p:spPr>
          <a:xfrm>
            <a:off x="9066508" y="3285641"/>
            <a:ext cx="2725119" cy="3394128"/>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действия </a:t>
            </a:r>
            <a:r>
              <a:rPr lang="ru-RU" sz="1400" dirty="0">
                <a:solidFill>
                  <a:schemeClr val="tx1"/>
                </a:solidFill>
                <a:latin typeface="Times New Roman" panose="02020603050405020304" pitchFamily="18" charset="0"/>
                <a:cs typeface="Times New Roman" panose="02020603050405020304" pitchFamily="18" charset="0"/>
              </a:rPr>
              <a:t>по принятию решений по вопросу выплаты себе премии являются проявлением личной заинтересованности, которая прямо влияет на надлежащее осуществление этим лицом своих полномочий, в связи с чем в действиях главы а усматриваются признаки недобросовестности</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Овальная выноска 7"/>
          <p:cNvSpPr/>
          <p:nvPr/>
        </p:nvSpPr>
        <p:spPr>
          <a:xfrm rot="20899155">
            <a:off x="1365666" y="1103930"/>
            <a:ext cx="3084163" cy="1813302"/>
          </a:xfrm>
          <a:prstGeom prst="wedgeEllipseCallou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ru-RU" b="1" i="1" dirty="0">
                <a:solidFill>
                  <a:schemeClr val="tx1"/>
                </a:solidFill>
                <a:latin typeface="Times New Roman" panose="02020603050405020304" pitchFamily="18" charset="0"/>
                <a:cs typeface="Times New Roman" panose="02020603050405020304" pitchFamily="18" charset="0"/>
              </a:rPr>
              <a:t>Выводы из определения Верховного Суда РФ от 03.02.2020 №47-КГ19-1</a:t>
            </a:r>
          </a:p>
          <a:p>
            <a:pPr algn="ctr"/>
            <a:endParaRPr lang="ru-RU" dirty="0"/>
          </a:p>
        </p:txBody>
      </p:sp>
      <p:sp>
        <p:nvSpPr>
          <p:cNvPr id="9" name="Овальная выноска 8"/>
          <p:cNvSpPr/>
          <p:nvPr/>
        </p:nvSpPr>
        <p:spPr>
          <a:xfrm rot="21231860">
            <a:off x="4688476" y="1143175"/>
            <a:ext cx="3450497" cy="1813302"/>
          </a:xfrm>
          <a:prstGeom prst="wedgeEllipseCallou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Выводы из Определения Седьмого кассационного суда общей юрисдикции от 04.04.2024 № 88-6870/2024</a:t>
            </a:r>
          </a:p>
          <a:p>
            <a:pPr algn="ctr"/>
            <a:endParaRPr lang="ru-RU" dirty="0"/>
          </a:p>
        </p:txBody>
      </p:sp>
      <p:sp>
        <p:nvSpPr>
          <p:cNvPr id="10" name="Овальная выноска 9"/>
          <p:cNvSpPr/>
          <p:nvPr/>
        </p:nvSpPr>
        <p:spPr>
          <a:xfrm rot="21172419">
            <a:off x="8396672" y="1108996"/>
            <a:ext cx="3725884" cy="1813302"/>
          </a:xfrm>
          <a:prstGeom prst="wedgeEllipseCallou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ru-RU" sz="1600" b="1" i="1" dirty="0">
                <a:solidFill>
                  <a:schemeClr val="tx1"/>
                </a:solidFill>
                <a:latin typeface="Times New Roman" panose="02020603050405020304" pitchFamily="18" charset="0"/>
                <a:cs typeface="Times New Roman" panose="02020603050405020304" pitchFamily="18" charset="0"/>
              </a:rPr>
              <a:t>Выводы из Определения Восьмого кассационного суда общей юрисдикции от 9 апреля 2024 г. n 88-6173/2024</a:t>
            </a:r>
            <a:endParaRPr lang="ru-RU" sz="1600" b="1" dirty="0">
              <a:solidFill>
                <a:schemeClr val="tx1"/>
              </a:solidFill>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4712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78969" y="100393"/>
            <a:ext cx="11747716" cy="960893"/>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900" b="1" spc="100" dirty="0" smtClean="0">
                <a:solidFill>
                  <a:schemeClr val="tx1"/>
                </a:solidFill>
                <a:latin typeface="Times New Roman" panose="02020603050405020304" pitchFamily="18" charset="0"/>
                <a:cs typeface="Times New Roman" panose="02020603050405020304" pitchFamily="18" charset="0"/>
              </a:rPr>
              <a:t>ВЫПЛАТА ГЛАВЕ КОМПЕНСАЦИИ ЗА ИСПОЛЬЗОВАНИЕ ЛИЧНОГО ТРАНСПОРТА В СЛУЖЕБНЫХ ЦЕЛЯХ И ВОЗМЕЩЕНИЕ РАСХОДОВ, СВЯЗАННЫХ С ЕГО ИСПОЛЬЗОВАНИЕМ. </a:t>
            </a:r>
          </a:p>
        </p:txBody>
      </p:sp>
      <p:sp>
        <p:nvSpPr>
          <p:cNvPr id="6" name="Скругленный прямоугольник 5"/>
          <p:cNvSpPr/>
          <p:nvPr/>
        </p:nvSpPr>
        <p:spPr>
          <a:xfrm>
            <a:off x="278969" y="1435477"/>
            <a:ext cx="2836190" cy="1077131"/>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Включается в перечень гарантий, установленный Уставом МО </a:t>
            </a:r>
            <a:r>
              <a:rPr lang="ru-RU" i="1" dirty="0" smtClean="0">
                <a:solidFill>
                  <a:schemeClr val="tx1"/>
                </a:solidFill>
                <a:latin typeface="Times New Roman" panose="02020603050405020304" pitchFamily="18" charset="0"/>
                <a:cs typeface="Times New Roman" panose="02020603050405020304" pitchFamily="18" charset="0"/>
              </a:rPr>
              <a:t>(изменения в устав)</a:t>
            </a:r>
            <a:endParaRPr lang="ru-RU" i="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644323" y="1346367"/>
            <a:ext cx="2836190" cy="1214556"/>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Регулируется муниципальным правовым актом</a:t>
            </a:r>
          </a:p>
          <a:p>
            <a:pPr algn="ctr"/>
            <a:r>
              <a:rPr lang="ru-RU" i="1" dirty="0" smtClean="0">
                <a:solidFill>
                  <a:schemeClr val="tx1"/>
                </a:solidFill>
                <a:latin typeface="Times New Roman" panose="02020603050405020304" pitchFamily="18" charset="0"/>
                <a:cs typeface="Times New Roman" panose="02020603050405020304" pitchFamily="18" charset="0"/>
              </a:rPr>
              <a:t>(утверждается порядок)</a:t>
            </a:r>
          </a:p>
        </p:txBody>
      </p:sp>
      <p:cxnSp>
        <p:nvCxnSpPr>
          <p:cNvPr id="9" name="Прямая со стрелкой 8"/>
          <p:cNvCxnSpPr/>
          <p:nvPr/>
        </p:nvCxnSpPr>
        <p:spPr>
          <a:xfrm flipH="1">
            <a:off x="1689314" y="1071443"/>
            <a:ext cx="7750" cy="34871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a:off x="3115159" y="2027434"/>
            <a:ext cx="152399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7702659" y="1116223"/>
            <a:ext cx="4324026" cy="1793339"/>
          </a:xfrm>
          <a:prstGeom prst="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u="sng" dirty="0" smtClean="0">
                <a:solidFill>
                  <a:schemeClr val="tx1"/>
                </a:solidFill>
                <a:latin typeface="Times New Roman" panose="02020603050405020304" pitchFamily="18" charset="0"/>
                <a:cs typeface="Times New Roman" panose="02020603050405020304" pitchFamily="18" charset="0"/>
              </a:rPr>
              <a:t>АНАЛОГИЧНАЯ ГАРАНТИЯ</a:t>
            </a:r>
          </a:p>
          <a:p>
            <a:pPr algn="just"/>
            <a:r>
              <a:rPr lang="ru-RU" sz="1400" dirty="0" smtClean="0">
                <a:solidFill>
                  <a:schemeClr val="tx1"/>
                </a:solidFill>
                <a:latin typeface="Times New Roman" panose="02020603050405020304" pitchFamily="18" charset="0"/>
                <a:cs typeface="Times New Roman" panose="02020603050405020304" pitchFamily="18" charset="0"/>
              </a:rPr>
              <a:t>Постановления </a:t>
            </a:r>
            <a:r>
              <a:rPr lang="ru-RU" sz="1400" dirty="0">
                <a:solidFill>
                  <a:schemeClr val="tx1"/>
                </a:solidFill>
                <a:latin typeface="Times New Roman" panose="02020603050405020304" pitchFamily="18" charset="0"/>
                <a:cs typeface="Times New Roman" panose="02020603050405020304" pitchFamily="18" charset="0"/>
              </a:rPr>
              <a:t>Правительства РФ от 02.07.2013 № 563 «О порядке выплаты компенсации за использование федеральными государственными гражданскими служащими личного транспорта (легковые автомобили и мотоциклы) в служебных целях и возмещения расходов, связанных с его использованием</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cxnSp>
        <p:nvCxnSpPr>
          <p:cNvPr id="14" name="Прямая со стрелкой 13"/>
          <p:cNvCxnSpPr/>
          <p:nvPr/>
        </p:nvCxnSpPr>
        <p:spPr>
          <a:xfrm>
            <a:off x="6354305" y="2560923"/>
            <a:ext cx="3874" cy="36180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flipH="1">
            <a:off x="989307" y="2963879"/>
            <a:ext cx="548381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a:off x="929898" y="2961812"/>
            <a:ext cx="0" cy="3858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5" name="Прямоугольник 24"/>
          <p:cNvSpPr/>
          <p:nvPr/>
        </p:nvSpPr>
        <p:spPr>
          <a:xfrm>
            <a:off x="929898" y="2909562"/>
            <a:ext cx="5800755" cy="461665"/>
          </a:xfrm>
          <a:prstGeom prst="rect">
            <a:avLst/>
          </a:prstGeom>
          <a:noFill/>
        </p:spPr>
        <p:txBody>
          <a:bodyPr wrap="none" lIns="91440" tIns="45720" rIns="91440" bIns="45720">
            <a:spAutoFit/>
          </a:bodyPr>
          <a:lstStyle/>
          <a:p>
            <a:pPr algn="ctr"/>
            <a:r>
              <a:rPr lang="ru-RU" sz="2400" b="1" i="1" cap="none" spc="0" dirty="0" smtClean="0">
                <a:ln w="0"/>
                <a:solidFill>
                  <a:schemeClr val="tx1"/>
                </a:solidFill>
                <a:latin typeface="Times New Roman" panose="02020603050405020304" pitchFamily="18" charset="0"/>
                <a:cs typeface="Times New Roman" panose="02020603050405020304" pitchFamily="18" charset="0"/>
              </a:rPr>
              <a:t>Вопросы регулирование (практика МО)</a:t>
            </a:r>
            <a:endParaRPr lang="ru-RU" sz="2400" b="1" i="1" cap="none" spc="0" dirty="0">
              <a:ln w="0"/>
              <a:solidFill>
                <a:schemeClr val="tx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201477" y="3371227"/>
            <a:ext cx="11825207" cy="3354765"/>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Что включает в себя возмещение расходов по фактическим </a:t>
            </a:r>
            <a:r>
              <a:rPr lang="ru-RU" sz="2000" dirty="0" smtClean="0">
                <a:latin typeface="Times New Roman" panose="02020603050405020304" pitchFamily="18" charset="0"/>
                <a:cs typeface="Times New Roman" panose="02020603050405020304" pitchFamily="18" charset="0"/>
              </a:rPr>
              <a:t>затратам.</a:t>
            </a:r>
            <a:endParaRPr lang="ru-RU" sz="2000" dirty="0">
              <a:latin typeface="Times New Roman" panose="02020603050405020304" pitchFamily="18" charset="0"/>
              <a:cs typeface="Times New Roman" panose="02020603050405020304" pitchFamily="18" charset="0"/>
            </a:endParaRPr>
          </a:p>
          <a:p>
            <a:pPr algn="just"/>
            <a:r>
              <a:rPr lang="ru-RU" sz="2000" b="1" dirty="0" smtClean="0">
                <a:solidFill>
                  <a:srgbClr val="FF0000"/>
                </a:solidFill>
                <a:latin typeface="Times New Roman" panose="02020603050405020304" pitchFamily="18" charset="0"/>
                <a:cs typeface="Times New Roman" panose="02020603050405020304" pitchFamily="18" charset="0"/>
              </a:rPr>
              <a:t>НАПРИМЕР:</a:t>
            </a:r>
            <a:r>
              <a:rPr lang="ru-RU" sz="2000"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приобретение ГСМ, ремонт и техническое обслуживание</a:t>
            </a:r>
            <a:r>
              <a:rPr lang="ru-RU" sz="1600" i="1" dirty="0" smtClean="0">
                <a:latin typeface="Times New Roman" panose="02020603050405020304" pitchFamily="18" charset="0"/>
                <a:cs typeface="Times New Roman" panose="02020603050405020304" pitchFamily="18" charset="0"/>
              </a:rPr>
              <a:t>, парковка, мойка оформление </a:t>
            </a:r>
            <a:r>
              <a:rPr lang="ru-RU" sz="1600" i="1" dirty="0">
                <a:latin typeface="Times New Roman" panose="02020603050405020304" pitchFamily="18" charset="0"/>
                <a:cs typeface="Times New Roman" panose="02020603050405020304" pitchFamily="18" charset="0"/>
              </a:rPr>
              <a:t>страховки и </a:t>
            </a:r>
            <a:r>
              <a:rPr lang="ru-RU" sz="1600" i="1" dirty="0" smtClean="0">
                <a:latin typeface="Times New Roman" panose="02020603050405020304" pitchFamily="18" charset="0"/>
                <a:cs typeface="Times New Roman" panose="02020603050405020304" pitchFamily="18" charset="0"/>
              </a:rPr>
              <a:t>т.д.</a:t>
            </a:r>
          </a:p>
          <a:p>
            <a:pPr marL="342900" indent="-3429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Перечень документов, которые должны быть предоставлены для возмещения </a:t>
            </a:r>
            <a:r>
              <a:rPr lang="ru-RU" sz="2000" dirty="0" smtClean="0">
                <a:latin typeface="Times New Roman" panose="02020603050405020304" pitchFamily="18" charset="0"/>
                <a:cs typeface="Times New Roman" panose="02020603050405020304" pitchFamily="18" charset="0"/>
              </a:rPr>
              <a:t>расходов по затратам.</a:t>
            </a:r>
          </a:p>
          <a:p>
            <a:pPr algn="just"/>
            <a:r>
              <a:rPr lang="ru-RU" sz="2000" b="1" dirty="0" smtClean="0">
                <a:solidFill>
                  <a:srgbClr val="FF0000"/>
                </a:solidFill>
                <a:latin typeface="Times New Roman" panose="02020603050405020304" pitchFamily="18" charset="0"/>
                <a:cs typeface="Times New Roman" panose="02020603050405020304" pitchFamily="18" charset="0"/>
              </a:rPr>
              <a:t>НАПРИМЕР</a:t>
            </a:r>
            <a:r>
              <a:rPr lang="ru-RU" sz="2400" b="1" dirty="0" smtClean="0">
                <a:solidFill>
                  <a:srgbClr val="FF0000"/>
                </a:solidFill>
                <a:latin typeface="Times New Roman" panose="02020603050405020304" pitchFamily="18" charset="0"/>
                <a:cs typeface="Times New Roman" panose="02020603050405020304" pitchFamily="18" charset="0"/>
              </a:rPr>
              <a:t>:</a:t>
            </a:r>
            <a:r>
              <a:rPr lang="ru-RU" sz="2400" dirty="0"/>
              <a:t> </a:t>
            </a:r>
            <a:r>
              <a:rPr lang="ru-RU" sz="1400" i="1" dirty="0">
                <a:latin typeface="Times New Roman" panose="02020603050405020304" pitchFamily="18" charset="0"/>
                <a:cs typeface="Times New Roman" panose="02020603050405020304" pitchFamily="18" charset="0"/>
              </a:rPr>
              <a:t>заявление о возмещении расходов; копия свидетельства </a:t>
            </a:r>
            <a:r>
              <a:rPr lang="ru-RU" sz="1400" i="1" dirty="0" smtClean="0">
                <a:latin typeface="Times New Roman" panose="02020603050405020304" pitchFamily="18" charset="0"/>
                <a:cs typeface="Times New Roman" panose="02020603050405020304" pitchFamily="18" charset="0"/>
              </a:rPr>
              <a:t>о </a:t>
            </a:r>
            <a:r>
              <a:rPr lang="ru-RU" sz="1400" i="1" dirty="0">
                <a:latin typeface="Times New Roman" panose="02020603050405020304" pitchFamily="18" charset="0"/>
                <a:cs typeface="Times New Roman" panose="02020603050405020304" pitchFamily="18" charset="0"/>
              </a:rPr>
              <a:t>регистрации ТС, копия документа, подтверждающего права </a:t>
            </a:r>
            <a:r>
              <a:rPr lang="ru-RU" sz="1400" i="1" dirty="0" smtClean="0">
                <a:latin typeface="Times New Roman" panose="02020603050405020304" pitchFamily="18" charset="0"/>
                <a:cs typeface="Times New Roman" panose="02020603050405020304" pitchFamily="18" charset="0"/>
              </a:rPr>
              <a:t>владения </a:t>
            </a:r>
            <a:r>
              <a:rPr lang="ru-RU" sz="1400" i="1" dirty="0">
                <a:latin typeface="Times New Roman" panose="02020603050405020304" pitchFamily="18" charset="0"/>
                <a:cs typeface="Times New Roman" panose="02020603050405020304" pitchFamily="18" charset="0"/>
              </a:rPr>
              <a:t>и </a:t>
            </a:r>
            <a:r>
              <a:rPr lang="ru-RU" sz="1400" i="1" dirty="0" smtClean="0">
                <a:latin typeface="Times New Roman" panose="02020603050405020304" pitchFamily="18" charset="0"/>
                <a:cs typeface="Times New Roman" panose="02020603050405020304" pitchFamily="18" charset="0"/>
              </a:rPr>
              <a:t>право </a:t>
            </a:r>
            <a:r>
              <a:rPr lang="ru-RU" sz="1400" i="1" dirty="0">
                <a:latin typeface="Times New Roman" panose="02020603050405020304" pitchFamily="18" charset="0"/>
                <a:cs typeface="Times New Roman" panose="02020603050405020304" pitchFamily="18" charset="0"/>
              </a:rPr>
              <a:t>пользования (в случае если личный транспорт не принадлежит </a:t>
            </a:r>
            <a:r>
              <a:rPr lang="ru-RU" sz="1400" i="1" dirty="0" smtClean="0">
                <a:latin typeface="Times New Roman" panose="02020603050405020304" pitchFamily="18" charset="0"/>
                <a:cs typeface="Times New Roman" panose="02020603050405020304" pitchFamily="18" charset="0"/>
              </a:rPr>
              <a:t>на </a:t>
            </a:r>
            <a:r>
              <a:rPr lang="ru-RU" sz="1400" i="1" dirty="0">
                <a:latin typeface="Times New Roman" panose="02020603050405020304" pitchFamily="18" charset="0"/>
                <a:cs typeface="Times New Roman" panose="02020603050405020304" pitchFamily="18" charset="0"/>
              </a:rPr>
              <a:t>праве собственности); копия водительского удостоверения; документы, </a:t>
            </a:r>
            <a:r>
              <a:rPr lang="ru-RU" sz="1400" i="1" dirty="0" smtClean="0">
                <a:latin typeface="Times New Roman" panose="02020603050405020304" pitchFamily="18" charset="0"/>
                <a:cs typeface="Times New Roman" panose="02020603050405020304" pitchFamily="18" charset="0"/>
              </a:rPr>
              <a:t>подтверждающие </a:t>
            </a:r>
            <a:r>
              <a:rPr lang="ru-RU" sz="1400" i="1" dirty="0">
                <a:latin typeface="Times New Roman" panose="02020603050405020304" pitchFamily="18" charset="0"/>
                <a:cs typeface="Times New Roman" panose="02020603050405020304" pitchFamily="18" charset="0"/>
              </a:rPr>
              <a:t>понесенные расходы, </a:t>
            </a:r>
            <a:r>
              <a:rPr lang="ru-RU" sz="1400" i="1" dirty="0" smtClean="0">
                <a:latin typeface="Times New Roman" panose="02020603050405020304" pitchFamily="18" charset="0"/>
                <a:cs typeface="Times New Roman" panose="02020603050405020304" pitchFamily="18" charset="0"/>
              </a:rPr>
              <a:t>связанные с </a:t>
            </a:r>
            <a:r>
              <a:rPr lang="ru-RU" sz="1400" i="1" dirty="0">
                <a:latin typeface="Times New Roman" panose="02020603050405020304" pitchFamily="18" charset="0"/>
                <a:cs typeface="Times New Roman" panose="02020603050405020304" pitchFamily="18" charset="0"/>
              </a:rPr>
              <a:t>использованием личного транспорта (счета, квитанции, кассовые чеки и т.д.). </a:t>
            </a:r>
            <a:endParaRPr lang="ru-RU" sz="14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М</a:t>
            </a:r>
            <a:r>
              <a:rPr lang="ru-RU" sz="2000" dirty="0" smtClean="0">
                <a:latin typeface="Times New Roman" panose="02020603050405020304" pitchFamily="18" charset="0"/>
                <a:cs typeface="Times New Roman" panose="02020603050405020304" pitchFamily="18" charset="0"/>
              </a:rPr>
              <a:t>аксимальный </a:t>
            </a:r>
            <a:r>
              <a:rPr lang="ru-RU" sz="2000" dirty="0">
                <a:latin typeface="Times New Roman" panose="02020603050405020304" pitchFamily="18" charset="0"/>
                <a:cs typeface="Times New Roman" panose="02020603050405020304" pitchFamily="18" charset="0"/>
              </a:rPr>
              <a:t>размер компенсационных выплат в зависимости от рабочего объема </a:t>
            </a:r>
            <a:r>
              <a:rPr lang="ru-RU" sz="2000" dirty="0" smtClean="0">
                <a:latin typeface="Times New Roman" panose="02020603050405020304" pitchFamily="18" charset="0"/>
                <a:cs typeface="Times New Roman" panose="02020603050405020304" pitchFamily="18" charset="0"/>
              </a:rPr>
              <a:t>двигателя.</a:t>
            </a:r>
            <a:endParaRPr lang="ru-RU" sz="20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ru-RU" sz="2000" b="1" dirty="0">
                <a:solidFill>
                  <a:srgbClr val="FF0000"/>
                </a:solidFill>
                <a:latin typeface="Times New Roman" panose="02020603050405020304" pitchFamily="18" charset="0"/>
                <a:cs typeface="Times New Roman" panose="02020603050405020304" pitchFamily="18" charset="0"/>
              </a:rPr>
              <a:t>НАПРИМЕР</a:t>
            </a:r>
            <a:r>
              <a:rPr lang="ru-RU" sz="2400" b="1" dirty="0" smtClean="0">
                <a:solidFill>
                  <a:srgbClr val="FF0000"/>
                </a:solidFill>
                <a:latin typeface="Times New Roman" panose="02020603050405020304" pitchFamily="18" charset="0"/>
                <a:cs typeface="Times New Roman" panose="02020603050405020304" pitchFamily="18" charset="0"/>
              </a:rPr>
              <a:t>:</a:t>
            </a:r>
            <a:r>
              <a:rPr lang="ru-RU" sz="2000" dirty="0"/>
              <a:t> </a:t>
            </a:r>
            <a:r>
              <a:rPr lang="ru-RU" sz="1600" i="1" dirty="0">
                <a:latin typeface="Times New Roman" panose="02020603050405020304" pitchFamily="18" charset="0"/>
                <a:cs typeface="Times New Roman" panose="02020603050405020304" pitchFamily="18" charset="0"/>
              </a:rPr>
              <a:t>при использовании легковых автомобилей с рабочим </a:t>
            </a:r>
            <a:r>
              <a:rPr lang="ru-RU" sz="1600" i="1" dirty="0" smtClean="0">
                <a:latin typeface="Times New Roman" panose="02020603050405020304" pitchFamily="18" charset="0"/>
                <a:cs typeface="Times New Roman" panose="02020603050405020304" pitchFamily="18" charset="0"/>
              </a:rPr>
              <a:t>объемом</a:t>
            </a:r>
            <a:r>
              <a:rPr lang="ru-RU" sz="1600" i="1" dirty="0">
                <a:latin typeface="Times New Roman" panose="02020603050405020304" pitchFamily="18" charset="0"/>
                <a:cs typeface="Times New Roman" panose="02020603050405020304" pitchFamily="18" charset="0"/>
              </a:rPr>
              <a:t> двигателя до 2000 куб. см </a:t>
            </a:r>
            <a:r>
              <a:rPr lang="ru-RU" sz="1600" i="1" dirty="0" smtClean="0">
                <a:latin typeface="Times New Roman" panose="02020603050405020304" pitchFamily="18" charset="0"/>
                <a:cs typeface="Times New Roman" panose="02020603050405020304" pitchFamily="18" charset="0"/>
              </a:rPr>
              <a:t>включительно </a:t>
            </a:r>
            <a:r>
              <a:rPr lang="ru-RU" sz="1600" i="1" dirty="0">
                <a:latin typeface="Times New Roman" panose="02020603050405020304" pitchFamily="18" charset="0"/>
                <a:cs typeface="Times New Roman" panose="02020603050405020304" pitchFamily="18" charset="0"/>
              </a:rPr>
              <a:t>- в размере не более 2400 рублей в </a:t>
            </a:r>
            <a:r>
              <a:rPr lang="ru-RU" sz="1600" i="1" dirty="0" smtClean="0">
                <a:latin typeface="Times New Roman" panose="02020603050405020304" pitchFamily="18" charset="0"/>
                <a:cs typeface="Times New Roman" panose="02020603050405020304" pitchFamily="18" charset="0"/>
              </a:rPr>
              <a:t>месяц</a:t>
            </a:r>
          </a:p>
          <a:p>
            <a:pPr marL="342900" indent="-3429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a:t>
            </a:r>
            <a:r>
              <a:rPr lang="ru-RU" sz="2000" dirty="0" smtClean="0">
                <a:latin typeface="Times New Roman" panose="02020603050405020304" pitchFamily="18" charset="0"/>
                <a:cs typeface="Times New Roman" panose="02020603050405020304" pitchFamily="18" charset="0"/>
              </a:rPr>
              <a:t>словия </a:t>
            </a:r>
            <a:r>
              <a:rPr lang="ru-RU" sz="2000" dirty="0">
                <a:latin typeface="Times New Roman" panose="02020603050405020304" pitchFamily="18" charset="0"/>
                <a:cs typeface="Times New Roman" panose="02020603050405020304" pitchFamily="18" charset="0"/>
              </a:rPr>
              <a:t>выплаты </a:t>
            </a:r>
            <a:r>
              <a:rPr lang="ru-RU" sz="2000" dirty="0" smtClean="0">
                <a:latin typeface="Times New Roman" panose="02020603050405020304" pitchFamily="18" charset="0"/>
                <a:cs typeface="Times New Roman" panose="02020603050405020304" pitchFamily="18" charset="0"/>
              </a:rPr>
              <a:t>компенсации. </a:t>
            </a:r>
            <a:r>
              <a:rPr lang="ru-RU" sz="2000" b="1" dirty="0">
                <a:solidFill>
                  <a:srgbClr val="FF0000"/>
                </a:solidFill>
                <a:latin typeface="Times New Roman" panose="02020603050405020304" pitchFamily="18" charset="0"/>
                <a:cs typeface="Times New Roman" panose="02020603050405020304" pitchFamily="18" charset="0"/>
              </a:rPr>
              <a:t>НАПРИМЕР</a:t>
            </a:r>
            <a:r>
              <a:rPr lang="ru-RU" sz="2400" b="1" dirty="0" smtClean="0">
                <a:solidFill>
                  <a:srgbClr val="FF0000"/>
                </a:solidFill>
                <a:latin typeface="Times New Roman" panose="02020603050405020304" pitchFamily="18" charset="0"/>
                <a:cs typeface="Times New Roman" panose="02020603050405020304" pitchFamily="18" charset="0"/>
              </a:rPr>
              <a:t>:</a:t>
            </a:r>
            <a:r>
              <a:rPr lang="ru-RU" sz="2000" dirty="0"/>
              <a:t> </a:t>
            </a:r>
            <a:r>
              <a:rPr lang="ru-RU" sz="1600" i="1" dirty="0">
                <a:latin typeface="Times New Roman" panose="02020603050405020304" pitchFamily="18" charset="0"/>
                <a:cs typeface="Times New Roman" panose="02020603050405020304" pitchFamily="18" charset="0"/>
              </a:rPr>
              <a:t>Компенсация выплачивается пропорционально количеству рабочих дней, в течение которых личный </a:t>
            </a:r>
            <a:r>
              <a:rPr lang="ru-RU" sz="1600" i="1" dirty="0" smtClean="0">
                <a:latin typeface="Times New Roman" panose="02020603050405020304" pitchFamily="18" charset="0"/>
                <a:cs typeface="Times New Roman" panose="02020603050405020304" pitchFamily="18" charset="0"/>
              </a:rPr>
              <a:t>транспорт</a:t>
            </a:r>
            <a:r>
              <a:rPr lang="ru-RU" sz="1600" i="1" dirty="0">
                <a:latin typeface="Times New Roman" panose="02020603050405020304" pitchFamily="18" charset="0"/>
                <a:cs typeface="Times New Roman" panose="02020603050405020304" pitchFamily="18" charset="0"/>
              </a:rPr>
              <a:t> использовался в служебных целях</a:t>
            </a:r>
            <a:endParaRPr lang="ru-RU" sz="16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42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867905" y="185980"/>
            <a:ext cx="10616339" cy="991892"/>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Статья 74.1 Федерального закона № 131-ФЗ</a:t>
            </a:r>
          </a:p>
          <a:p>
            <a:pPr algn="ctr"/>
            <a:r>
              <a:rPr lang="ru-RU" sz="2400" dirty="0">
                <a:solidFill>
                  <a:schemeClr val="tx1"/>
                </a:solidFill>
                <a:latin typeface="Times New Roman" panose="02020603050405020304" pitchFamily="18" charset="0"/>
                <a:cs typeface="Times New Roman" panose="02020603050405020304" pitchFamily="18" charset="0"/>
              </a:rPr>
              <a:t>П</a:t>
            </a:r>
            <a:r>
              <a:rPr lang="ru-RU" sz="2400" dirty="0" smtClean="0">
                <a:solidFill>
                  <a:schemeClr val="tx1"/>
                </a:solidFill>
                <a:latin typeface="Times New Roman" panose="02020603050405020304" pitchFamily="18" charset="0"/>
                <a:cs typeface="Times New Roman" panose="02020603050405020304" pitchFamily="18" charset="0"/>
              </a:rPr>
              <a:t>редставительный </a:t>
            </a:r>
            <a:r>
              <a:rPr lang="ru-RU" sz="2400" dirty="0">
                <a:solidFill>
                  <a:schemeClr val="tx1"/>
                </a:solidFill>
                <a:latin typeface="Times New Roman" panose="02020603050405020304" pitchFamily="18" charset="0"/>
                <a:cs typeface="Times New Roman" panose="02020603050405020304" pitchFamily="18" charset="0"/>
              </a:rPr>
              <a:t>орган вправе удалить главу </a:t>
            </a:r>
            <a:r>
              <a:rPr lang="ru-RU" sz="2400" dirty="0" smtClean="0">
                <a:solidFill>
                  <a:schemeClr val="tx1"/>
                </a:solidFill>
                <a:latin typeface="Times New Roman" panose="02020603050405020304" pitchFamily="18" charset="0"/>
                <a:cs typeface="Times New Roman" panose="02020603050405020304" pitchFamily="18" charset="0"/>
              </a:rPr>
              <a:t>МО в </a:t>
            </a:r>
            <a:r>
              <a:rPr lang="ru-RU" sz="2400" dirty="0">
                <a:solidFill>
                  <a:schemeClr val="tx1"/>
                </a:solidFill>
                <a:latin typeface="Times New Roman" panose="02020603050405020304" pitchFamily="18" charset="0"/>
                <a:cs typeface="Times New Roman" panose="02020603050405020304" pitchFamily="18" charset="0"/>
              </a:rPr>
              <a:t>отставку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95946" y="1627322"/>
            <a:ext cx="4494508" cy="759416"/>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По инициативе депутатов представительного органа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206711" y="1627321"/>
            <a:ext cx="4600413" cy="759417"/>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По инициативе высшего должного лица субъекта РФ</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7" name="Овал 6"/>
          <p:cNvSpPr/>
          <p:nvPr/>
        </p:nvSpPr>
        <p:spPr>
          <a:xfrm>
            <a:off x="5424408" y="1627321"/>
            <a:ext cx="1441342" cy="7594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ИЛИ</a:t>
            </a:r>
            <a:endParaRPr lang="ru-RU" sz="2400" b="1" dirty="0">
              <a:solidFill>
                <a:schemeClr val="tx1"/>
              </a:solidFill>
              <a:latin typeface="Times New Roman" panose="02020603050405020304" pitchFamily="18" charset="0"/>
              <a:cs typeface="Times New Roman" panose="02020603050405020304" pitchFamily="18" charset="0"/>
            </a:endParaRPr>
          </a:p>
        </p:txBody>
      </p:sp>
      <p:cxnSp>
        <p:nvCxnSpPr>
          <p:cNvPr id="9" name="Прямая со стрелкой 8"/>
          <p:cNvCxnSpPr>
            <a:stCxn id="4" idx="2"/>
          </p:cNvCxnSpPr>
          <p:nvPr/>
        </p:nvCxnSpPr>
        <p:spPr>
          <a:xfrm flipH="1">
            <a:off x="3146156" y="1177872"/>
            <a:ext cx="3029919" cy="3254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a:stCxn id="4" idx="2"/>
          </p:cNvCxnSpPr>
          <p:nvPr/>
        </p:nvCxnSpPr>
        <p:spPr>
          <a:xfrm>
            <a:off x="6176075" y="1177872"/>
            <a:ext cx="2704454" cy="3254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a:stCxn id="5" idx="3"/>
            <a:endCxn id="7" idx="2"/>
          </p:cNvCxnSpPr>
          <p:nvPr/>
        </p:nvCxnSpPr>
        <p:spPr>
          <a:xfrm>
            <a:off x="4990454" y="2007030"/>
            <a:ext cx="43395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a:stCxn id="7" idx="6"/>
            <a:endCxn id="6" idx="1"/>
          </p:cNvCxnSpPr>
          <p:nvPr/>
        </p:nvCxnSpPr>
        <p:spPr>
          <a:xfrm>
            <a:off x="6865750" y="2007030"/>
            <a:ext cx="340961" cy="0"/>
          </a:xfrm>
          <a:prstGeom prst="line">
            <a:avLst/>
          </a:prstGeom>
          <a:ln w="28575"/>
        </p:spPr>
        <p:style>
          <a:lnRef idx="1">
            <a:schemeClr val="dk1"/>
          </a:lnRef>
          <a:fillRef idx="0">
            <a:schemeClr val="dk1"/>
          </a:fillRef>
          <a:effectRef idx="0">
            <a:schemeClr val="dk1"/>
          </a:effectRef>
          <a:fontRef idx="minor">
            <a:schemeClr val="tx1"/>
          </a:fontRef>
        </p:style>
      </p:cxnSp>
      <p:sp>
        <p:nvSpPr>
          <p:cNvPr id="16" name="Прямоугольник 15"/>
          <p:cNvSpPr/>
          <p:nvPr/>
        </p:nvSpPr>
        <p:spPr>
          <a:xfrm>
            <a:off x="3820212" y="2510723"/>
            <a:ext cx="4649734" cy="830997"/>
          </a:xfrm>
          <a:prstGeom prst="rect">
            <a:avLst/>
          </a:prstGeom>
          <a:noFill/>
        </p:spPr>
        <p:txBody>
          <a:bodyPr wrap="none" lIns="91440" tIns="45720" rIns="91440" bIns="45720">
            <a:spAutoFit/>
          </a:bodyPr>
          <a:lstStyle/>
          <a:p>
            <a:pPr algn="ctr"/>
            <a:r>
              <a:rPr lang="ru-RU" sz="2400" b="1" cap="none" spc="0" dirty="0" smtClean="0">
                <a:ln w="0"/>
                <a:solidFill>
                  <a:schemeClr val="tx1"/>
                </a:solidFill>
                <a:latin typeface="Times New Roman" panose="02020603050405020304" pitchFamily="18" charset="0"/>
                <a:cs typeface="Times New Roman" panose="02020603050405020304" pitchFamily="18" charset="0"/>
              </a:rPr>
              <a:t>Закрытый перечень оснований </a:t>
            </a:r>
          </a:p>
          <a:p>
            <a:pPr algn="ctr"/>
            <a:r>
              <a:rPr lang="ru-RU" sz="2400" b="0" cap="none" spc="0" dirty="0" smtClean="0">
                <a:ln w="0"/>
                <a:solidFill>
                  <a:schemeClr val="tx1"/>
                </a:solidFill>
                <a:latin typeface="Times New Roman" panose="02020603050405020304" pitchFamily="18" charset="0"/>
                <a:cs typeface="Times New Roman" panose="02020603050405020304" pitchFamily="18" charset="0"/>
              </a:rPr>
              <a:t> </a:t>
            </a:r>
            <a:r>
              <a:rPr lang="ru-RU" b="0" i="1" cap="none" spc="0" dirty="0" smtClean="0">
                <a:ln w="0"/>
                <a:solidFill>
                  <a:schemeClr val="tx1"/>
                </a:solidFill>
                <a:latin typeface="Times New Roman" panose="02020603050405020304" pitchFamily="18" charset="0"/>
                <a:cs typeface="Times New Roman" panose="02020603050405020304" pitchFamily="18" charset="0"/>
              </a:rPr>
              <a:t>ч.2 ст. 74.1 Федерального закона № 131-ФЗ </a:t>
            </a:r>
            <a:endParaRPr lang="ru-RU" b="0" i="1" cap="none" spc="0" dirty="0">
              <a:ln w="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39484" y="3465705"/>
            <a:ext cx="11778712" cy="32546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lang="ru-RU" dirty="0" smtClean="0">
              <a:solidFill>
                <a:schemeClr val="tx1"/>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endParaRPr lang="ru-RU" dirty="0">
              <a:solidFill>
                <a:schemeClr val="tx1"/>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endParaRPr lang="ru-RU" dirty="0" smtClean="0">
              <a:solidFill>
                <a:schemeClr val="tx1"/>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endParaRPr lang="ru-RU" dirty="0" smtClean="0">
              <a:solidFill>
                <a:schemeClr val="tx1"/>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smtClean="0">
              <a:solidFill>
                <a:schemeClr val="tx1"/>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endParaRPr lang="ru-RU" dirty="0">
              <a:solidFill>
                <a:schemeClr val="tx1"/>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endParaRPr lang="ru-RU"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smtClean="0">
                <a:solidFill>
                  <a:schemeClr val="tx1"/>
                </a:solidFill>
                <a:latin typeface="Times New Roman" panose="02020603050405020304" pitchFamily="18" charset="0"/>
                <a:cs typeface="Times New Roman" panose="02020603050405020304" pitchFamily="18" charset="0"/>
              </a:rPr>
              <a:t>Решения</a:t>
            </a:r>
            <a:r>
              <a:rPr lang="ru-RU" dirty="0">
                <a:solidFill>
                  <a:schemeClr val="tx1"/>
                </a:solidFill>
                <a:latin typeface="Times New Roman" panose="02020603050405020304" pitchFamily="18" charset="0"/>
                <a:cs typeface="Times New Roman" panose="02020603050405020304" pitchFamily="18" charset="0"/>
              </a:rPr>
              <a:t>, действия (бездействие) главы </a:t>
            </a:r>
            <a:r>
              <a:rPr lang="ru-RU" dirty="0" smtClean="0">
                <a:solidFill>
                  <a:schemeClr val="tx1"/>
                </a:solidFill>
                <a:latin typeface="Times New Roman" panose="02020603050405020304" pitchFamily="18" charset="0"/>
                <a:cs typeface="Times New Roman" panose="02020603050405020304" pitchFamily="18" charset="0"/>
              </a:rPr>
              <a:t>МО, </a:t>
            </a:r>
            <a:r>
              <a:rPr lang="ru-RU" dirty="0">
                <a:solidFill>
                  <a:schemeClr val="tx1"/>
                </a:solidFill>
                <a:latin typeface="Times New Roman" panose="02020603050405020304" pitchFamily="18" charset="0"/>
                <a:cs typeface="Times New Roman" panose="02020603050405020304" pitchFamily="18" charset="0"/>
              </a:rPr>
              <a:t>повлекшие (повлекшее) наступление последствий, </a:t>
            </a:r>
            <a:r>
              <a:rPr lang="ru-RU" dirty="0" smtClean="0">
                <a:solidFill>
                  <a:schemeClr val="tx1"/>
                </a:solidFill>
                <a:latin typeface="Times New Roman" panose="02020603050405020304" pitchFamily="18" charset="0"/>
                <a:cs typeface="Times New Roman" panose="02020603050405020304" pitchFamily="18" charset="0"/>
              </a:rPr>
              <a:t>предусмотренных п.2, п. 3 части 1 статьи 75  Федерального закона №131-ФЗ.</a:t>
            </a:r>
          </a:p>
          <a:p>
            <a:pPr marL="285750" indent="-285750" algn="just">
              <a:buFont typeface="Wingdings" panose="05000000000000000000" pitchFamily="2" charset="2"/>
              <a:buChar char="ü"/>
            </a:pPr>
            <a:r>
              <a:rPr lang="ru-RU" dirty="0">
                <a:solidFill>
                  <a:schemeClr val="tx1"/>
                </a:solidFill>
                <a:latin typeface="Times New Roman" panose="02020603050405020304" pitchFamily="18" charset="0"/>
                <a:cs typeface="Times New Roman" panose="02020603050405020304" pitchFamily="18" charset="0"/>
              </a:rPr>
              <a:t>неисполнение в течение трех и более месяцев обязанностей по решению </a:t>
            </a:r>
            <a:r>
              <a:rPr lang="ru-RU" dirty="0" smtClean="0">
                <a:solidFill>
                  <a:schemeClr val="tx1"/>
                </a:solidFill>
                <a:latin typeface="Times New Roman" panose="02020603050405020304" pitchFamily="18" charset="0"/>
                <a:cs typeface="Times New Roman" panose="02020603050405020304" pitchFamily="18" charset="0"/>
              </a:rPr>
              <a:t>ВМЗ, </a:t>
            </a:r>
            <a:r>
              <a:rPr lang="ru-RU" dirty="0">
                <a:solidFill>
                  <a:schemeClr val="tx1"/>
                </a:solidFill>
                <a:latin typeface="Times New Roman" panose="02020603050405020304" pitchFamily="18" charset="0"/>
                <a:cs typeface="Times New Roman" panose="02020603050405020304" pitchFamily="18" charset="0"/>
              </a:rPr>
              <a:t>осуществлению полномочий, предусмотренных </a:t>
            </a:r>
            <a:r>
              <a:rPr lang="ru-RU" dirty="0" smtClean="0">
                <a:solidFill>
                  <a:schemeClr val="tx1"/>
                </a:solidFill>
                <a:latin typeface="Times New Roman" panose="02020603050405020304" pitchFamily="18" charset="0"/>
                <a:cs typeface="Times New Roman" panose="02020603050405020304" pitchFamily="18" charset="0"/>
              </a:rPr>
              <a:t>Федеральным законом №131-ФЗ, </a:t>
            </a:r>
            <a:r>
              <a:rPr lang="ru-RU" dirty="0">
                <a:solidFill>
                  <a:schemeClr val="tx1"/>
                </a:solidFill>
                <a:latin typeface="Times New Roman" panose="02020603050405020304" pitchFamily="18" charset="0"/>
                <a:cs typeface="Times New Roman" panose="02020603050405020304" pitchFamily="18" charset="0"/>
              </a:rPr>
              <a:t>иными федеральными законами, уставом </a:t>
            </a:r>
            <a:r>
              <a:rPr lang="ru-RU" dirty="0" smtClean="0">
                <a:solidFill>
                  <a:schemeClr val="tx1"/>
                </a:solidFill>
                <a:latin typeface="Times New Roman" panose="02020603050405020304" pitchFamily="18" charset="0"/>
                <a:cs typeface="Times New Roman" panose="02020603050405020304" pitchFamily="18" charset="0"/>
              </a:rPr>
              <a:t>МО, </a:t>
            </a:r>
            <a:r>
              <a:rPr lang="ru-RU" dirty="0">
                <a:solidFill>
                  <a:schemeClr val="tx1"/>
                </a:solidFill>
                <a:latin typeface="Times New Roman" panose="02020603050405020304" pitchFamily="18" charset="0"/>
                <a:cs typeface="Times New Roman" panose="02020603050405020304" pitchFamily="18" charset="0"/>
              </a:rPr>
              <a:t>и (или) обязанностей по обеспечению </a:t>
            </a:r>
            <a:r>
              <a:rPr lang="ru-RU" dirty="0" smtClean="0">
                <a:solidFill>
                  <a:schemeClr val="tx1"/>
                </a:solidFill>
                <a:latin typeface="Times New Roman" panose="02020603050405020304" pitchFamily="18" charset="0"/>
                <a:cs typeface="Times New Roman" panose="02020603050405020304" pitchFamily="18" charset="0"/>
              </a:rPr>
              <a:t>осуществления органами МСУ отдельных </a:t>
            </a:r>
            <a:r>
              <a:rPr lang="ru-RU" dirty="0">
                <a:solidFill>
                  <a:schemeClr val="tx1"/>
                </a:solidFill>
                <a:latin typeface="Times New Roman" panose="02020603050405020304" pitchFamily="18" charset="0"/>
                <a:cs typeface="Times New Roman" panose="02020603050405020304" pitchFamily="18" charset="0"/>
              </a:rPr>
              <a:t>государственных полномочий, переданных органам </a:t>
            </a:r>
            <a:r>
              <a:rPr lang="ru-RU" dirty="0" smtClean="0">
                <a:solidFill>
                  <a:schemeClr val="tx1"/>
                </a:solidFill>
                <a:latin typeface="Times New Roman" panose="02020603050405020304" pitchFamily="18" charset="0"/>
                <a:cs typeface="Times New Roman" panose="02020603050405020304" pitchFamily="18" charset="0"/>
              </a:rPr>
              <a:t>МСУ федеральными </a:t>
            </a:r>
            <a:r>
              <a:rPr lang="ru-RU" dirty="0">
                <a:solidFill>
                  <a:schemeClr val="tx1"/>
                </a:solidFill>
                <a:latin typeface="Times New Roman" panose="02020603050405020304" pitchFamily="18" charset="0"/>
                <a:cs typeface="Times New Roman" panose="02020603050405020304" pitchFamily="18" charset="0"/>
              </a:rPr>
              <a:t>законами и законами субъекта </a:t>
            </a:r>
            <a:r>
              <a:rPr lang="ru-RU" dirty="0" smtClean="0">
                <a:solidFill>
                  <a:schemeClr val="tx1"/>
                </a:solidFill>
                <a:latin typeface="Times New Roman" panose="02020603050405020304" pitchFamily="18" charset="0"/>
                <a:cs typeface="Times New Roman" panose="02020603050405020304" pitchFamily="18" charset="0"/>
              </a:rPr>
              <a:t>Р.Ф.</a:t>
            </a:r>
          </a:p>
          <a:p>
            <a:pPr marL="285750" indent="-285750" algn="just">
              <a:buFont typeface="Wingdings" panose="05000000000000000000" pitchFamily="2" charset="2"/>
              <a:buChar char="ü"/>
            </a:pPr>
            <a:r>
              <a:rPr lang="ru-RU" dirty="0">
                <a:solidFill>
                  <a:schemeClr val="tx1"/>
                </a:solidFill>
                <a:latin typeface="Times New Roman" panose="02020603050405020304" pitchFamily="18" charset="0"/>
                <a:cs typeface="Times New Roman" panose="02020603050405020304" pitchFamily="18" charset="0"/>
              </a:rPr>
              <a:t>неудовлетворительная оценка деятельности главы </a:t>
            </a:r>
            <a:r>
              <a:rPr lang="ru-RU" dirty="0" smtClean="0">
                <a:solidFill>
                  <a:schemeClr val="tx1"/>
                </a:solidFill>
                <a:latin typeface="Times New Roman" panose="02020603050405020304" pitchFamily="18" charset="0"/>
                <a:cs typeface="Times New Roman" panose="02020603050405020304" pitchFamily="18" charset="0"/>
              </a:rPr>
              <a:t>МО представительным </a:t>
            </a:r>
            <a:r>
              <a:rPr lang="ru-RU" dirty="0">
                <a:solidFill>
                  <a:schemeClr val="tx1"/>
                </a:solidFill>
                <a:latin typeface="Times New Roman" panose="02020603050405020304" pitchFamily="18" charset="0"/>
                <a:cs typeface="Times New Roman" panose="02020603050405020304" pitchFamily="18" charset="0"/>
              </a:rPr>
              <a:t>органом </a:t>
            </a:r>
            <a:r>
              <a:rPr lang="ru-RU" dirty="0" smtClean="0">
                <a:solidFill>
                  <a:schemeClr val="tx1"/>
                </a:solidFill>
                <a:latin typeface="Times New Roman" panose="02020603050405020304" pitchFamily="18" charset="0"/>
                <a:cs typeface="Times New Roman" panose="02020603050405020304" pitchFamily="18" charset="0"/>
              </a:rPr>
              <a:t>МО по </a:t>
            </a:r>
            <a:r>
              <a:rPr lang="ru-RU" dirty="0">
                <a:solidFill>
                  <a:schemeClr val="tx1"/>
                </a:solidFill>
                <a:latin typeface="Times New Roman" panose="02020603050405020304" pitchFamily="18" charset="0"/>
                <a:cs typeface="Times New Roman" panose="02020603050405020304" pitchFamily="18" charset="0"/>
              </a:rPr>
              <a:t>результатам его ежегодного отчета перед представительным органом </a:t>
            </a:r>
            <a:r>
              <a:rPr lang="ru-RU" dirty="0" smtClean="0">
                <a:solidFill>
                  <a:schemeClr val="tx1"/>
                </a:solidFill>
                <a:latin typeface="Times New Roman" panose="02020603050405020304" pitchFamily="18" charset="0"/>
                <a:cs typeface="Times New Roman" panose="02020603050405020304" pitchFamily="18" charset="0"/>
              </a:rPr>
              <a:t>МО, </a:t>
            </a:r>
            <a:r>
              <a:rPr lang="ru-RU" dirty="0">
                <a:solidFill>
                  <a:schemeClr val="tx1"/>
                </a:solidFill>
                <a:latin typeface="Times New Roman" panose="02020603050405020304" pitchFamily="18" charset="0"/>
                <a:cs typeface="Times New Roman" panose="02020603050405020304" pitchFamily="18" charset="0"/>
              </a:rPr>
              <a:t>данная два раза подряд</a:t>
            </a:r>
            <a:r>
              <a:rPr lang="ru-RU"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dirty="0">
                <a:solidFill>
                  <a:schemeClr val="tx1"/>
                </a:solidFill>
                <a:latin typeface="Times New Roman" panose="02020603050405020304" pitchFamily="18" charset="0"/>
                <a:cs typeface="Times New Roman" panose="02020603050405020304" pitchFamily="18" charset="0"/>
              </a:rPr>
              <a:t>несоблюдение ограничений, запретов, неисполнение обязанностей, которые установлены </a:t>
            </a:r>
            <a:r>
              <a:rPr lang="ru-RU" dirty="0" smtClean="0">
                <a:solidFill>
                  <a:schemeClr val="tx1"/>
                </a:solidFill>
                <a:latin typeface="Times New Roman" panose="02020603050405020304" pitchFamily="18" charset="0"/>
                <a:cs typeface="Times New Roman" panose="02020603050405020304" pitchFamily="18" charset="0"/>
              </a:rPr>
              <a:t>Федеральными законами №273-ФЗ, №230-ФЗ, №79-ФЗ.</a:t>
            </a:r>
          </a:p>
          <a:p>
            <a:pPr algn="just"/>
            <a:r>
              <a:rPr lang="ru-RU" dirty="0"/>
              <a:t/>
            </a:r>
            <a:br>
              <a:rPr lang="ru-RU" dirty="0"/>
            </a:br>
            <a:endParaRPr lang="ru-RU" dirty="0"/>
          </a:p>
          <a:p>
            <a:r>
              <a:rPr lang="ru-RU" dirty="0"/>
              <a:t/>
            </a:r>
            <a:br>
              <a:rPr lang="ru-RU" dirty="0"/>
            </a:br>
            <a:endParaRPr lang="ru-RU" dirty="0"/>
          </a:p>
          <a:p>
            <a:pPr algn="ct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a:p>
            <a:pPr algn="ctr"/>
            <a:r>
              <a:rPr lang="ru-RU" dirty="0"/>
              <a:t/>
            </a:r>
            <a:br>
              <a:rPr lang="ru-RU" dirty="0"/>
            </a:br>
            <a:endParaRPr lang="ru-RU" dirty="0"/>
          </a:p>
          <a:p>
            <a:pPr algn="ctr"/>
            <a:endParaRPr lang="ru-RU" dirty="0"/>
          </a:p>
        </p:txBody>
      </p:sp>
    </p:spTree>
    <p:extLst>
      <p:ext uri="{BB962C8B-B14F-4D97-AF65-F5344CB8AC3E}">
        <p14:creationId xmlns:p14="http://schemas.microsoft.com/office/powerpoint/2010/main" val="84863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54983" y="201479"/>
            <a:ext cx="4510006" cy="836908"/>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spc="100" dirty="0" smtClean="0">
                <a:solidFill>
                  <a:schemeClr val="tx1"/>
                </a:solidFill>
                <a:latin typeface="Times New Roman" panose="02020603050405020304" pitchFamily="18" charset="0"/>
                <a:cs typeface="Times New Roman" panose="02020603050405020304" pitchFamily="18" charset="0"/>
              </a:rPr>
              <a:t>ИЗ СУДЕБНОЙ ПРАКТИКЕ ПО ДЕЛАМ ОБ УДАЛЕНИИ ГЛАВЫ В ОТСТАВКУ</a:t>
            </a:r>
            <a:endParaRPr lang="ru-RU" b="1" i="1" spc="1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54983" y="1363851"/>
            <a:ext cx="7113722" cy="15343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Г</a:t>
            </a:r>
            <a:r>
              <a:rPr lang="ru-RU" dirty="0" smtClean="0">
                <a:solidFill>
                  <a:schemeClr val="tx1"/>
                </a:solidFill>
                <a:latin typeface="Times New Roman" panose="02020603050405020304" pitchFamily="18" charset="0"/>
                <a:cs typeface="Times New Roman" panose="02020603050405020304" pitchFamily="18" charset="0"/>
              </a:rPr>
              <a:t>лаву </a:t>
            </a:r>
            <a:r>
              <a:rPr lang="ru-RU" dirty="0">
                <a:solidFill>
                  <a:schemeClr val="tx1"/>
                </a:solidFill>
                <a:latin typeface="Times New Roman" panose="02020603050405020304" pitchFamily="18" charset="0"/>
                <a:cs typeface="Times New Roman" panose="02020603050405020304" pitchFamily="18" charset="0"/>
              </a:rPr>
              <a:t>муниципального образования можно удалять в отставку только за полномочия главы муниципального образования, отделяя полномочия главы муниципального образования от полномочий главы местной администрации или председателя представительного органа.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54983" y="3053166"/>
            <a:ext cx="7113722" cy="11468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Ч</a:t>
            </a:r>
            <a:r>
              <a:rPr lang="ru-RU" dirty="0" smtClean="0">
                <a:solidFill>
                  <a:schemeClr val="tx1"/>
                </a:solidFill>
                <a:latin typeface="Times New Roman" panose="02020603050405020304" pitchFamily="18" charset="0"/>
                <a:cs typeface="Times New Roman" panose="02020603050405020304" pitchFamily="18" charset="0"/>
              </a:rPr>
              <a:t>ем </a:t>
            </a:r>
            <a:r>
              <a:rPr lang="ru-RU" dirty="0">
                <a:solidFill>
                  <a:schemeClr val="tx1"/>
                </a:solidFill>
                <a:latin typeface="Times New Roman" panose="02020603050405020304" pitchFamily="18" charset="0"/>
                <a:cs typeface="Times New Roman" panose="02020603050405020304" pitchFamily="18" charset="0"/>
              </a:rPr>
              <a:t>более подробно урегулированы на муниципальном уровне отдельные вопросы деятельности главы муниципального образования, тем проще будет в случае необходимости проверять их наличие/отсутствие в суде.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54983" y="4525505"/>
            <a:ext cx="7113722" cy="173581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Для удаления в отставку важно исследовать не только качество осуществления главой определенных полномочий, но и наступление указанных в законе последствий как результат работы именно этого главы муниципального образования в течении соответствующего времени. </a:t>
            </a:r>
          </a:p>
        </p:txBody>
      </p:sp>
      <p:sp>
        <p:nvSpPr>
          <p:cNvPr id="12" name="Правая фигурная скобка 11"/>
          <p:cNvSpPr/>
          <p:nvPr/>
        </p:nvSpPr>
        <p:spPr>
          <a:xfrm>
            <a:off x="7423688" y="1735810"/>
            <a:ext cx="1131376" cy="379708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3" name="Блок-схема: внутренняя память 12"/>
          <p:cNvSpPr/>
          <p:nvPr/>
        </p:nvSpPr>
        <p:spPr>
          <a:xfrm>
            <a:off x="8880530" y="1394847"/>
            <a:ext cx="3037667" cy="4231037"/>
          </a:xfrm>
          <a:prstGeom prst="flowChartInternalStorage">
            <a:avLst/>
          </a:prstGeom>
          <a:no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a:solidFill>
                  <a:schemeClr val="tx1"/>
                </a:solidFill>
                <a:latin typeface="Times New Roman" panose="02020603050405020304" pitchFamily="18" charset="0"/>
                <a:cs typeface="Times New Roman" panose="02020603050405020304" pitchFamily="18" charset="0"/>
              </a:rPr>
              <a:t>Решение Балтийского городского суда от 17.12.2009 №</a:t>
            </a:r>
            <a:r>
              <a:rPr lang="ru-RU" sz="2000" i="1" dirty="0" smtClean="0">
                <a:solidFill>
                  <a:schemeClr val="tx1"/>
                </a:solidFill>
                <a:latin typeface="Times New Roman" panose="02020603050405020304" pitchFamily="18" charset="0"/>
                <a:cs typeface="Times New Roman" panose="02020603050405020304" pitchFamily="18" charset="0"/>
              </a:rPr>
              <a:t>2–510/09</a:t>
            </a:r>
          </a:p>
          <a:p>
            <a:pPr algn="ctr"/>
            <a:endParaRPr lang="ru-RU" sz="2000" i="1" dirty="0">
              <a:solidFill>
                <a:schemeClr val="tx1"/>
              </a:solidFill>
              <a:latin typeface="Times New Roman" panose="02020603050405020304" pitchFamily="18" charset="0"/>
              <a:cs typeface="Times New Roman" panose="02020603050405020304" pitchFamily="18" charset="0"/>
            </a:endParaRPr>
          </a:p>
          <a:p>
            <a:pPr algn="ctr"/>
            <a:r>
              <a:rPr lang="ru-RU" sz="2000" i="1" dirty="0">
                <a:solidFill>
                  <a:schemeClr val="tx1"/>
                </a:solidFill>
                <a:latin typeface="Times New Roman" panose="02020603050405020304" pitchFamily="18" charset="0"/>
                <a:cs typeface="Times New Roman" panose="02020603050405020304" pitchFamily="18" charset="0"/>
              </a:rPr>
              <a:t>Решение Шушенского районного суда Красноярского края от 08.06.2017 по делу N 2А-280/2017~М-165/2017</a:t>
            </a:r>
            <a:endParaRPr lang="ru-RU" sz="20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53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5160935" y="123987"/>
            <a:ext cx="6307809" cy="13018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Н</a:t>
            </a:r>
            <a:r>
              <a:rPr lang="ru-RU" sz="2000" dirty="0" smtClean="0">
                <a:solidFill>
                  <a:schemeClr val="tx1"/>
                </a:solidFill>
                <a:latin typeface="Times New Roman" panose="02020603050405020304" pitchFamily="18" charset="0"/>
                <a:cs typeface="Times New Roman" panose="02020603050405020304" pitchFamily="18" charset="0"/>
              </a:rPr>
              <a:t>еисполнение </a:t>
            </a:r>
            <a:r>
              <a:rPr lang="ru-RU" sz="2000" dirty="0">
                <a:solidFill>
                  <a:schemeClr val="tx1"/>
                </a:solidFill>
                <a:latin typeface="Times New Roman" panose="02020603050405020304" pitchFamily="18" charset="0"/>
                <a:cs typeface="Times New Roman" panose="02020603050405020304" pitchFamily="18" charset="0"/>
              </a:rPr>
              <a:t>в течение трех и более месяцев обязанностей по решению вопросов местного значения, осуществлению полномочий, предусмотренных законодательством</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9484" y="123987"/>
            <a:ext cx="4510006" cy="836908"/>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spc="100" dirty="0" smtClean="0">
                <a:solidFill>
                  <a:schemeClr val="tx1"/>
                </a:solidFill>
                <a:latin typeface="Times New Roman" panose="02020603050405020304" pitchFamily="18" charset="0"/>
                <a:cs typeface="Times New Roman" panose="02020603050405020304" pitchFamily="18" charset="0"/>
              </a:rPr>
              <a:t>ИЗ СУДЕБНОЙ ПРАКТИКЕ ПО ДЕЛАМ ОБ УДАЛЕНИИ ГЛАВЫ В ОТСТАВКУ</a:t>
            </a:r>
            <a:endParaRPr lang="ru-RU" b="1" i="1" spc="10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39484" y="1596325"/>
            <a:ext cx="4912963" cy="27586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anose="02020603050405020304" pitchFamily="18" charset="0"/>
                <a:cs typeface="Times New Roman" panose="02020603050405020304" pitchFamily="18" charset="0"/>
              </a:rPr>
              <a:t>Н</a:t>
            </a:r>
            <a:r>
              <a:rPr lang="ru-RU" sz="1600" dirty="0" smtClean="0">
                <a:solidFill>
                  <a:schemeClr val="tx1"/>
                </a:solidFill>
                <a:latin typeface="Times New Roman" panose="02020603050405020304" pitchFamily="18" charset="0"/>
                <a:cs typeface="Times New Roman" panose="02020603050405020304" pitchFamily="18" charset="0"/>
              </a:rPr>
              <a:t>аличие </a:t>
            </a:r>
            <a:r>
              <a:rPr lang="ru-RU" sz="1600" dirty="0">
                <a:solidFill>
                  <a:schemeClr val="tx1"/>
                </a:solidFill>
                <a:latin typeface="Times New Roman" panose="02020603050405020304" pitchFamily="18" charset="0"/>
                <a:cs typeface="Times New Roman" panose="02020603050405020304" pitchFamily="18" charset="0"/>
              </a:rPr>
              <a:t>широкого круга неразрешенных проблем в сфере ЖКХ, газо- и водоснабжении, дорожном строительстве, и иных сферах жизни достоверным подтверждением правомерности удаления с должности главы муниципального образования служить не может; вопрос о том являются ли данные проблемы результатом "ненадлежащей" в широком смысле этого слова деятельности главы оставлен без выяснения и оценки; доказательств, подтверждающих полное неисполнение всех своих обязанностей, суду не </a:t>
            </a:r>
            <a:r>
              <a:rPr lang="ru-RU" sz="1600" dirty="0" smtClean="0">
                <a:solidFill>
                  <a:schemeClr val="tx1"/>
                </a:solidFill>
                <a:latin typeface="Times New Roman" panose="02020603050405020304" pitchFamily="18" charset="0"/>
                <a:cs typeface="Times New Roman" panose="02020603050405020304" pitchFamily="18" charset="0"/>
              </a:rPr>
              <a:t>представлено.</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160935" y="1627321"/>
            <a:ext cx="2789695" cy="21697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anose="02020603050405020304" pitchFamily="18" charset="0"/>
                <a:cs typeface="Times New Roman" panose="02020603050405020304" pitchFamily="18" charset="0"/>
              </a:rPr>
              <a:t>П</a:t>
            </a:r>
            <a:r>
              <a:rPr lang="ru-RU" sz="1600" dirty="0" smtClean="0">
                <a:solidFill>
                  <a:schemeClr val="tx1"/>
                </a:solidFill>
                <a:latin typeface="Times New Roman" panose="02020603050405020304" pitchFamily="18" charset="0"/>
                <a:cs typeface="Times New Roman" panose="02020603050405020304" pitchFamily="18" charset="0"/>
              </a:rPr>
              <a:t>лохая</a:t>
            </a:r>
            <a:r>
              <a:rPr lang="ru-RU" sz="1600" dirty="0">
                <a:solidFill>
                  <a:schemeClr val="tx1"/>
                </a:solidFill>
                <a:latin typeface="Times New Roman" panose="02020603050405020304" pitchFamily="18" charset="0"/>
                <a:cs typeface="Times New Roman" panose="02020603050405020304" pitchFamily="18" charset="0"/>
              </a:rPr>
              <a:t>, ненадлежащая организация исполнения полномочий не равнозначна неисполнению главой муниципального образования в течение определенного периода обязанностей, перечисленных в норме </a:t>
            </a:r>
            <a:r>
              <a:rPr lang="ru-RU" sz="1600" dirty="0" smtClean="0">
                <a:solidFill>
                  <a:schemeClr val="tx1"/>
                </a:solidFill>
                <a:latin typeface="Times New Roman" panose="02020603050405020304" pitchFamily="18" charset="0"/>
                <a:cs typeface="Times New Roman" panose="02020603050405020304" pitchFamily="18" charset="0"/>
              </a:rPr>
              <a:t>Закона.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8059118" y="1627321"/>
            <a:ext cx="3797085" cy="27277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anose="02020603050405020304" pitchFamily="18" charset="0"/>
                <a:cs typeface="Times New Roman" panose="02020603050405020304" pitchFamily="18" charset="0"/>
              </a:rPr>
              <a:t>Если глава муниципального образования исполняет свои должностные обязанности менее календарного года, у представительного органа муниципального образования нет правовых оснований для оценки деятельности главы муниципального образования за отчетный календарный период, то есть за полный календарный год, который является отчетным </a:t>
            </a:r>
            <a:r>
              <a:rPr lang="ru-RU" sz="1600" dirty="0" smtClean="0">
                <a:solidFill>
                  <a:schemeClr val="tx1"/>
                </a:solidFill>
                <a:latin typeface="Times New Roman" panose="02020603050405020304" pitchFamily="18" charset="0"/>
                <a:cs typeface="Times New Roman" panose="02020603050405020304" pitchFamily="18" charset="0"/>
              </a:rPr>
              <a:t>периодом.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055222" y="4835470"/>
            <a:ext cx="3081485" cy="1477328"/>
          </a:xfrm>
          <a:prstGeom prst="rect">
            <a:avLst/>
          </a:prstGeom>
          <a:noFill/>
        </p:spPr>
        <p:txBody>
          <a:bodyPr wrap="none" lIns="91440" tIns="45720" rIns="91440" bIns="45720">
            <a:spAutoFit/>
          </a:bodyPr>
          <a:lstStyle/>
          <a:p>
            <a:pPr algn="ctr"/>
            <a:r>
              <a:rPr lang="ru-RU" dirty="0">
                <a:latin typeface="Times New Roman" panose="02020603050405020304" pitchFamily="18" charset="0"/>
                <a:cs typeface="Times New Roman" panose="02020603050405020304" pitchFamily="18" charset="0"/>
              </a:rPr>
              <a:t>Решение Верхнеуральского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районного суда </a:t>
            </a:r>
            <a:r>
              <a:rPr lang="ru-RU" dirty="0">
                <a:latin typeface="Times New Roman" panose="02020603050405020304" pitchFamily="18" charset="0"/>
                <a:cs typeface="Times New Roman" panose="02020603050405020304" pitchFamily="18" charset="0"/>
              </a:rPr>
              <a:t>Челябинской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области </a:t>
            </a:r>
          </a:p>
          <a:p>
            <a:pPr algn="ctr"/>
            <a:r>
              <a:rPr lang="ru-RU" dirty="0" smtClean="0">
                <a:latin typeface="Times New Roman" panose="02020603050405020304" pitchFamily="18" charset="0"/>
                <a:cs typeface="Times New Roman" panose="02020603050405020304" pitchFamily="18" charset="0"/>
              </a:rPr>
              <a:t>от </a:t>
            </a:r>
            <a:r>
              <a:rPr lang="ru-RU" dirty="0">
                <a:latin typeface="Times New Roman" panose="02020603050405020304" pitchFamily="18" charset="0"/>
                <a:cs typeface="Times New Roman" panose="02020603050405020304" pitchFamily="18" charset="0"/>
              </a:rPr>
              <a:t>07.11.2012 по делу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N </a:t>
            </a:r>
            <a:r>
              <a:rPr lang="ru-RU" dirty="0">
                <a:latin typeface="Times New Roman" panose="02020603050405020304" pitchFamily="18" charset="0"/>
                <a:cs typeface="Times New Roman" panose="02020603050405020304" pitchFamily="18" charset="0"/>
              </a:rPr>
              <a:t>2-925/2012~М-986/2012</a:t>
            </a:r>
            <a:endParaRPr lang="ru-RU" b="0" cap="none" spc="0" dirty="0">
              <a:ln w="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052447" y="4835470"/>
            <a:ext cx="3603294" cy="1569660"/>
          </a:xfrm>
          <a:prstGeom prst="rect">
            <a:avLst/>
          </a:prstGeom>
          <a:noFill/>
        </p:spPr>
        <p:txBody>
          <a:bodyPr wrap="none" lIns="91440" tIns="45720" rIns="91440" bIns="45720">
            <a:spAutoFit/>
          </a:bodyPr>
          <a:lstStyle/>
          <a:p>
            <a:pPr algn="ctr"/>
            <a:r>
              <a:rPr lang="ru-RU" sz="1600" dirty="0">
                <a:latin typeface="Times New Roman" panose="02020603050405020304" pitchFamily="18" charset="0"/>
                <a:cs typeface="Times New Roman" panose="02020603050405020304" pitchFamily="18" charset="0"/>
              </a:rPr>
              <a:t>Решение Приморского районного суда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Архангельской области</a:t>
            </a:r>
          </a:p>
          <a:p>
            <a:pPr algn="ct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от 08.12.2011 по делу №2 - </a:t>
            </a:r>
            <a:r>
              <a:rPr lang="ru-RU" sz="1600" dirty="0" smtClean="0">
                <a:latin typeface="Times New Roman" panose="02020603050405020304" pitchFamily="18" charset="0"/>
                <a:cs typeface="Times New Roman" panose="02020603050405020304" pitchFamily="18" charset="0"/>
              </a:rPr>
              <a:t>1555/2011;</a:t>
            </a:r>
          </a:p>
          <a:p>
            <a:pPr algn="ctr"/>
            <a:r>
              <a:rPr lang="ru-RU" sz="1600" dirty="0">
                <a:latin typeface="Times New Roman" panose="02020603050405020304" pitchFamily="18" charset="0"/>
                <a:cs typeface="Times New Roman" panose="02020603050405020304" pitchFamily="18" charset="0"/>
              </a:rPr>
              <a:t>Решение </a:t>
            </a:r>
            <a:r>
              <a:rPr lang="ru-RU" sz="1600" dirty="0" err="1">
                <a:latin typeface="Times New Roman" panose="02020603050405020304" pitchFamily="18" charset="0"/>
                <a:cs typeface="Times New Roman" panose="02020603050405020304" pitchFamily="18" charset="0"/>
              </a:rPr>
              <a:t>Олонецкого</a:t>
            </a:r>
            <a:r>
              <a:rPr lang="ru-RU" sz="1600" dirty="0">
                <a:latin typeface="Times New Roman" panose="02020603050405020304" pitchFamily="18" charset="0"/>
                <a:cs typeface="Times New Roman" panose="02020603050405020304" pitchFamily="18" charset="0"/>
              </a:rPr>
              <a:t> районного суда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Республики </a:t>
            </a:r>
            <a:r>
              <a:rPr lang="ru-RU" sz="1600" dirty="0">
                <a:latin typeface="Times New Roman" panose="02020603050405020304" pitchFamily="18" charset="0"/>
                <a:cs typeface="Times New Roman" panose="02020603050405020304" pitchFamily="18" charset="0"/>
              </a:rPr>
              <a:t>Карелия </a:t>
            </a:r>
            <a:r>
              <a:rPr lang="ru-RU" sz="1600" dirty="0" smtClean="0">
                <a:latin typeface="Times New Roman" panose="02020603050405020304" pitchFamily="18" charset="0"/>
                <a:cs typeface="Times New Roman" panose="02020603050405020304" pitchFamily="18" charset="0"/>
              </a:rPr>
              <a:t>от </a:t>
            </a:r>
            <a:r>
              <a:rPr lang="ru-RU" sz="1600" dirty="0">
                <a:latin typeface="Times New Roman" panose="02020603050405020304" pitchFamily="18" charset="0"/>
                <a:cs typeface="Times New Roman" panose="02020603050405020304" pitchFamily="18" charset="0"/>
              </a:rPr>
              <a:t>12.11.2012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по </a:t>
            </a:r>
            <a:r>
              <a:rPr lang="ru-RU" sz="1600" dirty="0">
                <a:latin typeface="Times New Roman" panose="02020603050405020304" pitchFamily="18" charset="0"/>
                <a:cs typeface="Times New Roman" panose="02020603050405020304" pitchFamily="18" charset="0"/>
              </a:rPr>
              <a:t>делу N 2- 722/2012~М-695/2012</a:t>
            </a:r>
            <a:endParaRPr lang="ru-RU" sz="16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9055544" y="4835470"/>
            <a:ext cx="2800659" cy="830997"/>
          </a:xfrm>
          <a:prstGeom prst="rect">
            <a:avLst/>
          </a:prstGeom>
          <a:noFill/>
        </p:spPr>
        <p:txBody>
          <a:bodyPr wrap="square" lIns="91440" tIns="45720" rIns="91440" bIns="45720">
            <a:spAutoFit/>
          </a:bodyPr>
          <a:lstStyle/>
          <a:p>
            <a:pPr algn="ctr"/>
            <a:r>
              <a:rPr lang="ru-RU" sz="1600" dirty="0">
                <a:latin typeface="Times New Roman" panose="02020603050405020304" pitchFamily="18" charset="0"/>
                <a:cs typeface="Times New Roman" panose="02020603050405020304" pitchFamily="18" charset="0"/>
              </a:rPr>
              <a:t>Определение Верховного Суда РФ от 13.03.2013 N 9-КГ13-1</a:t>
            </a:r>
            <a:endParaRPr lang="ru-RU" sz="1600" b="0" cap="none" spc="0" dirty="0">
              <a:ln w="0"/>
              <a:solidFill>
                <a:schemeClr val="tx1"/>
              </a:solidFill>
              <a:latin typeface="Times New Roman" panose="02020603050405020304" pitchFamily="18" charset="0"/>
              <a:cs typeface="Times New Roman" panose="02020603050405020304" pitchFamily="18" charset="0"/>
            </a:endParaRPr>
          </a:p>
        </p:txBody>
      </p:sp>
      <p:cxnSp>
        <p:nvCxnSpPr>
          <p:cNvPr id="14" name="Прямая со стрелкой 13"/>
          <p:cNvCxnSpPr>
            <a:stCxn id="7" idx="2"/>
            <a:endCxn id="10" idx="0"/>
          </p:cNvCxnSpPr>
          <p:nvPr/>
        </p:nvCxnSpPr>
        <p:spPr>
          <a:xfrm flipH="1">
            <a:off x="2595965" y="4355023"/>
            <a:ext cx="1" cy="48044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H="1">
            <a:off x="6555782" y="3835829"/>
            <a:ext cx="1" cy="99964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flipH="1">
            <a:off x="10455872" y="4355023"/>
            <a:ext cx="1" cy="48044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56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304800" y="346055"/>
            <a:ext cx="11765280" cy="707886"/>
          </a:xfrm>
          <a:prstGeom prst="rect">
            <a:avLst/>
          </a:prstGeom>
          <a:noFill/>
        </p:spPr>
        <p:txBody>
          <a:bodyPr wrap="square" lIns="91440" tIns="45720" rIns="91440" bIns="45720">
            <a:spAutoFit/>
          </a:bodyPr>
          <a:lstStyle/>
          <a:p>
            <a:pPr algn="ctr"/>
            <a:r>
              <a:rPr lang="ru-RU" sz="2000" dirty="0">
                <a:latin typeface="Times New Roman" panose="02020603050405020304" pitchFamily="18" charset="0"/>
                <a:cs typeface="Times New Roman" panose="02020603050405020304" pitchFamily="18" charset="0"/>
              </a:rPr>
              <a:t>Круг полномочий главы муниципального образования зависит от </a:t>
            </a:r>
            <a:r>
              <a:rPr lang="ru-RU" sz="2000" dirty="0" smtClean="0">
                <a:latin typeface="Times New Roman" panose="02020603050405020304" pitchFamily="18" charset="0"/>
                <a:cs typeface="Times New Roman" panose="02020603050405020304" pitchFamily="18" charset="0"/>
              </a:rPr>
              <a:t>совмещения </a:t>
            </a:r>
            <a:r>
              <a:rPr lang="ru-RU" sz="2000" dirty="0">
                <a:latin typeface="Times New Roman" panose="02020603050405020304" pitchFamily="18" charset="0"/>
                <a:cs typeface="Times New Roman" panose="02020603050405020304" pitchFamily="18" charset="0"/>
              </a:rPr>
              <a:t>статуса главы муниципалитета с иными должностями </a:t>
            </a:r>
            <a:r>
              <a:rPr lang="ru-RU" sz="2000" dirty="0" smtClean="0">
                <a:latin typeface="Times New Roman" panose="02020603050405020304" pitchFamily="18" charset="0"/>
                <a:cs typeface="Times New Roman" panose="02020603050405020304" pitchFamily="18" charset="0"/>
              </a:rPr>
              <a:t>органов </a:t>
            </a:r>
            <a:r>
              <a:rPr lang="ru-RU" sz="2000" dirty="0">
                <a:latin typeface="Times New Roman" panose="02020603050405020304" pitchFamily="18" charset="0"/>
                <a:cs typeface="Times New Roman" panose="02020603050405020304" pitchFamily="18" charset="0"/>
              </a:rPr>
              <a:t>местной </a:t>
            </a:r>
            <a:r>
              <a:rPr lang="ru-RU" sz="2000" dirty="0" smtClean="0">
                <a:latin typeface="Times New Roman" panose="02020603050405020304" pitchFamily="18" charset="0"/>
                <a:cs typeface="Times New Roman" panose="02020603050405020304" pitchFamily="18" charset="0"/>
              </a:rPr>
              <a:t>власти </a:t>
            </a:r>
            <a:r>
              <a:rPr lang="ru-RU" sz="1600" i="1" dirty="0" smtClean="0">
                <a:latin typeface="Times New Roman" panose="02020603050405020304" pitchFamily="18" charset="0"/>
                <a:cs typeface="Times New Roman" panose="02020603050405020304" pitchFamily="18" charset="0"/>
              </a:rPr>
              <a:t>(ст</a:t>
            </a:r>
            <a:r>
              <a:rPr lang="ru-RU" sz="1600" i="1" dirty="0">
                <a:latin typeface="Times New Roman" panose="02020603050405020304" pitchFamily="18" charset="0"/>
                <a:cs typeface="Times New Roman" panose="02020603050405020304" pitchFamily="18" charset="0"/>
              </a:rPr>
              <a:t>. 36 Федерального закона № </a:t>
            </a:r>
            <a:r>
              <a:rPr lang="ru-RU" sz="1600" i="1" dirty="0" smtClean="0">
                <a:latin typeface="Times New Roman" panose="02020603050405020304" pitchFamily="18" charset="0"/>
                <a:cs typeface="Times New Roman" panose="02020603050405020304" pitchFamily="18" charset="0"/>
              </a:rPr>
              <a:t>131-ФЗ) </a:t>
            </a:r>
            <a:endParaRPr lang="ru-RU" sz="16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04800" y="1981200"/>
            <a:ext cx="2255520" cy="487680"/>
          </a:xfrm>
          <a:prstGeom prst="round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На муниципальных выборах</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04800" y="3024068"/>
            <a:ext cx="2255520" cy="778788"/>
          </a:xfrm>
          <a:prstGeom prst="round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Представительным органом из своего состава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04800" y="4181713"/>
            <a:ext cx="3764280" cy="1264920"/>
          </a:xfrm>
          <a:prstGeom prst="round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anose="02020603050405020304" pitchFamily="18" charset="0"/>
                <a:cs typeface="Times New Roman" panose="02020603050405020304" pitchFamily="18" charset="0"/>
              </a:rPr>
              <a:t>Представительным органом из числа кандидатов, представленной конкурсной комиссией по результатам конкурса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04800" y="5532596"/>
            <a:ext cx="3764280" cy="1195864"/>
          </a:xfrm>
          <a:prstGeom prst="round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На сходе граждан в поселении, где полномочия представительного органа осуществляется сходов граждан</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3032760" y="1255752"/>
            <a:ext cx="3017520" cy="100584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Входи в состав представительного органа и исполняет полномочия его председателя</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032760" y="2318980"/>
            <a:ext cx="3017520" cy="48768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Возглавляет местную администрацию</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8869680" y="1195863"/>
            <a:ext cx="3200400" cy="3071335"/>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tx1"/>
              </a:solidFill>
              <a:latin typeface="Times New Roman" panose="02020603050405020304" pitchFamily="18" charset="0"/>
              <a:cs typeface="Times New Roman" panose="02020603050405020304" pitchFamily="18" charset="0"/>
            </a:endParaRPr>
          </a:p>
          <a:p>
            <a:pPr algn="ctr"/>
            <a:r>
              <a:rPr lang="ru-RU" sz="1600" dirty="0" smtClean="0">
                <a:solidFill>
                  <a:schemeClr val="tx1"/>
                </a:solidFill>
                <a:latin typeface="Times New Roman" panose="02020603050405020304" pitchFamily="18" charset="0"/>
                <a:cs typeface="Times New Roman" panose="02020603050405020304" pitchFamily="18" charset="0"/>
              </a:rPr>
              <a:t>Совмещение одновременно возможно только в сельских поселениях или внутригородском муниципальном образовании </a:t>
            </a:r>
            <a:r>
              <a:rPr lang="ru-RU" sz="1600" dirty="0">
                <a:solidFill>
                  <a:schemeClr val="tx1"/>
                </a:solidFill>
                <a:latin typeface="Times New Roman" panose="02020603050405020304" pitchFamily="18" charset="0"/>
                <a:cs typeface="Times New Roman" panose="02020603050405020304" pitchFamily="18" charset="0"/>
              </a:rPr>
              <a:t>города федерального значения</a:t>
            </a:r>
          </a:p>
          <a:p>
            <a:pPr algn="ctr"/>
            <a:endParaRPr lang="ru-RU" dirty="0"/>
          </a:p>
        </p:txBody>
      </p:sp>
      <p:sp>
        <p:nvSpPr>
          <p:cNvPr id="13" name="Правая фигурная скобка 12"/>
          <p:cNvSpPr/>
          <p:nvPr/>
        </p:nvSpPr>
        <p:spPr>
          <a:xfrm>
            <a:off x="8092440" y="1255752"/>
            <a:ext cx="609600" cy="283999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5" name="Прямая со стрелкой 14"/>
          <p:cNvCxnSpPr>
            <a:stCxn id="6" idx="3"/>
            <a:endCxn id="10" idx="1"/>
          </p:cNvCxnSpPr>
          <p:nvPr/>
        </p:nvCxnSpPr>
        <p:spPr>
          <a:xfrm flipV="1">
            <a:off x="2560320" y="1758672"/>
            <a:ext cx="472440" cy="4663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3"/>
            <a:endCxn id="11" idx="1"/>
          </p:cNvCxnSpPr>
          <p:nvPr/>
        </p:nvCxnSpPr>
        <p:spPr>
          <a:xfrm>
            <a:off x="2560320" y="2225040"/>
            <a:ext cx="472440" cy="3377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032760" y="2911316"/>
            <a:ext cx="3017520" cy="548402"/>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Исполняет полномочия председателя</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3032760" y="3547348"/>
            <a:ext cx="3017520" cy="548402"/>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Возглавляет местную администрацию</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6217920" y="3389292"/>
            <a:ext cx="1920240" cy="82308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tx1"/>
              </a:solidFill>
              <a:latin typeface="Times New Roman" panose="02020603050405020304" pitchFamily="18" charset="0"/>
              <a:cs typeface="Times New Roman" panose="02020603050405020304" pitchFamily="18" charset="0"/>
            </a:endParaRPr>
          </a:p>
          <a:p>
            <a:pPr algn="ctr"/>
            <a:r>
              <a:rPr lang="ru-RU" sz="1600" dirty="0" smtClean="0">
                <a:solidFill>
                  <a:schemeClr val="tx1"/>
                </a:solidFill>
                <a:latin typeface="Times New Roman" panose="02020603050405020304" pitchFamily="18" charset="0"/>
                <a:cs typeface="Times New Roman" panose="02020603050405020304" pitchFamily="18" charset="0"/>
              </a:rPr>
              <a:t>Полномочия депутата прекращаются</a:t>
            </a:r>
            <a:endParaRPr lang="ru-RU" sz="1600" dirty="0">
              <a:solidFill>
                <a:schemeClr val="tx1"/>
              </a:solidFill>
              <a:latin typeface="Times New Roman" panose="02020603050405020304" pitchFamily="18" charset="0"/>
              <a:cs typeface="Times New Roman" panose="02020603050405020304" pitchFamily="18" charset="0"/>
            </a:endParaRPr>
          </a:p>
          <a:p>
            <a:pPr algn="ctr"/>
            <a:endParaRPr lang="ru-RU" dirty="0"/>
          </a:p>
        </p:txBody>
      </p:sp>
      <p:cxnSp>
        <p:nvCxnSpPr>
          <p:cNvPr id="21" name="Прямая со стрелкой 20"/>
          <p:cNvCxnSpPr>
            <a:stCxn id="7" idx="3"/>
            <a:endCxn id="18" idx="1"/>
          </p:cNvCxnSpPr>
          <p:nvPr/>
        </p:nvCxnSpPr>
        <p:spPr>
          <a:xfrm flipV="1">
            <a:off x="2560320" y="3185517"/>
            <a:ext cx="472440" cy="2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560320" y="3433048"/>
            <a:ext cx="472440" cy="367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4709160" y="4570333"/>
            <a:ext cx="3017520" cy="48768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Возглавляет местную администрацию</a:t>
            </a:r>
            <a:endParaRPr lang="ru-RU" sz="1600" dirty="0">
              <a:solidFill>
                <a:schemeClr val="tx1"/>
              </a:solidFill>
              <a:latin typeface="Times New Roman" panose="02020603050405020304" pitchFamily="18" charset="0"/>
              <a:cs typeface="Times New Roman" panose="02020603050405020304" pitchFamily="18" charset="0"/>
            </a:endParaRPr>
          </a:p>
        </p:txBody>
      </p:sp>
      <p:cxnSp>
        <p:nvCxnSpPr>
          <p:cNvPr id="40" name="Прямая со стрелкой 39"/>
          <p:cNvCxnSpPr>
            <a:stCxn id="19" idx="3"/>
            <a:endCxn id="20" idx="1"/>
          </p:cNvCxnSpPr>
          <p:nvPr/>
        </p:nvCxnSpPr>
        <p:spPr>
          <a:xfrm flipV="1">
            <a:off x="6050280" y="3800832"/>
            <a:ext cx="167640" cy="207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8" idx="3"/>
            <a:endCxn id="38" idx="1"/>
          </p:cNvCxnSpPr>
          <p:nvPr/>
        </p:nvCxnSpPr>
        <p:spPr>
          <a:xfrm>
            <a:off x="4069080" y="4814173"/>
            <a:ext cx="6400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4709160" y="5784711"/>
            <a:ext cx="3017520" cy="48768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Возглавляет местную администрацию</a:t>
            </a:r>
            <a:endParaRPr lang="ru-RU" sz="1600" dirty="0">
              <a:solidFill>
                <a:schemeClr val="tx1"/>
              </a:solidFill>
              <a:latin typeface="Times New Roman" panose="02020603050405020304" pitchFamily="18" charset="0"/>
              <a:cs typeface="Times New Roman" panose="02020603050405020304" pitchFamily="18" charset="0"/>
            </a:endParaRPr>
          </a:p>
        </p:txBody>
      </p:sp>
      <p:cxnSp>
        <p:nvCxnSpPr>
          <p:cNvPr id="44" name="Прямая со стрелкой 43"/>
          <p:cNvCxnSpPr/>
          <p:nvPr/>
        </p:nvCxnSpPr>
        <p:spPr>
          <a:xfrm>
            <a:off x="4069080" y="6028551"/>
            <a:ext cx="6400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73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15717" y="164768"/>
            <a:ext cx="11546006" cy="1200329"/>
          </a:xfrm>
          <a:prstGeom prst="rect">
            <a:avLst/>
          </a:prstGeom>
          <a:noFill/>
        </p:spPr>
        <p:txBody>
          <a:bodyPr wrap="square" lIns="91440" tIns="45720" rIns="91440" bIns="45720">
            <a:spAutoFit/>
          </a:bodyPr>
          <a:lstStyle/>
          <a:p>
            <a:pPr algn="ctr"/>
            <a:r>
              <a:rPr lang="ru-RU" sz="2400" b="1" dirty="0" smtClean="0">
                <a:latin typeface="Times New Roman" panose="02020603050405020304" pitchFamily="18" charset="0"/>
                <a:cs typeface="Times New Roman" panose="02020603050405020304" pitchFamily="18" charset="0"/>
              </a:rPr>
              <a:t>Глава </a:t>
            </a:r>
            <a:r>
              <a:rPr lang="ru-RU" sz="2400" b="1" dirty="0">
                <a:latin typeface="Times New Roman" panose="02020603050405020304" pitchFamily="18" charset="0"/>
                <a:cs typeface="Times New Roman" panose="02020603050405020304" pitchFamily="18" charset="0"/>
              </a:rPr>
              <a:t>муниципального образо­вания </a:t>
            </a:r>
            <a:endParaRPr lang="ru-RU" sz="2400" b="1" dirty="0" smtClean="0">
              <a:latin typeface="Times New Roman" panose="02020603050405020304" pitchFamily="18" charset="0"/>
              <a:cs typeface="Times New Roman" panose="02020603050405020304" pitchFamily="18" charset="0"/>
            </a:endParaRPr>
          </a:p>
          <a:p>
            <a:pPr algn="ctr"/>
            <a:r>
              <a:rPr lang="ru-RU" sz="2400" dirty="0" smtClean="0">
                <a:latin typeface="Times New Roman" panose="02020603050405020304" pitchFamily="18" charset="0"/>
                <a:cs typeface="Times New Roman" panose="02020603050405020304" pitchFamily="18" charset="0"/>
              </a:rPr>
              <a:t>независимо </a:t>
            </a:r>
            <a:r>
              <a:rPr lang="ru-RU" sz="2400" dirty="0">
                <a:latin typeface="Times New Roman" panose="02020603050405020304" pitchFamily="18" charset="0"/>
                <a:cs typeface="Times New Roman" panose="02020603050405020304" pitchFamily="18" charset="0"/>
              </a:rPr>
              <a:t>от способа избрания и от того</a:t>
            </a:r>
            <a:r>
              <a:rPr lang="ru-RU" sz="2400" dirty="0" smtClean="0">
                <a:latin typeface="Times New Roman" panose="02020603050405020304" pitchFamily="18" charset="0"/>
                <a:cs typeface="Times New Roman" panose="02020603050405020304" pitchFamily="18" charset="0"/>
              </a:rPr>
              <a:t>,</a:t>
            </a:r>
          </a:p>
          <a:p>
            <a:pPr algn="ct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какой орган (представительный или исполнительный) он </a:t>
            </a:r>
            <a:r>
              <a:rPr lang="ru-RU" sz="2400" dirty="0" smtClean="0">
                <a:latin typeface="Times New Roman" panose="02020603050405020304" pitchFamily="18" charset="0"/>
                <a:cs typeface="Times New Roman" panose="02020603050405020304" pitchFamily="18" charset="0"/>
              </a:rPr>
              <a:t>возглавляет:</a:t>
            </a:r>
          </a:p>
        </p:txBody>
      </p:sp>
      <p:sp>
        <p:nvSpPr>
          <p:cNvPr id="2" name="Прямоугольник 1"/>
          <p:cNvSpPr/>
          <p:nvPr/>
        </p:nvSpPr>
        <p:spPr>
          <a:xfrm>
            <a:off x="465841" y="1480174"/>
            <a:ext cx="11121699" cy="4370427"/>
          </a:xfrm>
          <a:prstGeom prst="rect">
            <a:avLst/>
          </a:prstGeom>
          <a:noFill/>
        </p:spPr>
        <p:txBody>
          <a:bodyPr wrap="none" lIns="91440" tIns="45720" rIns="91440" bIns="45720">
            <a:spAutoFit/>
          </a:bodyPr>
          <a:lstStyle/>
          <a:p>
            <a:r>
              <a:rPr lang="en-US" dirty="0" smtClean="0">
                <a:latin typeface="Times New Roman" panose="02020603050405020304" pitchFamily="18" charset="0"/>
                <a:cs typeface="Times New Roman" panose="02020603050405020304" pitchFamily="18" charset="0"/>
              </a:rPr>
              <a:t>I</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редставляет </a:t>
            </a:r>
            <a:r>
              <a:rPr lang="ru-RU" dirty="0">
                <a:latin typeface="Times New Roman" panose="02020603050405020304" pitchFamily="18" charset="0"/>
                <a:cs typeface="Times New Roman" panose="02020603050405020304" pitchFamily="18" charset="0"/>
              </a:rPr>
              <a:t>муниципальное образование в </a:t>
            </a:r>
            <a:r>
              <a:rPr lang="ru-RU" dirty="0" smtClean="0">
                <a:latin typeface="Times New Roman" panose="02020603050405020304" pitchFamily="18" charset="0"/>
                <a:cs typeface="Times New Roman" panose="02020603050405020304" pitchFamily="18" charset="0"/>
              </a:rPr>
              <a:t>отношениях:</a:t>
            </a:r>
          </a:p>
          <a:p>
            <a:pPr marL="285750" indent="-285750">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с </a:t>
            </a:r>
            <a:r>
              <a:rPr lang="ru-RU" sz="2000" dirty="0">
                <a:latin typeface="Times New Roman" panose="02020603050405020304" pitchFamily="18" charset="0"/>
                <a:cs typeface="Times New Roman" panose="02020603050405020304" pitchFamily="18" charset="0"/>
              </a:rPr>
              <a:t>органами местного самоуправления </a:t>
            </a:r>
            <a:r>
              <a:rPr lang="ru-RU" sz="2000" dirty="0" smtClean="0">
                <a:latin typeface="Times New Roman" panose="02020603050405020304" pitchFamily="18" charset="0"/>
                <a:cs typeface="Times New Roman" panose="02020603050405020304" pitchFamily="18" charset="0"/>
              </a:rPr>
              <a:t>других муниципальных </a:t>
            </a:r>
          </a:p>
          <a:p>
            <a:r>
              <a:rPr lang="ru-RU" sz="2000" dirty="0" smtClean="0">
                <a:latin typeface="Times New Roman" panose="02020603050405020304" pitchFamily="18" charset="0"/>
                <a:cs typeface="Times New Roman" panose="02020603050405020304" pitchFamily="18" charset="0"/>
              </a:rPr>
              <a:t>образований; </a:t>
            </a:r>
          </a:p>
          <a:p>
            <a:pPr marL="285750" indent="-285750">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органами </a:t>
            </a:r>
            <a:r>
              <a:rPr lang="ru-RU" sz="2000" dirty="0">
                <a:latin typeface="Times New Roman" panose="02020603050405020304" pitchFamily="18" charset="0"/>
                <a:cs typeface="Times New Roman" panose="02020603050405020304" pitchFamily="18" charset="0"/>
              </a:rPr>
              <a:t>государственной </a:t>
            </a:r>
            <a:r>
              <a:rPr lang="ru-RU" sz="2000" dirty="0" smtClean="0">
                <a:latin typeface="Times New Roman" panose="02020603050405020304" pitchFamily="18" charset="0"/>
                <a:cs typeface="Times New Roman" panose="02020603050405020304" pitchFamily="18" charset="0"/>
              </a:rPr>
              <a:t>власти; </a:t>
            </a:r>
          </a:p>
          <a:p>
            <a:pPr marL="285750" indent="-285750">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гражданами </a:t>
            </a:r>
            <a:r>
              <a:rPr lang="ru-RU" sz="2000" dirty="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организациями.</a:t>
            </a:r>
          </a:p>
          <a:p>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II</a:t>
            </a:r>
            <a:r>
              <a:rPr lang="ru-RU" dirty="0" smtClean="0">
                <a:latin typeface="Times New Roman" panose="02020603050405020304" pitchFamily="18" charset="0"/>
                <a:cs typeface="Times New Roman" panose="02020603050405020304" pitchFamily="18" charset="0"/>
              </a:rPr>
              <a:t>.Подписывает и обнародует НПА, принятые представительным органом.</a:t>
            </a:r>
          </a:p>
          <a:p>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III</a:t>
            </a:r>
            <a:r>
              <a:rPr lang="ru-RU" dirty="0" smtClean="0">
                <a:latin typeface="Times New Roman" panose="02020603050405020304" pitchFamily="18" charset="0"/>
                <a:cs typeface="Times New Roman" panose="02020603050405020304" pitchFamily="18" charset="0"/>
              </a:rPr>
              <a:t>.Издает в пределах своих полномочий правовые акты.</a:t>
            </a:r>
          </a:p>
          <a:p>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IV</a:t>
            </a:r>
            <a:r>
              <a:rPr lang="ru-RU" dirty="0" smtClean="0">
                <a:latin typeface="Times New Roman" panose="02020603050405020304" pitchFamily="18" charset="0"/>
                <a:cs typeface="Times New Roman" panose="02020603050405020304" pitchFamily="18" charset="0"/>
              </a:rPr>
              <a:t>.Вправе требовать созыва внеочередного заседания представительного органа муниципального образования.</a:t>
            </a:r>
          </a:p>
          <a:p>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a:t>
            </a:r>
            <a:r>
              <a:rPr lang="ru-RU" dirty="0" smtClean="0">
                <a:latin typeface="Times New Roman" panose="02020603050405020304" pitchFamily="18" charset="0"/>
                <a:cs typeface="Times New Roman" panose="02020603050405020304" pitchFamily="18" charset="0"/>
              </a:rPr>
              <a:t>.</a:t>
            </a:r>
            <a:r>
              <a:rPr lang="ru-RU" dirty="0"/>
              <a:t> </a:t>
            </a:r>
            <a:r>
              <a:rPr lang="ru-RU" dirty="0" smtClean="0">
                <a:latin typeface="Times New Roman" panose="02020603050405020304" pitchFamily="18" charset="0"/>
                <a:cs typeface="Times New Roman" panose="02020603050405020304" pitchFamily="18" charset="0"/>
              </a:rPr>
              <a:t>Обеспечивает </a:t>
            </a:r>
            <a:r>
              <a:rPr lang="ru-RU" dirty="0">
                <a:latin typeface="Times New Roman" panose="02020603050405020304" pitchFamily="18" charset="0"/>
                <a:cs typeface="Times New Roman" panose="02020603050405020304" pitchFamily="18" charset="0"/>
              </a:rPr>
              <a:t>осуществление органами местного самоуправления полномочий по решению вопросов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местного </a:t>
            </a:r>
            <a:r>
              <a:rPr lang="ru-RU" dirty="0">
                <a:latin typeface="Times New Roman" panose="02020603050405020304" pitchFamily="18" charset="0"/>
                <a:cs typeface="Times New Roman" panose="02020603050405020304" pitchFamily="18" charset="0"/>
              </a:rPr>
              <a:t>значения и отдельных государственных полномочий, переданных органам местного самоуправления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федеральными </a:t>
            </a:r>
            <a:r>
              <a:rPr lang="ru-RU" dirty="0">
                <a:latin typeface="Times New Roman" panose="02020603050405020304" pitchFamily="18" charset="0"/>
                <a:cs typeface="Times New Roman" panose="02020603050405020304" pitchFamily="18" charset="0"/>
              </a:rPr>
              <a:t>законами и законами субъекта Российской Федерации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Выноска-облако 2"/>
          <p:cNvSpPr/>
          <p:nvPr/>
        </p:nvSpPr>
        <p:spPr>
          <a:xfrm>
            <a:off x="8255714" y="1588782"/>
            <a:ext cx="3684895" cy="17292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latin typeface="Times New Roman" panose="02020603050405020304" pitchFamily="18" charset="0"/>
              <a:cs typeface="Times New Roman" panose="02020603050405020304" pitchFamily="18" charset="0"/>
            </a:endParaRPr>
          </a:p>
          <a:p>
            <a:pPr algn="ctr"/>
            <a:r>
              <a:rPr lang="ru-RU" b="1" i="1" spc="100" dirty="0" smtClean="0">
                <a:latin typeface="Times New Roman" panose="02020603050405020304" pitchFamily="18" charset="0"/>
                <a:cs typeface="Times New Roman" panose="02020603050405020304" pitchFamily="18" charset="0"/>
              </a:rPr>
              <a:t>Без </a:t>
            </a:r>
            <a:r>
              <a:rPr lang="ru-RU" b="1" i="1" spc="100" dirty="0">
                <a:latin typeface="Times New Roman" panose="02020603050405020304" pitchFamily="18" charset="0"/>
                <a:cs typeface="Times New Roman" panose="02020603050405020304" pitchFamily="18" charset="0"/>
              </a:rPr>
              <a:t>доверенности действует от имени муниципального </a:t>
            </a:r>
            <a:r>
              <a:rPr lang="ru-RU" b="1" i="1" spc="100" dirty="0" smtClean="0">
                <a:latin typeface="Times New Roman" panose="02020603050405020304" pitchFamily="18" charset="0"/>
                <a:cs typeface="Times New Roman" panose="02020603050405020304" pitchFamily="18" charset="0"/>
              </a:rPr>
              <a:t>образования</a:t>
            </a:r>
            <a:endParaRPr lang="ru-RU" b="1" i="1" spc="100" dirty="0">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130094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584960" y="243840"/>
            <a:ext cx="8823960" cy="731520"/>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spc="100" dirty="0" smtClean="0">
                <a:solidFill>
                  <a:schemeClr val="tx1"/>
                </a:solidFill>
                <a:latin typeface="Times New Roman" panose="02020603050405020304" pitchFamily="18" charset="0"/>
                <a:cs typeface="Times New Roman" panose="02020603050405020304" pitchFamily="18" charset="0"/>
              </a:rPr>
              <a:t>ОБНАРОДОВАНИЕ МУНИЦИПАЛЬНЫХ ПРАВОВЫХ АКТОВ</a:t>
            </a:r>
            <a:endParaRPr lang="ru-RU" sz="2000" b="1" spc="1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6720" y="1584960"/>
            <a:ext cx="4305300" cy="670560"/>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Официальное опубликование</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059680" y="1584960"/>
            <a:ext cx="2072640" cy="914400"/>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Размещение в доступных местах</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459980" y="1584960"/>
            <a:ext cx="2072640" cy="944880"/>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Размещение на официальном сайте МО</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860280" y="1584960"/>
            <a:ext cx="2072640" cy="944880"/>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Иной способ</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914400" y="2636520"/>
            <a:ext cx="3200400" cy="868680"/>
          </a:xfrm>
          <a:prstGeom prst="roundRect">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Основной способ обнародования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852160" y="3246120"/>
            <a:ext cx="5532120" cy="609600"/>
          </a:xfrm>
          <a:prstGeom prst="roundRect">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Дополнительный способ обнародования</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12" name="Прямая со стрелкой 11"/>
          <p:cNvCxnSpPr>
            <a:stCxn id="4" idx="2"/>
          </p:cNvCxnSpPr>
          <p:nvPr/>
        </p:nvCxnSpPr>
        <p:spPr>
          <a:xfrm flipH="1">
            <a:off x="3291840" y="975360"/>
            <a:ext cx="2705100" cy="5029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a:stCxn id="4" idx="2"/>
          </p:cNvCxnSpPr>
          <p:nvPr/>
        </p:nvCxnSpPr>
        <p:spPr>
          <a:xfrm>
            <a:off x="5996940" y="975360"/>
            <a:ext cx="0" cy="5029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a:stCxn id="4" idx="2"/>
          </p:cNvCxnSpPr>
          <p:nvPr/>
        </p:nvCxnSpPr>
        <p:spPr>
          <a:xfrm>
            <a:off x="5996940" y="975360"/>
            <a:ext cx="2125980" cy="5029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a:stCxn id="4" idx="2"/>
          </p:cNvCxnSpPr>
          <p:nvPr/>
        </p:nvCxnSpPr>
        <p:spPr>
          <a:xfrm>
            <a:off x="5996940" y="975360"/>
            <a:ext cx="4274820" cy="5029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a:stCxn id="5" idx="2"/>
          </p:cNvCxnSpPr>
          <p:nvPr/>
        </p:nvCxnSpPr>
        <p:spPr>
          <a:xfrm>
            <a:off x="2579370" y="2255520"/>
            <a:ext cx="0" cy="381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a:stCxn id="6" idx="2"/>
          </p:cNvCxnSpPr>
          <p:nvPr/>
        </p:nvCxnSpPr>
        <p:spPr>
          <a:xfrm>
            <a:off x="6096000" y="2499360"/>
            <a:ext cx="15240" cy="746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a:off x="8557260" y="2529840"/>
            <a:ext cx="15240" cy="746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Прямая со стрелкой 28"/>
          <p:cNvCxnSpPr/>
          <p:nvPr/>
        </p:nvCxnSpPr>
        <p:spPr>
          <a:xfrm>
            <a:off x="11003280" y="2514600"/>
            <a:ext cx="15240" cy="746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Прямоугольник 29"/>
          <p:cNvSpPr/>
          <p:nvPr/>
        </p:nvSpPr>
        <p:spPr>
          <a:xfrm>
            <a:off x="371475" y="4251960"/>
            <a:ext cx="2036445" cy="899160"/>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Периодическое печатное издание</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3049905" y="4251960"/>
            <a:ext cx="2426970" cy="899160"/>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Сетевое издание</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6118860" y="4251960"/>
            <a:ext cx="2987040" cy="1203960"/>
          </a:xfrm>
          <a:prstGeom prst="rect">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chemeClr val="tx1"/>
                </a:solidFill>
                <a:latin typeface="Times New Roman" panose="02020603050405020304" pitchFamily="18" charset="0"/>
                <a:cs typeface="Times New Roman" panose="02020603050405020304" pitchFamily="18" charset="0"/>
              </a:rPr>
              <a:t>Создание пунктов подключения к сети Интернет в доступных местах</a:t>
            </a:r>
            <a:endParaRPr lang="ru-RU" i="1" dirty="0">
              <a:solidFill>
                <a:schemeClr val="tx1"/>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152400" y="6019800"/>
            <a:ext cx="5844540" cy="685800"/>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УКАЗЫВАЮТСЯ В УСТАВЕ</a:t>
            </a:r>
            <a:endParaRPr lang="ru-RU" sz="2000" dirty="0">
              <a:solidFill>
                <a:schemeClr val="tx1"/>
              </a:solidFill>
              <a:latin typeface="Times New Roman" panose="02020603050405020304" pitchFamily="18" charset="0"/>
              <a:cs typeface="Times New Roman" panose="02020603050405020304" pitchFamily="18" charset="0"/>
            </a:endParaRPr>
          </a:p>
        </p:txBody>
      </p:sp>
      <p:cxnSp>
        <p:nvCxnSpPr>
          <p:cNvPr id="35" name="Прямая со стрелкой 34"/>
          <p:cNvCxnSpPr>
            <a:stCxn id="9" idx="2"/>
          </p:cNvCxnSpPr>
          <p:nvPr/>
        </p:nvCxnSpPr>
        <p:spPr>
          <a:xfrm flipH="1">
            <a:off x="1310640" y="3505200"/>
            <a:ext cx="1203960" cy="6248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Прямая со стрелкой 36"/>
          <p:cNvCxnSpPr>
            <a:stCxn id="9" idx="2"/>
          </p:cNvCxnSpPr>
          <p:nvPr/>
        </p:nvCxnSpPr>
        <p:spPr>
          <a:xfrm>
            <a:off x="2514600" y="3505200"/>
            <a:ext cx="1417320" cy="6248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Прямая со стрелкой 38"/>
          <p:cNvCxnSpPr>
            <a:stCxn id="31" idx="3"/>
          </p:cNvCxnSpPr>
          <p:nvPr/>
        </p:nvCxnSpPr>
        <p:spPr>
          <a:xfrm flipV="1">
            <a:off x="5476875" y="4678680"/>
            <a:ext cx="619125" cy="228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Прямая со стрелкой 43"/>
          <p:cNvCxnSpPr>
            <a:stCxn id="30" idx="2"/>
          </p:cNvCxnSpPr>
          <p:nvPr/>
        </p:nvCxnSpPr>
        <p:spPr>
          <a:xfrm>
            <a:off x="1389698" y="5151120"/>
            <a:ext cx="682942" cy="746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Прямая со стрелкой 46"/>
          <p:cNvCxnSpPr>
            <a:stCxn id="31" idx="2"/>
          </p:cNvCxnSpPr>
          <p:nvPr/>
        </p:nvCxnSpPr>
        <p:spPr>
          <a:xfrm flipH="1">
            <a:off x="3779520" y="5151120"/>
            <a:ext cx="483870" cy="746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854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0" y="152214"/>
            <a:ext cx="4578930" cy="655357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454" y="152214"/>
            <a:ext cx="4831346" cy="6553572"/>
          </a:xfrm>
          <a:prstGeom prst="rect">
            <a:avLst/>
          </a:prstGeom>
        </p:spPr>
      </p:pic>
    </p:spTree>
    <p:extLst>
      <p:ext uri="{BB962C8B-B14F-4D97-AF65-F5344CB8AC3E}">
        <p14:creationId xmlns:p14="http://schemas.microsoft.com/office/powerpoint/2010/main" val="264043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1569720" y="304800"/>
            <a:ext cx="6309360" cy="70104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spc="100" dirty="0" smtClean="0">
                <a:solidFill>
                  <a:schemeClr val="tx1"/>
                </a:solidFill>
                <a:latin typeface="Times New Roman" panose="02020603050405020304" pitchFamily="18" charset="0"/>
                <a:cs typeface="Times New Roman" panose="02020603050405020304" pitchFamily="18" charset="0"/>
              </a:rPr>
              <a:t>Глава МО → Глава местной администрации</a:t>
            </a:r>
            <a:endParaRPr lang="ru-RU" sz="2000" b="1" spc="1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473440" y="304800"/>
            <a:ext cx="3383280" cy="70104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tx1"/>
                </a:solidFill>
                <a:latin typeface="Times New Roman" panose="02020603050405020304" pitchFamily="18" charset="0"/>
                <a:cs typeface="Times New Roman" panose="02020603050405020304" pitchFamily="18" charset="0"/>
              </a:rPr>
              <a:t>Руководство на принципе единоначалия</a:t>
            </a:r>
            <a:endParaRPr lang="ru-RU" sz="2000" i="1" dirty="0">
              <a:solidFill>
                <a:schemeClr val="tx1"/>
              </a:solidFill>
              <a:latin typeface="Times New Roman" panose="02020603050405020304" pitchFamily="18" charset="0"/>
              <a:cs typeface="Times New Roman" panose="02020603050405020304" pitchFamily="18" charset="0"/>
            </a:endParaRPr>
          </a:p>
        </p:txBody>
      </p:sp>
      <p:cxnSp>
        <p:nvCxnSpPr>
          <p:cNvPr id="7" name="Прямая со стрелкой 6"/>
          <p:cNvCxnSpPr>
            <a:stCxn id="4" idx="3"/>
          </p:cNvCxnSpPr>
          <p:nvPr/>
        </p:nvCxnSpPr>
        <p:spPr>
          <a:xfrm flipV="1">
            <a:off x="7879080" y="640080"/>
            <a:ext cx="426720" cy="152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Скругленный прямоугольник 7"/>
          <p:cNvSpPr/>
          <p:nvPr/>
        </p:nvSpPr>
        <p:spPr>
          <a:xfrm>
            <a:off x="7193280" y="1463040"/>
            <a:ext cx="4663440" cy="701040"/>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Любая из компетенции администрации по решению ВМЗ и полномочий</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278880" y="2484120"/>
            <a:ext cx="5730240" cy="4191000"/>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latin typeface="Times New Roman" panose="02020603050405020304" pitchFamily="18" charset="0"/>
                <a:cs typeface="Times New Roman" panose="02020603050405020304" pitchFamily="18" charset="0"/>
              </a:rPr>
              <a:t>ПРИМЕРЫ ИЗ УСТАВОВ МУНИЦИПАЛЬНЫХ ОБРАЗОВАНИЙ</a:t>
            </a:r>
          </a:p>
          <a:p>
            <a:pPr algn="ctr"/>
            <a:endParaRPr lang="ru-RU" b="1" i="1" dirty="0" smtClean="0">
              <a:solidFill>
                <a:schemeClr val="tx1"/>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Общее руководство деятельностью администрации;</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Организация работы по исполнению </a:t>
            </a:r>
            <a:r>
              <a:rPr lang="ru-RU" sz="1600" dirty="0" err="1" smtClean="0">
                <a:solidFill>
                  <a:schemeClr val="tx1"/>
                </a:solidFill>
                <a:latin typeface="Times New Roman" panose="02020603050405020304" pitchFamily="18" charset="0"/>
                <a:cs typeface="Times New Roman" panose="02020603050405020304" pitchFamily="18" charset="0"/>
              </a:rPr>
              <a:t>гос</a:t>
            </a:r>
            <a:r>
              <a:rPr lang="ru-RU" sz="1600" dirty="0" smtClean="0">
                <a:solidFill>
                  <a:schemeClr val="tx1"/>
                </a:solidFill>
                <a:latin typeface="Times New Roman" panose="02020603050405020304" pitchFamily="18" charset="0"/>
                <a:cs typeface="Times New Roman" panose="02020603050405020304" pitchFamily="18" charset="0"/>
              </a:rPr>
              <a:t> .полномочий;</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Издание распоряжений организационного характера;</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Определение структуры администрации, штата, численности;</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Распорядитель бюджетных средств;</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Заключение контрактов, договоров;</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Инициирует проведение мероприятий через формы представительной демократии;</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Устанавливает порядок организации доступа к информации о деятельности ОМСУ и ее защита:</a:t>
            </a:r>
          </a:p>
          <a:p>
            <a:pPr marL="285750" indent="-285750" algn="ctr">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Иные…</a:t>
            </a:r>
            <a:endParaRPr lang="ru-RU" sz="1600" dirty="0">
              <a:solidFill>
                <a:schemeClr val="tx1"/>
              </a:solidFill>
              <a:latin typeface="Times New Roman" panose="02020603050405020304" pitchFamily="18" charset="0"/>
              <a:cs typeface="Times New Roman" panose="02020603050405020304" pitchFamily="18" charset="0"/>
            </a:endParaRPr>
          </a:p>
        </p:txBody>
      </p:sp>
      <p:cxnSp>
        <p:nvCxnSpPr>
          <p:cNvPr id="11" name="Прямая со стрелкой 10"/>
          <p:cNvCxnSpPr>
            <a:stCxn id="4" idx="2"/>
          </p:cNvCxnSpPr>
          <p:nvPr/>
        </p:nvCxnSpPr>
        <p:spPr>
          <a:xfrm>
            <a:off x="4724400" y="1005840"/>
            <a:ext cx="2468880" cy="4572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a:stCxn id="8" idx="1"/>
          </p:cNvCxnSpPr>
          <p:nvPr/>
        </p:nvCxnSpPr>
        <p:spPr>
          <a:xfrm flipH="1">
            <a:off x="6598920" y="1813560"/>
            <a:ext cx="594360" cy="1524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a:off x="6583680" y="1813560"/>
            <a:ext cx="609600" cy="6705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a:stCxn id="4" idx="2"/>
          </p:cNvCxnSpPr>
          <p:nvPr/>
        </p:nvCxnSpPr>
        <p:spPr>
          <a:xfrm flipH="1">
            <a:off x="4244340" y="1005840"/>
            <a:ext cx="480060" cy="28964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Прямоугольник 17"/>
          <p:cNvSpPr/>
          <p:nvPr/>
        </p:nvSpPr>
        <p:spPr>
          <a:xfrm>
            <a:off x="731520" y="3992880"/>
            <a:ext cx="5227320" cy="2682240"/>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latin typeface="Times New Roman" panose="02020603050405020304" pitchFamily="18" charset="0"/>
                <a:cs typeface="Times New Roman" panose="02020603050405020304" pitchFamily="18" charset="0"/>
              </a:rPr>
              <a:t>Взаимодействие с представительным органом</a:t>
            </a:r>
          </a:p>
          <a:p>
            <a:pPr algn="ctr"/>
            <a:r>
              <a:rPr lang="ru-RU" i="1" dirty="0" smtClean="0">
                <a:solidFill>
                  <a:schemeClr val="tx1"/>
                </a:solidFill>
                <a:latin typeface="Times New Roman" panose="02020603050405020304" pitchFamily="18" charset="0"/>
                <a:cs typeface="Times New Roman" panose="02020603050405020304" pitchFamily="18" charset="0"/>
              </a:rPr>
              <a:t>(примеры из Уставов МО):</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вносит </a:t>
            </a:r>
            <a:r>
              <a:rPr lang="ru-RU" sz="1600" dirty="0">
                <a:solidFill>
                  <a:schemeClr val="tx1"/>
                </a:solidFill>
                <a:latin typeface="Times New Roman" panose="02020603050405020304" pitchFamily="18" charset="0"/>
                <a:cs typeface="Times New Roman" panose="02020603050405020304" pitchFamily="18" charset="0"/>
              </a:rPr>
              <a:t>на рассмотрение </a:t>
            </a:r>
            <a:r>
              <a:rPr lang="ru-RU" sz="1600" dirty="0" smtClean="0">
                <a:solidFill>
                  <a:schemeClr val="tx1"/>
                </a:solidFill>
                <a:latin typeface="Times New Roman" panose="02020603050405020304" pitchFamily="18" charset="0"/>
                <a:cs typeface="Times New Roman" panose="02020603050405020304" pitchFamily="18" charset="0"/>
              </a:rPr>
              <a:t>проекты </a:t>
            </a:r>
            <a:r>
              <a:rPr lang="ru-RU" sz="1600" dirty="0">
                <a:solidFill>
                  <a:schemeClr val="tx1"/>
                </a:solidFill>
                <a:latin typeface="Times New Roman" panose="02020603050405020304" pitchFamily="18" charset="0"/>
                <a:cs typeface="Times New Roman" panose="02020603050405020304" pitchFamily="18" charset="0"/>
              </a:rPr>
              <a:t>нормативных правовых актов </a:t>
            </a:r>
            <a:r>
              <a:rPr lang="ru-RU" sz="1600" dirty="0" smtClean="0">
                <a:solidFill>
                  <a:schemeClr val="tx1"/>
                </a:solidFill>
                <a:latin typeface="Times New Roman" panose="02020603050405020304" pitchFamily="18" charset="0"/>
                <a:cs typeface="Times New Roman" panose="02020603050405020304" pitchFamily="18" charset="0"/>
              </a:rPr>
              <a:t>муниципального;</a:t>
            </a:r>
            <a:endParaRPr lang="ru-RU"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вносит </a:t>
            </a:r>
            <a:r>
              <a:rPr lang="ru-RU" sz="1600" dirty="0">
                <a:solidFill>
                  <a:schemeClr val="tx1"/>
                </a:solidFill>
                <a:latin typeface="Times New Roman" panose="02020603050405020304" pitchFamily="18" charset="0"/>
                <a:cs typeface="Times New Roman" panose="02020603050405020304" pitchFamily="18" charset="0"/>
              </a:rPr>
              <a:t>на утверждение </a:t>
            </a:r>
            <a:r>
              <a:rPr lang="ru-RU" sz="1600" dirty="0" smtClean="0">
                <a:solidFill>
                  <a:schemeClr val="tx1"/>
                </a:solidFill>
                <a:latin typeface="Times New Roman" panose="02020603050405020304" pitchFamily="18" charset="0"/>
                <a:cs typeface="Times New Roman" panose="02020603050405020304" pitchFamily="18" charset="0"/>
              </a:rPr>
              <a:t>проект </a:t>
            </a:r>
            <a:r>
              <a:rPr lang="ru-RU" sz="1600" dirty="0">
                <a:solidFill>
                  <a:schemeClr val="tx1"/>
                </a:solidFill>
                <a:latin typeface="Times New Roman" panose="02020603050405020304" pitchFamily="18" charset="0"/>
                <a:cs typeface="Times New Roman" panose="02020603050405020304" pitchFamily="18" charset="0"/>
              </a:rPr>
              <a:t>местного бюджета </a:t>
            </a:r>
            <a:r>
              <a:rPr lang="ru-RU" sz="1600" dirty="0" smtClean="0">
                <a:solidFill>
                  <a:schemeClr val="tx1"/>
                </a:solidFill>
                <a:latin typeface="Times New Roman" panose="02020603050405020304" pitchFamily="18" charset="0"/>
                <a:cs typeface="Times New Roman" panose="02020603050405020304" pitchFamily="18" charset="0"/>
              </a:rPr>
              <a:t>и </a:t>
            </a:r>
            <a:r>
              <a:rPr lang="ru-RU" sz="1600" dirty="0">
                <a:solidFill>
                  <a:schemeClr val="tx1"/>
                </a:solidFill>
                <a:latin typeface="Times New Roman" panose="02020603050405020304" pitchFamily="18" charset="0"/>
                <a:cs typeface="Times New Roman" panose="02020603050405020304" pitchFamily="18" charset="0"/>
              </a:rPr>
              <a:t>отчеты о его </a:t>
            </a:r>
            <a:r>
              <a:rPr lang="ru-RU" sz="1600" dirty="0" smtClean="0">
                <a:solidFill>
                  <a:schemeClr val="tx1"/>
                </a:solidFill>
                <a:latin typeface="Times New Roman" panose="02020603050405020304" pitchFamily="18" charset="0"/>
                <a:cs typeface="Times New Roman" panose="02020603050405020304" pitchFamily="18" charset="0"/>
              </a:rPr>
              <a:t>исполнении;</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вносит </a:t>
            </a:r>
            <a:r>
              <a:rPr lang="ru-RU" sz="1600" dirty="0">
                <a:solidFill>
                  <a:schemeClr val="tx1"/>
                </a:solidFill>
                <a:latin typeface="Times New Roman" panose="02020603050405020304" pitchFamily="18" charset="0"/>
                <a:cs typeface="Times New Roman" panose="02020603050405020304" pitchFamily="18" charset="0"/>
              </a:rPr>
              <a:t>предложения о созыве внеочередных </a:t>
            </a:r>
            <a:r>
              <a:rPr lang="ru-RU" sz="1600" dirty="0" smtClean="0">
                <a:solidFill>
                  <a:schemeClr val="tx1"/>
                </a:solidFill>
                <a:latin typeface="Times New Roman" panose="02020603050405020304" pitchFamily="18" charset="0"/>
                <a:cs typeface="Times New Roman" panose="02020603050405020304" pitchFamily="18" charset="0"/>
              </a:rPr>
              <a:t>заседаний;</a:t>
            </a:r>
            <a:endParaRPr lang="ru-RU"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предлагает </a:t>
            </a:r>
            <a:r>
              <a:rPr lang="ru-RU" sz="1600" dirty="0">
                <a:solidFill>
                  <a:schemeClr val="tx1"/>
                </a:solidFill>
                <a:latin typeface="Times New Roman" panose="02020603050405020304" pitchFamily="18" charset="0"/>
                <a:cs typeface="Times New Roman" panose="02020603050405020304" pitchFamily="18" charset="0"/>
              </a:rPr>
              <a:t>вопросы в повестку дня </a:t>
            </a:r>
            <a:r>
              <a:rPr lang="ru-RU" sz="1600" dirty="0" smtClean="0">
                <a:solidFill>
                  <a:schemeClr val="tx1"/>
                </a:solidFill>
                <a:latin typeface="Times New Roman" panose="02020603050405020304" pitchFamily="18" charset="0"/>
                <a:cs typeface="Times New Roman" panose="02020603050405020304" pitchFamily="18" charset="0"/>
              </a:rPr>
              <a:t>заседаний</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Иное…</a:t>
            </a:r>
          </a:p>
          <a:p>
            <a:endParaRPr lang="ru-RU" i="1" dirty="0" smtClean="0">
              <a:solidFill>
                <a:schemeClr val="tx1"/>
              </a:solidFill>
              <a:latin typeface="Times New Roman" panose="02020603050405020304" pitchFamily="18" charset="0"/>
              <a:cs typeface="Times New Roman" panose="02020603050405020304" pitchFamily="18" charset="0"/>
            </a:endParaRPr>
          </a:p>
        </p:txBody>
      </p:sp>
      <p:pic>
        <p:nvPicPr>
          <p:cNvPr id="12" name="Рисунок 11" descr="Picture backgr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95" y="1324927"/>
            <a:ext cx="3539490" cy="1933428"/>
          </a:xfrm>
          <a:prstGeom prst="rect">
            <a:avLst/>
          </a:prstGeom>
          <a:noFill/>
          <a:ln>
            <a:noFill/>
          </a:ln>
        </p:spPr>
      </p:pic>
    </p:spTree>
    <p:extLst>
      <p:ext uri="{BB962C8B-B14F-4D97-AF65-F5344CB8AC3E}">
        <p14:creationId xmlns:p14="http://schemas.microsoft.com/office/powerpoint/2010/main" val="118109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914400" y="822960"/>
            <a:ext cx="5897880" cy="822960"/>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spc="100" dirty="0" smtClean="0">
                <a:solidFill>
                  <a:schemeClr val="tx1"/>
                </a:solidFill>
                <a:latin typeface="Times New Roman" panose="02020603050405020304" pitchFamily="18" charset="0"/>
                <a:cs typeface="Times New Roman" panose="02020603050405020304" pitchFamily="18" charset="0"/>
              </a:rPr>
              <a:t>Глава МО → входит в состав представительного органа</a:t>
            </a:r>
            <a:endParaRPr lang="ru-RU" sz="2400" b="1" spc="1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595360" y="259080"/>
            <a:ext cx="2956560" cy="822960"/>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Исполняет полномочия председателя</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595360" y="1371600"/>
            <a:ext cx="2956560" cy="960120"/>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Организует работу представительного органа</a:t>
            </a:r>
            <a:endParaRPr lang="ru-RU" sz="2000" dirty="0">
              <a:solidFill>
                <a:schemeClr val="tx1"/>
              </a:solidFill>
              <a:latin typeface="Times New Roman" panose="02020603050405020304" pitchFamily="18" charset="0"/>
              <a:cs typeface="Times New Roman" panose="02020603050405020304" pitchFamily="18" charset="0"/>
            </a:endParaRPr>
          </a:p>
        </p:txBody>
      </p:sp>
      <p:cxnSp>
        <p:nvCxnSpPr>
          <p:cNvPr id="8" name="Прямая со стрелкой 7"/>
          <p:cNvCxnSpPr>
            <a:stCxn id="4" idx="3"/>
          </p:cNvCxnSpPr>
          <p:nvPr/>
        </p:nvCxnSpPr>
        <p:spPr>
          <a:xfrm flipV="1">
            <a:off x="6812280" y="701040"/>
            <a:ext cx="1645920" cy="5334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a:stCxn id="4" idx="3"/>
          </p:cNvCxnSpPr>
          <p:nvPr/>
        </p:nvCxnSpPr>
        <p:spPr>
          <a:xfrm>
            <a:off x="6812280" y="1234440"/>
            <a:ext cx="1661160" cy="6400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Скругленный прямоугольник 10"/>
          <p:cNvSpPr/>
          <p:nvPr/>
        </p:nvSpPr>
        <p:spPr>
          <a:xfrm>
            <a:off x="231820" y="2057400"/>
            <a:ext cx="7199290" cy="470400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latin typeface="Times New Roman" panose="02020603050405020304" pitchFamily="18" charset="0"/>
                <a:cs typeface="Times New Roman" panose="02020603050405020304" pitchFamily="18" charset="0"/>
              </a:rPr>
              <a:t>П</a:t>
            </a:r>
            <a:r>
              <a:rPr lang="ru-RU" sz="1600" b="1" i="1" dirty="0" smtClean="0">
                <a:solidFill>
                  <a:schemeClr val="tx1"/>
                </a:solidFill>
                <a:latin typeface="Times New Roman" panose="02020603050405020304" pitchFamily="18" charset="0"/>
                <a:cs typeface="Times New Roman" panose="02020603050405020304" pitchFamily="18" charset="0"/>
              </a:rPr>
              <a:t>римеры полномочий из уставов МО:</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осуществляет </a:t>
            </a:r>
            <a:r>
              <a:rPr lang="ru-RU" sz="1600" dirty="0">
                <a:solidFill>
                  <a:schemeClr val="tx1"/>
                </a:solidFill>
                <a:latin typeface="Times New Roman" panose="02020603050405020304" pitchFamily="18" charset="0"/>
                <a:cs typeface="Times New Roman" panose="02020603050405020304" pitchFamily="18" charset="0"/>
              </a:rPr>
              <a:t>руководство подготовкой заседаний представительного органа и вопросов, выносимых на рассмотрение представительного </a:t>
            </a:r>
            <a:r>
              <a:rPr lang="ru-RU" sz="1600" dirty="0" smtClean="0">
                <a:solidFill>
                  <a:schemeClr val="tx1"/>
                </a:solidFill>
                <a:latin typeface="Times New Roman" panose="02020603050405020304" pitchFamily="18" charset="0"/>
                <a:cs typeface="Times New Roman" panose="02020603050405020304" pitchFamily="18" charset="0"/>
              </a:rPr>
              <a:t>органа;</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ведет </a:t>
            </a:r>
            <a:r>
              <a:rPr lang="ru-RU" sz="1600" dirty="0">
                <a:solidFill>
                  <a:schemeClr val="tx1"/>
                </a:solidFill>
                <a:latin typeface="Times New Roman" panose="02020603050405020304" pitchFamily="18" charset="0"/>
                <a:cs typeface="Times New Roman" panose="02020603050405020304" pitchFamily="18" charset="0"/>
              </a:rPr>
              <a:t>заседания представительного </a:t>
            </a:r>
            <a:r>
              <a:rPr lang="ru-RU" sz="1600" dirty="0" smtClean="0">
                <a:solidFill>
                  <a:schemeClr val="tx1"/>
                </a:solidFill>
                <a:latin typeface="Times New Roman" panose="02020603050405020304" pitchFamily="18" charset="0"/>
                <a:cs typeface="Times New Roman" panose="02020603050405020304" pitchFamily="18" charset="0"/>
              </a:rPr>
              <a:t>органа;</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созывает </a:t>
            </a:r>
            <a:r>
              <a:rPr lang="ru-RU" sz="1600" dirty="0">
                <a:solidFill>
                  <a:schemeClr val="tx1"/>
                </a:solidFill>
                <a:latin typeface="Times New Roman" panose="02020603050405020304" pitchFamily="18" charset="0"/>
                <a:cs typeface="Times New Roman" panose="02020603050405020304" pitchFamily="18" charset="0"/>
              </a:rPr>
              <a:t>заседания представительного органа, доводит до сведения депутатов время их проведения, а также проект повестки </a:t>
            </a:r>
            <a:r>
              <a:rPr lang="ru-RU" sz="1600" dirty="0" smtClean="0">
                <a:solidFill>
                  <a:schemeClr val="tx1"/>
                </a:solidFill>
                <a:latin typeface="Times New Roman" panose="02020603050405020304" pitchFamily="18" charset="0"/>
                <a:cs typeface="Times New Roman" panose="02020603050405020304" pitchFamily="18" charset="0"/>
              </a:rPr>
              <a:t>дня;</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осуществляет </a:t>
            </a:r>
            <a:r>
              <a:rPr lang="ru-RU" sz="1600" dirty="0">
                <a:solidFill>
                  <a:schemeClr val="tx1"/>
                </a:solidFill>
                <a:latin typeface="Times New Roman" panose="02020603050405020304" pitchFamily="18" charset="0"/>
                <a:cs typeface="Times New Roman" panose="02020603050405020304" pitchFamily="18" charset="0"/>
              </a:rPr>
              <a:t>общее руководство работой аппарата представительного органа; в соответствии с законодательством о труде пользуется правом найма и увольнения работников аппарата представительного органа; налагает дисциплинарные взыскания на работников аппарата, решает вопросы об их </a:t>
            </a:r>
            <a:r>
              <a:rPr lang="ru-RU" sz="1600" dirty="0" smtClean="0">
                <a:solidFill>
                  <a:schemeClr val="tx1"/>
                </a:solidFill>
                <a:latin typeface="Times New Roman" panose="02020603050405020304" pitchFamily="18" charset="0"/>
                <a:cs typeface="Times New Roman" panose="02020603050405020304" pitchFamily="18" charset="0"/>
              </a:rPr>
              <a:t>поощрении;</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координирует </a:t>
            </a:r>
            <a:r>
              <a:rPr lang="ru-RU" sz="1600" dirty="0">
                <a:solidFill>
                  <a:schemeClr val="tx1"/>
                </a:solidFill>
                <a:latin typeface="Times New Roman" panose="02020603050405020304" pitchFamily="18" charset="0"/>
                <a:cs typeface="Times New Roman" panose="02020603050405020304" pitchFamily="18" charset="0"/>
              </a:rPr>
              <a:t>деятельность комитетов (комиссий) представительного </a:t>
            </a:r>
            <a:r>
              <a:rPr lang="ru-RU" sz="1600" dirty="0" smtClean="0">
                <a:solidFill>
                  <a:schemeClr val="tx1"/>
                </a:solidFill>
                <a:latin typeface="Times New Roman" panose="02020603050405020304" pitchFamily="18" charset="0"/>
                <a:cs typeface="Times New Roman" panose="02020603050405020304" pitchFamily="18" charset="0"/>
              </a:rPr>
              <a:t>органа;</a:t>
            </a:r>
          </a:p>
          <a:p>
            <a:pPr marL="285750" indent="-285750">
              <a:buFont typeface="Wingdings" panose="05000000000000000000" pitchFamily="2" charset="2"/>
              <a:buChar char="v"/>
            </a:pPr>
            <a:r>
              <a:rPr lang="ru-RU" sz="1600" dirty="0" smtClean="0">
                <a:solidFill>
                  <a:schemeClr val="tx1"/>
                </a:solidFill>
                <a:latin typeface="Times New Roman" panose="02020603050405020304" pitchFamily="18" charset="0"/>
                <a:cs typeface="Times New Roman" panose="02020603050405020304" pitchFamily="18" charset="0"/>
              </a:rPr>
              <a:t>подписывает </a:t>
            </a:r>
            <a:r>
              <a:rPr lang="ru-RU" sz="1600" dirty="0">
                <a:solidFill>
                  <a:schemeClr val="tx1"/>
                </a:solidFill>
                <a:latin typeface="Times New Roman" panose="02020603050405020304" pitchFamily="18" charset="0"/>
                <a:cs typeface="Times New Roman" panose="02020603050405020304" pitchFamily="18" charset="0"/>
              </a:rPr>
              <a:t>протоколы заседаний и другие документы представительного органа</a:t>
            </a:r>
            <a:r>
              <a:rPr lang="ru-RU"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ru-RU" sz="1600" dirty="0">
                <a:solidFill>
                  <a:schemeClr val="tx1"/>
                </a:solidFill>
                <a:latin typeface="Times New Roman" panose="02020603050405020304" pitchFamily="18" charset="0"/>
                <a:cs typeface="Times New Roman" panose="02020603050405020304" pitchFamily="18" charset="0"/>
              </a:rPr>
              <a:t>и</a:t>
            </a:r>
            <a:r>
              <a:rPr lang="ru-RU" sz="1600" dirty="0" smtClean="0">
                <a:solidFill>
                  <a:schemeClr val="tx1"/>
                </a:solidFill>
                <a:latin typeface="Times New Roman" panose="02020603050405020304" pitchFamily="18" charset="0"/>
                <a:cs typeface="Times New Roman" panose="02020603050405020304" pitchFamily="18" charset="0"/>
              </a:rPr>
              <a:t>ное…</a:t>
            </a:r>
            <a:endParaRPr lang="ru-RU" sz="1600" dirty="0">
              <a:solidFill>
                <a:schemeClr val="tx1"/>
              </a:solidFill>
              <a:latin typeface="Times New Roman" panose="02020603050405020304" pitchFamily="18" charset="0"/>
              <a:cs typeface="Times New Roman" panose="02020603050405020304" pitchFamily="18" charset="0"/>
            </a:endParaRPr>
          </a:p>
          <a:p>
            <a:pPr algn="ct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869" y="2955491"/>
            <a:ext cx="3949623" cy="2907826"/>
          </a:xfrm>
          <a:prstGeom prst="rect">
            <a:avLst/>
          </a:prstGeom>
        </p:spPr>
      </p:pic>
    </p:spTree>
    <p:extLst>
      <p:ext uri="{BB962C8B-B14F-4D97-AF65-F5344CB8AC3E}">
        <p14:creationId xmlns:p14="http://schemas.microsoft.com/office/powerpoint/2010/main" val="3372537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00644" y="115647"/>
            <a:ext cx="6580604" cy="2246769"/>
          </a:xfrm>
          <a:prstGeom prst="rect">
            <a:avLst/>
          </a:prstGeom>
          <a:noFill/>
        </p:spPr>
        <p:txBody>
          <a:bodyPr wrap="square" lIns="91440" tIns="45720" rIns="91440" bIns="45720">
            <a:spAutoFit/>
          </a:bodyPr>
          <a:lstStyle/>
          <a:p>
            <a:pPr algn="ctr"/>
            <a:r>
              <a:rPr lang="ru-RU" sz="2400" b="0" u="sng" cap="none" spc="0" dirty="0" smtClean="0">
                <a:ln w="0"/>
                <a:solidFill>
                  <a:schemeClr val="tx1"/>
                </a:solidFill>
                <a:latin typeface="Times New Roman" panose="02020603050405020304" pitchFamily="18" charset="0"/>
                <a:cs typeface="Times New Roman" panose="02020603050405020304" pitchFamily="18" charset="0"/>
              </a:rPr>
              <a:t>Случаи временно исполнения полномочий МО</a:t>
            </a:r>
          </a:p>
          <a:p>
            <a:pPr algn="ctr"/>
            <a:r>
              <a:rPr lang="ru-RU" sz="1600" dirty="0" smtClean="0">
                <a:ln w="0"/>
                <a:latin typeface="Times New Roman" panose="02020603050405020304" pitchFamily="18" charset="0"/>
                <a:cs typeface="Times New Roman" panose="02020603050405020304" pitchFamily="18" charset="0"/>
              </a:rPr>
              <a:t>(ч.7 ст. 36 Федерального закона № 131-ФЗ)</a:t>
            </a:r>
          </a:p>
          <a:p>
            <a:pPr marL="342900" indent="-342900">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Д</a:t>
            </a:r>
            <a:r>
              <a:rPr lang="ru-RU" sz="2000" dirty="0" smtClean="0">
                <a:latin typeface="Times New Roman" panose="02020603050405020304" pitchFamily="18" charset="0"/>
                <a:cs typeface="Times New Roman" panose="02020603050405020304" pitchFamily="18" charset="0"/>
              </a:rPr>
              <a:t>осрочного </a:t>
            </a:r>
            <a:r>
              <a:rPr lang="ru-RU" sz="2000" dirty="0">
                <a:latin typeface="Times New Roman" panose="02020603050405020304" pitchFamily="18" charset="0"/>
                <a:cs typeface="Times New Roman" panose="02020603050405020304" pitchFamily="18" charset="0"/>
              </a:rPr>
              <a:t>прекращения полномочий </a:t>
            </a:r>
            <a:r>
              <a:rPr lang="ru-RU" sz="2000" dirty="0" smtClean="0">
                <a:latin typeface="Times New Roman" panose="02020603050405020304" pitchFamily="18" charset="0"/>
                <a:cs typeface="Times New Roman" panose="02020603050405020304" pitchFamily="18" charset="0"/>
              </a:rPr>
              <a:t>главы.</a:t>
            </a:r>
          </a:p>
          <a:p>
            <a:pPr marL="342900" indent="-342900">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рименения </a:t>
            </a:r>
            <a:r>
              <a:rPr lang="ru-RU" sz="2000" dirty="0">
                <a:latin typeface="Times New Roman" panose="02020603050405020304" pitchFamily="18" charset="0"/>
                <a:cs typeface="Times New Roman" panose="02020603050405020304" pitchFamily="18" charset="0"/>
              </a:rPr>
              <a:t>к нему по </a:t>
            </a:r>
            <a:r>
              <a:rPr lang="ru-RU" sz="2000" dirty="0" smtClean="0">
                <a:latin typeface="Times New Roman" panose="02020603050405020304" pitchFamily="18" charset="0"/>
                <a:cs typeface="Times New Roman" panose="02020603050405020304" pitchFamily="18" charset="0"/>
              </a:rPr>
              <a:t>решению </a:t>
            </a:r>
            <a:r>
              <a:rPr lang="ru-RU" sz="2000" dirty="0">
                <a:latin typeface="Times New Roman" panose="02020603050405020304" pitchFamily="18" charset="0"/>
                <a:cs typeface="Times New Roman" panose="02020603050405020304" pitchFamily="18" charset="0"/>
              </a:rPr>
              <a:t>суда </a:t>
            </a:r>
            <a:r>
              <a:rPr lang="ru-RU" sz="2000" dirty="0" smtClean="0">
                <a:latin typeface="Times New Roman" panose="02020603050405020304" pitchFamily="18" charset="0"/>
                <a:cs typeface="Times New Roman" panose="02020603050405020304" pitchFamily="18" charset="0"/>
              </a:rPr>
              <a:t>мер процессуального принуждения </a:t>
            </a:r>
            <a:r>
              <a:rPr lang="ru-RU" sz="2000" dirty="0">
                <a:latin typeface="Times New Roman" panose="02020603050405020304" pitchFamily="18" charset="0"/>
                <a:cs typeface="Times New Roman" panose="02020603050405020304" pitchFamily="18" charset="0"/>
              </a:rPr>
              <a:t>в виде </a:t>
            </a:r>
            <a:r>
              <a:rPr lang="ru-RU" sz="2000" dirty="0" smtClean="0">
                <a:latin typeface="Times New Roman" panose="02020603050405020304" pitchFamily="18" charset="0"/>
                <a:cs typeface="Times New Roman" panose="02020603050405020304" pitchFamily="18" charset="0"/>
              </a:rPr>
              <a:t>заключения</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под </a:t>
            </a:r>
            <a:r>
              <a:rPr lang="ru-RU" sz="2000" dirty="0" smtClean="0">
                <a:latin typeface="Times New Roman" panose="02020603050405020304" pitchFamily="18" charset="0"/>
                <a:cs typeface="Times New Roman" panose="02020603050405020304" pitchFamily="18" charset="0"/>
              </a:rPr>
              <a:t>стражу;</a:t>
            </a:r>
          </a:p>
          <a:p>
            <a:pPr marL="342900" indent="-342900">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В</a:t>
            </a:r>
            <a:r>
              <a:rPr lang="ru-RU" sz="2000" dirty="0" smtClean="0">
                <a:latin typeface="Times New Roman" panose="02020603050405020304" pitchFamily="18" charset="0"/>
                <a:cs typeface="Times New Roman" panose="02020603050405020304" pitchFamily="18" charset="0"/>
              </a:rPr>
              <a:t>ременного </a:t>
            </a:r>
            <a:r>
              <a:rPr lang="ru-RU" sz="2000" dirty="0">
                <a:latin typeface="Times New Roman" panose="02020603050405020304" pitchFamily="18" charset="0"/>
                <a:cs typeface="Times New Roman" panose="02020603050405020304" pitchFamily="18" charset="0"/>
              </a:rPr>
              <a:t>отстранения от </a:t>
            </a:r>
            <a:r>
              <a:rPr lang="ru-RU" sz="2000" dirty="0" smtClean="0">
                <a:latin typeface="Times New Roman" panose="02020603050405020304" pitchFamily="18" charset="0"/>
                <a:cs typeface="Times New Roman" panose="02020603050405020304" pitchFamily="18" charset="0"/>
              </a:rPr>
              <a:t>должности</a:t>
            </a:r>
            <a:endParaRPr lang="ru-RU" sz="2000" dirty="0">
              <a:latin typeface="Times New Roman" panose="02020603050405020304" pitchFamily="18" charset="0"/>
              <a:cs typeface="Times New Roman" panose="02020603050405020304" pitchFamily="18" charset="0"/>
            </a:endParaRPr>
          </a:p>
        </p:txBody>
      </p:sp>
      <p:sp>
        <p:nvSpPr>
          <p:cNvPr id="5" name="Выноска 1 4"/>
          <p:cNvSpPr/>
          <p:nvPr/>
        </p:nvSpPr>
        <p:spPr>
          <a:xfrm>
            <a:off x="7764650" y="115647"/>
            <a:ext cx="4215539" cy="1635661"/>
          </a:xfrm>
          <a:prstGeom prst="borderCallout1">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chemeClr val="tx1"/>
                </a:solidFill>
                <a:latin typeface="Times New Roman" panose="02020603050405020304" pitchFamily="18" charset="0"/>
                <a:cs typeface="Times New Roman" panose="02020603050405020304" pitchFamily="18" charset="0"/>
              </a:rPr>
              <a:t>Федеральный закон № 131-ФЗ не содержит нормы в отношении исполнения полномочий на период временного отсутствия (длительная болезнь, отпуск и т.д.)</a:t>
            </a:r>
            <a:endParaRPr lang="ru-RU" i="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9452" y="2541722"/>
            <a:ext cx="11375756" cy="991892"/>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ИЗ РАЗЪЯСНЕНИЙ ГОСУДАРСТВЕННОЙ ДУМЫ РОССИЙСКОЙ ФЕДЕРАЦИИ </a:t>
            </a:r>
            <a:endParaRPr lang="ru-RU" dirty="0">
              <a:solidFill>
                <a:schemeClr val="tx1"/>
              </a:solidFill>
              <a:latin typeface="Times New Roman" panose="02020603050405020304" pitchFamily="18" charset="0"/>
              <a:cs typeface="Times New Roman" panose="02020603050405020304" pitchFamily="18" charset="0"/>
            </a:endParaRPr>
          </a:p>
          <a:p>
            <a:pPr algn="ctr"/>
            <a:r>
              <a:rPr lang="ru-RU" dirty="0">
                <a:solidFill>
                  <a:schemeClr val="tx1"/>
                </a:solidFill>
                <a:latin typeface="Times New Roman" panose="02020603050405020304" pitchFamily="18" charset="0"/>
                <a:cs typeface="Times New Roman" panose="02020603050405020304" pitchFamily="18" charset="0"/>
                <a:hlinkClick r:id="rId3"/>
              </a:rPr>
              <a:t>http://komitet-regpol.duma.gov.ru/voprosy-i-otvety</a:t>
            </a:r>
            <a:r>
              <a:rPr lang="ru-RU" dirty="0" smtClean="0">
                <a:solidFill>
                  <a:schemeClr val="tx1"/>
                </a:solidFill>
                <a:latin typeface="Times New Roman" panose="02020603050405020304" pitchFamily="18" charset="0"/>
                <a:cs typeface="Times New Roman" panose="02020603050405020304" pitchFamily="18" charset="0"/>
                <a:hlinkClick r:id="rId3"/>
              </a:rPr>
              <a:t>/</a:t>
            </a: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49451" y="4045058"/>
            <a:ext cx="5191932" cy="1596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«Исполнения полномочий главы муниципального образования депутатом представительного органа или должностным лицом местной администрации зависит исключительно от того, каким образом будет решен вопрос в уставе муниципального образования</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493790" y="4045058"/>
            <a:ext cx="5331418" cy="1596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«Что касается объема полномочий, которые вправе осуществлять лицо, исполняющее полномочия главы муниципального образования (в том числе и возможность наложения вето), то данный вопрос должен быть особо оговорен в уставе муниципального образования.»</a:t>
            </a:r>
          </a:p>
          <a:p>
            <a:pPr algn="ctr"/>
            <a:endParaRPr lang="ru-RU" dirty="0"/>
          </a:p>
        </p:txBody>
      </p:sp>
      <p:cxnSp>
        <p:nvCxnSpPr>
          <p:cNvPr id="10" name="Прямая со стрелкой 9"/>
          <p:cNvCxnSpPr/>
          <p:nvPr/>
        </p:nvCxnSpPr>
        <p:spPr>
          <a:xfrm>
            <a:off x="2975675" y="3533614"/>
            <a:ext cx="0" cy="4804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a:off x="9373892" y="3533614"/>
            <a:ext cx="0" cy="4804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Скругленный прямоугольник 11"/>
          <p:cNvSpPr/>
          <p:nvPr/>
        </p:nvSpPr>
        <p:spPr>
          <a:xfrm>
            <a:off x="1162373" y="6168325"/>
            <a:ext cx="9577952" cy="526943"/>
          </a:xfrm>
          <a:prstGeom prst="round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anose="02020603050405020304" pitchFamily="18" charset="0"/>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ОПРЕДЕЛЯЕМ В УСТАВЕ МУНИЦИПАЛЬНОГО ОБРАЗОВАНИЯ </a:t>
            </a:r>
            <a:r>
              <a:rPr lang="ru-RU" sz="2000" b="1" dirty="0" smtClean="0">
                <a:solidFill>
                  <a:srgbClr val="FF0000"/>
                </a:solidFill>
                <a:latin typeface="Times New Roman" panose="02020603050405020304" pitchFamily="18" charset="0"/>
                <a:cs typeface="Times New Roman" panose="02020603050405020304" pitchFamily="18" charset="0"/>
              </a:rPr>
              <a:t>!!!</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4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25465" y="325464"/>
            <a:ext cx="11468746" cy="883404"/>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spc="100" dirty="0" smtClean="0">
                <a:solidFill>
                  <a:schemeClr val="tx1"/>
                </a:solidFill>
                <a:latin typeface="Times New Roman" panose="02020603050405020304" pitchFamily="18" charset="0"/>
                <a:cs typeface="Times New Roman" panose="02020603050405020304" pitchFamily="18" charset="0"/>
              </a:rPr>
              <a:t>ПОЗИЦИИ И РЕКОМЕНДАЦИИ РЕГИОНОВ</a:t>
            </a:r>
          </a:p>
          <a:p>
            <a:pPr algn="ctr"/>
            <a:r>
              <a:rPr lang="ru-RU" i="1" dirty="0" smtClean="0">
                <a:solidFill>
                  <a:schemeClr val="tx1"/>
                </a:solidFill>
                <a:latin typeface="Times New Roman" panose="02020603050405020304" pitchFamily="18" charset="0"/>
                <a:cs typeface="Times New Roman" panose="02020603050405020304" pitchFamily="18" charset="0"/>
              </a:rPr>
              <a:t>(на примере Министерства территориального развития Камчатского края)</a:t>
            </a:r>
            <a:endParaRPr lang="ru-RU" i="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5465" y="1704814"/>
            <a:ext cx="4959457" cy="5021450"/>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Если глава муниципального образования возглавляет местную администрацию: </a:t>
            </a:r>
            <a:endParaRPr lang="ru-RU" sz="1400" dirty="0">
              <a:solidFill>
                <a:schemeClr val="tx1"/>
              </a:solidFill>
              <a:latin typeface="Times New Roman" panose="02020603050405020304" pitchFamily="18" charset="0"/>
              <a:cs typeface="Times New Roman" panose="02020603050405020304" pitchFamily="18" charset="0"/>
            </a:endParaRPr>
          </a:p>
          <a:p>
            <a:pPr algn="just"/>
            <a:r>
              <a:rPr lang="ru-RU" sz="1400" dirty="0">
                <a:solidFill>
                  <a:schemeClr val="tx1"/>
                </a:solidFill>
                <a:latin typeface="Times New Roman" panose="02020603050405020304" pitchFamily="18" charset="0"/>
                <a:cs typeface="Times New Roman" panose="02020603050405020304" pitchFamily="18" charset="0"/>
              </a:rPr>
              <a:t> «В случае досрочного прекращения полномочий главы муниципального образования либо его временного отсутствия и невозможности исполнения им должностных обязанностей, его полномочия временно исполняет заместитель главы администрации муниципального образования.</a:t>
            </a:r>
          </a:p>
          <a:p>
            <a:pPr algn="just"/>
            <a:r>
              <a:rPr lang="ru-RU" sz="1400" dirty="0">
                <a:solidFill>
                  <a:schemeClr val="tx1"/>
                </a:solidFill>
                <a:latin typeface="Times New Roman" panose="02020603050405020304" pitchFamily="18" charset="0"/>
                <a:cs typeface="Times New Roman" panose="02020603050405020304" pitchFamily="18" charset="0"/>
              </a:rPr>
              <a:t>В случае невозможности исполнения заместителем главы администрации полномочий главы либо в связи с его отсутствием, исполнение полномочий главы муниципального образования возлагается на должностное лицо местного самоуправления. </a:t>
            </a:r>
          </a:p>
          <a:p>
            <a:pPr algn="just"/>
            <a:r>
              <a:rPr lang="ru-RU" sz="1400" dirty="0">
                <a:solidFill>
                  <a:schemeClr val="tx1"/>
                </a:solidFill>
                <a:latin typeface="Times New Roman" panose="02020603050405020304" pitchFamily="18" charset="0"/>
                <a:cs typeface="Times New Roman" panose="02020603050405020304" pitchFamily="18" charset="0"/>
              </a:rPr>
              <a:t>Возложение полномочий оформляется распоряжением главы муниципального образования. </a:t>
            </a:r>
          </a:p>
          <a:p>
            <a:pPr algn="just"/>
            <a:r>
              <a:rPr lang="ru-RU" sz="1400" dirty="0">
                <a:solidFill>
                  <a:schemeClr val="tx1"/>
                </a:solidFill>
                <a:latin typeface="Times New Roman" panose="02020603050405020304" pitchFamily="18" charset="0"/>
                <a:cs typeface="Times New Roman" panose="02020603050405020304" pitchFamily="18" charset="0"/>
              </a:rPr>
              <a:t>В случае невозможности издания главой муниципального образования соответствующего распоряжения назначение исполняющего обязанности главы муниципального образования осуществляется решением представительного органа.</a:t>
            </a:r>
          </a:p>
          <a:p>
            <a:pPr algn="just"/>
            <a:r>
              <a:rPr lang="ru-RU" sz="1400" dirty="0">
                <a:solidFill>
                  <a:schemeClr val="tx1"/>
                </a:solidFill>
                <a:latin typeface="Times New Roman" panose="02020603050405020304" pitchFamily="18" charset="0"/>
                <a:cs typeface="Times New Roman" panose="02020603050405020304" pitchFamily="18" charset="0"/>
              </a:rPr>
              <a:t>Решение представительного органа о возложении полномочий принимается большинством от числа депутатов представительного органа, присутствующих на сессии.»</a:t>
            </a:r>
          </a:p>
        </p:txBody>
      </p:sp>
      <p:sp>
        <p:nvSpPr>
          <p:cNvPr id="6" name="Прямоугольник 5"/>
          <p:cNvSpPr/>
          <p:nvPr/>
        </p:nvSpPr>
        <p:spPr>
          <a:xfrm>
            <a:off x="5514814" y="1704814"/>
            <a:ext cx="6558366" cy="5021450"/>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solidFill>
                <a:latin typeface="Times New Roman" panose="02020603050405020304" pitchFamily="18" charset="0"/>
                <a:cs typeface="Times New Roman" panose="02020603050405020304" pitchFamily="18" charset="0"/>
              </a:rPr>
              <a:t>Если глава муниципального образования исполняет полномочия председателя представительного органа и возглавляет администрацию: </a:t>
            </a:r>
          </a:p>
          <a:p>
            <a:pPr algn="just"/>
            <a:r>
              <a:rPr lang="ru-RU" sz="1300" dirty="0">
                <a:solidFill>
                  <a:schemeClr val="tx1"/>
                </a:solidFill>
                <a:latin typeface="Times New Roman" panose="02020603050405020304" pitchFamily="18" charset="0"/>
                <a:cs typeface="Times New Roman" panose="02020603050405020304" pitchFamily="18" charset="0"/>
              </a:rPr>
              <a:t>«В случае досрочного прекращения полномочий главы муниципального образования либо его временного отсутствия и невозможности исполнения им должностных обязанностей, его полномочия по руководству администрацией временно исполняет заместитель главы администрации, а полномочия по организации деятельности представительного органа муниципального образования - заместитель председателя представительного органа. </a:t>
            </a:r>
          </a:p>
          <a:p>
            <a:pPr algn="just"/>
            <a:r>
              <a:rPr lang="ru-RU" sz="1300" dirty="0">
                <a:solidFill>
                  <a:schemeClr val="tx1"/>
                </a:solidFill>
                <a:latin typeface="Times New Roman" panose="02020603050405020304" pitchFamily="18" charset="0"/>
                <a:cs typeface="Times New Roman" panose="02020603050405020304" pitchFamily="18" charset="0"/>
              </a:rPr>
              <a:t>В случае невозможности исполнения заместителем главы администрации полномочий главы либо в связи с его отсутствием, исполнение полномочий главы муниципального образования возлагается на должностное лицо администрации муниципального образования. </a:t>
            </a:r>
          </a:p>
          <a:p>
            <a:pPr algn="just"/>
            <a:r>
              <a:rPr lang="ru-RU" sz="1300" dirty="0">
                <a:solidFill>
                  <a:schemeClr val="tx1"/>
                </a:solidFill>
                <a:latin typeface="Times New Roman" panose="02020603050405020304" pitchFamily="18" charset="0"/>
                <a:cs typeface="Times New Roman" panose="02020603050405020304" pitchFamily="18" charset="0"/>
              </a:rPr>
              <a:t>Возложение полномочий оформляется распоряжением главы муниципального образования. В случае невозможности издания главой муниципального образования соответствующего распоряжения назначение исполняющего обязанности главы муниципального образования осуществляется решением представительного органа.</a:t>
            </a:r>
          </a:p>
          <a:p>
            <a:pPr algn="just"/>
            <a:r>
              <a:rPr lang="ru-RU" sz="1300" dirty="0">
                <a:solidFill>
                  <a:schemeClr val="tx1"/>
                </a:solidFill>
                <a:latin typeface="Times New Roman" panose="02020603050405020304" pitchFamily="18" charset="0"/>
                <a:cs typeface="Times New Roman" panose="02020603050405020304" pitchFamily="18" charset="0"/>
              </a:rPr>
              <a:t>Если заместитель председателя представительного органа отсутствует либо временно не может исполнять свои обязанности полномочия по организации деятельности представительного органа муниципального образования возлагаются на депутата представительного органа муниципального образования. Возложение исполнения полномочий оформляется решением представительного органа.</a:t>
            </a:r>
          </a:p>
          <a:p>
            <a:pPr algn="just"/>
            <a:r>
              <a:rPr lang="ru-RU" sz="1300" dirty="0">
                <a:solidFill>
                  <a:schemeClr val="tx1"/>
                </a:solidFill>
                <a:latin typeface="Times New Roman" panose="02020603050405020304" pitchFamily="18" charset="0"/>
                <a:cs typeface="Times New Roman" panose="02020603050405020304" pitchFamily="18" charset="0"/>
              </a:rPr>
              <a:t>Решение представительного органа о возложении полномочий принимается большинством от числа депутатов представительного органа, присутствующих на сессии.»</a:t>
            </a:r>
          </a:p>
          <a:p>
            <a:pPr algn="just"/>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6617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2114</Words>
  <Application>Microsoft Office PowerPoint</Application>
  <PresentationFormat>Широкоэкранный</PresentationFormat>
  <Paragraphs>192</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днс</dc:creator>
  <cp:lastModifiedBy>днс</cp:lastModifiedBy>
  <cp:revision>49</cp:revision>
  <dcterms:created xsi:type="dcterms:W3CDTF">2024-06-16T06:18:44Z</dcterms:created>
  <dcterms:modified xsi:type="dcterms:W3CDTF">2024-06-30T12:51:10Z</dcterms:modified>
</cp:coreProperties>
</file>