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8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6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8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6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8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9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9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3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E7B7-6718-497F-A1B5-5410C2942337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1DE6-C163-49FC-A94E-F57BFC83D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itet4.km.duma.g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lix.club/uploads/posts/2022-12/1672271000_kalix-club-p-nauchnaya-abstraktsiya-obo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296" y="2494381"/>
            <a:ext cx="113254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соглашения о передаче части полномочий </a:t>
            </a:r>
            <a:endParaRPr lang="ru-RU" sz="3000" b="1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30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sz="3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r>
              <a:rPr lang="ru-RU" sz="30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регулирование и практика применения</a:t>
            </a:r>
            <a:endParaRPr lang="ru-RU" sz="2800" b="1" i="1" cap="none" spc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1206" y="198672"/>
            <a:ext cx="78444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«Совет муниципальных образований Хабаровского края»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4312" y="6038081"/>
            <a:ext cx="12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9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5568a1a9ea65b3d6a2e94cf5e58390e6_l-5340669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3992879" cy="1112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7640" y="2926080"/>
            <a:ext cx="5486400" cy="38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ОТВЕТСТВЕННОСТИ: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неперечисление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несвоевременное перечисление бюджетных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ущерба;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ненадлежащее исполнение органами местного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по решению вопросов местного значения</a:t>
            </a:r>
            <a:r>
              <a:rPr lang="ru-RU" dirty="0"/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4039" y="2926080"/>
            <a:ext cx="6370320" cy="38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ОТВЕТСТВЕННОСТИ: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бланкетные нормы, неопределенно отсылающие к действующему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бланкетные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нормы, отсылающие к бюджетному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санкции, основанные на разных мерах гражданско-правовой ответственности (штраф, пеня,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неустойка)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мере, в какой эти полномочия обеспечены межбюджетными трансфертами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37160"/>
            <a:ext cx="11262360" cy="12039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«…соглашения должны…предусматривать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 за неисполнение соглашений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4 статьи 15 Федерального закона № 131-ФЗ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40" y="137160"/>
            <a:ext cx="1203960" cy="1325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1215" y="660380"/>
            <a:ext cx="76828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«Финансовые санкции» – применительно к соглашениям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 части полномочий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2764" y="137160"/>
            <a:ext cx="3159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экспертов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" y="2636520"/>
            <a:ext cx="2133600" cy="163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санкции-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енежные взыскания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0880" y="1813560"/>
            <a:ext cx="2438400" cy="822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уголовно-правовой ответственности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68440" y="2636520"/>
            <a:ext cx="1676400" cy="792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НЕТ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8680" y="2606040"/>
            <a:ext cx="3550920" cy="822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аходятся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сферы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регулирования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0880" y="2776894"/>
            <a:ext cx="2438400" cy="11865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административно-правовой ответственности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669280" y="2225040"/>
            <a:ext cx="685800" cy="1584960"/>
          </a:xfrm>
          <a:prstGeom prst="rightBrace">
            <a:avLst>
              <a:gd name="adj1" fmla="val 8333"/>
              <a:gd name="adj2" fmla="val 5092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6"/>
            <a:endCxn id="10" idx="1"/>
          </p:cNvCxnSpPr>
          <p:nvPr/>
        </p:nvCxnSpPr>
        <p:spPr>
          <a:xfrm flipV="1">
            <a:off x="8244840" y="3017520"/>
            <a:ext cx="243840" cy="15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30880" y="4132183"/>
            <a:ext cx="2438400" cy="822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гражданско-правовой ответственности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53200" y="4132183"/>
            <a:ext cx="1676400" cy="792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НЕТ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88680" y="4101703"/>
            <a:ext cx="3550920" cy="822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оглашения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публично-правовой, а не гражданско-правовой характер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6" idx="3"/>
            <a:endCxn id="17" idx="2"/>
          </p:cNvCxnSpPr>
          <p:nvPr/>
        </p:nvCxnSpPr>
        <p:spPr>
          <a:xfrm flipV="1">
            <a:off x="5669280" y="4528423"/>
            <a:ext cx="883920" cy="15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244840" y="4556760"/>
            <a:ext cx="243840" cy="15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0880" y="5201126"/>
            <a:ext cx="2438400" cy="822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ответственности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68440" y="5216366"/>
            <a:ext cx="1676400" cy="792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ДА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669280" y="5597366"/>
            <a:ext cx="883920" cy="15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488680" y="5185886"/>
            <a:ext cx="3550920" cy="1672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воспроизведении положений бюджетного законодательства о бюджетных нарушениях и мерах принуждения, применяемых за их совершение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гл.30 БК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8229600" y="5589746"/>
            <a:ext cx="243840" cy="15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3"/>
            <a:endCxn id="8" idx="1"/>
          </p:cNvCxnSpPr>
          <p:nvPr/>
        </p:nvCxnSpPr>
        <p:spPr>
          <a:xfrm flipV="1">
            <a:off x="2331720" y="2225040"/>
            <a:ext cx="899160" cy="1226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3"/>
          </p:cNvCxnSpPr>
          <p:nvPr/>
        </p:nvCxnSpPr>
        <p:spPr>
          <a:xfrm flipV="1">
            <a:off x="2331720" y="3429000"/>
            <a:ext cx="899160" cy="22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  <a:endCxn id="16" idx="1"/>
          </p:cNvCxnSpPr>
          <p:nvPr/>
        </p:nvCxnSpPr>
        <p:spPr>
          <a:xfrm>
            <a:off x="2331720" y="3451860"/>
            <a:ext cx="899160" cy="1091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3"/>
            <a:endCxn id="22" idx="1"/>
          </p:cNvCxnSpPr>
          <p:nvPr/>
        </p:nvCxnSpPr>
        <p:spPr>
          <a:xfrm>
            <a:off x="2331720" y="3451860"/>
            <a:ext cx="899160" cy="2160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6d03cfec59dddeea711ea9a766f5a7782642867-52791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5" y="0"/>
            <a:ext cx="1066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535" cy="1981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0767" y="178415"/>
            <a:ext cx="8853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обязан исполнить судебное решение, которое вынесено 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местного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если после его вступления в силу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части полномочий в ведение другого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" y="2240280"/>
            <a:ext cx="11582400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Применяется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правило о правопреемстве органов публичной власти, в том числе в различных случаях изменения в распределении полномочий между ними. Если отдельное полномочие либо часть полномочий передается от одних органов местного самоуправления другим, первые не вправе с этого момента совершать каких-либо действий по реализации этого полномочия. Все обязательства, в том числе возникшие до момента перераспределения полномочий, переходят к правопреемнику. Суды полагают, что в случае передачи функций прежнего органа власти и его полномочий другому органу власти должно происходить и процессуальное правопреемство, которое возможно на любой стадии судебного процесса, включая исполнительное производство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Определения Верховного Суда Российской Федерации от 11 декабря 2015 г. № 305-КГ15-16046 по делу № А41-62181/2014, от 28 марта 2016 г. № 305-КГ16-1309 по делу № А41-52901/2014.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6d03cfec59dddeea711ea9a766f5a7782642867-52791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5" y="0"/>
            <a:ext cx="1066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535" cy="1981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9887" y="407015"/>
            <a:ext cx="7860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ли при передачи отдельных полномочий, передавать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имущество, необходимое для их исполнения.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" y="2240280"/>
            <a:ext cx="11582400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вопросу есть достаточно подробная обоснованная позиция Комитета Госдумы Р.Ф., в соответствии с которой передача полномочий одним органом местного самоуправления другому не меняет принадлежности данных полномочий передавшему органу, поскольку согласно закона передается лишь осуществление данного полномочия на определенный срок. В таких условиях должна быть обеспечена возвратность имущества, необходимого для осуществления передаваемых полномочий, органу местного самоуправления, передавшему эти полномочия. В случае передачи вслед за передачей полномочий имущества в собственность другого муниципального образования такую возвратность обеспечить невозможно, поскольку новый собственник вправе распорядиться данным имуществом по своему усмотрению, вплоть до отчуждения. В связи с этим, наиболее приемлемой формой перераспределения имущества, необходимого для исполнения передаваемых полномочий, является передача имущества в безвозмездное пользование.</a:t>
            </a:r>
          </a:p>
          <a:p>
            <a:r>
              <a:rPr lang="ru-RU" sz="2000" b="1" i="1" dirty="0"/>
              <a:t> </a:t>
            </a:r>
            <a:endParaRPr lang="ru-RU" sz="2000" dirty="0"/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Комитета Госдумы по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ФУиВМС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www.komitet4.km.duma.gov.ru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3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4716" y="224135"/>
            <a:ext cx="6828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u="sng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заключенного соглашения:</a:t>
            </a:r>
            <a:endParaRPr lang="ru-RU" sz="2800" b="1" i="1" u="sng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320" y="1632436"/>
            <a:ext cx="535947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u="sng" cap="none" spc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передаваться:</a:t>
            </a:r>
          </a:p>
          <a:p>
            <a:pPr algn="ctr"/>
            <a:r>
              <a:rPr lang="ru-R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полномочия, часть полномочий</a:t>
            </a:r>
          </a:p>
          <a:p>
            <a:pPr algn="ctr"/>
            <a:r>
              <a:rPr lang="ru-R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решению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86172" y="1803473"/>
            <a:ext cx="4457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вопросы местного значения</a:t>
            </a:r>
            <a:endParaRPr lang="ru-RU" sz="2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65" y="805010"/>
            <a:ext cx="683260" cy="82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7" y="805010"/>
            <a:ext cx="683260" cy="7948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86172" y="2468799"/>
            <a:ext cx="3869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весь объем полномочий</a:t>
            </a:r>
            <a:endParaRPr lang="ru-RU" sz="2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11240" y="2072047"/>
            <a:ext cx="129205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11240" y="2699631"/>
            <a:ext cx="129205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1" y="4051495"/>
            <a:ext cx="9093675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объективной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целесообразности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другим МО;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части только тех полномочий, которые могут быть реализованы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ущерба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обеих сторон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часть полномочий по решению вопросов однородных по содержанию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16480" y="2930464"/>
            <a:ext cx="0" cy="961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84030" y="2930464"/>
            <a:ext cx="0" cy="961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76800" y="2930464"/>
            <a:ext cx="0" cy="961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97280" y="2930464"/>
            <a:ext cx="0" cy="961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93" y="4282440"/>
            <a:ext cx="1722119" cy="192944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521093" y="3882330"/>
            <a:ext cx="15408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МНЕНИЕ!</a:t>
            </a:r>
            <a:endParaRPr lang="ru-RU" sz="2000" b="1" cap="none" spc="1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0457" y="269855"/>
            <a:ext cx="102457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передаваться путем заключения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  <a:r>
              <a:rPr lang="ru-RU" sz="2800" i="1" dirty="0" smtClean="0"/>
              <a:t> </a:t>
            </a:r>
            <a:endParaRPr lang="ru-RU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" y="1325880"/>
            <a:ext cx="4358640" cy="2545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органов местного самоуправления по решению вопросов, не отнесенных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вопросам местного значения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(ст.ст.14.1, 15.1 Федерального закона №131–ФЗ)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6308" y="4343756"/>
            <a:ext cx="4343400" cy="837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осударственные полномочия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3328" y="1265872"/>
            <a:ext cx="4879032" cy="26050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органов местного самоуправления муниципального района в отношении межселенных территорий. </a:t>
            </a:r>
            <a:endParaRPr lang="ru-RU" i="1" cap="none" spc="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2 ст. 15 Федерального закона №131–ФЗ)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8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510" y="142249"/>
            <a:ext cx="7076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применяемая в большинстве случаях: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899" y="832513"/>
            <a:ext cx="2033516" cy="8598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передаче части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1568" y="1077751"/>
            <a:ext cx="1633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u="sng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</a:t>
            </a:r>
            <a:endParaRPr lang="ru-RU" b="0" u="sng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9502" y="832513"/>
            <a:ext cx="2033516" cy="8598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Представительный орган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93191" y="3452034"/>
            <a:ext cx="424835" cy="14636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4415349" y="1262417"/>
            <a:ext cx="4341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3899" y="1787433"/>
            <a:ext cx="2033516" cy="8598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передаче части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49502" y="1787434"/>
            <a:ext cx="2033516" cy="8598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359775" y="2217335"/>
            <a:ext cx="292817" cy="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627872" y="2032669"/>
            <a:ext cx="1941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u="sng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</a:t>
            </a:r>
            <a:endParaRPr lang="ru-RU" b="0" u="sng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endCxn id="13" idx="1"/>
          </p:cNvCxnSpPr>
          <p:nvPr/>
        </p:nvCxnSpPr>
        <p:spPr>
          <a:xfrm>
            <a:off x="4492197" y="2217334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422515" y="883481"/>
            <a:ext cx="2033516" cy="1807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 отказаться от заключения соглашения, не лишен права обжаловать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974114" y="2217329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77" y="1077751"/>
            <a:ext cx="987544" cy="156949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995528" y="632458"/>
            <a:ext cx="15408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МНЕНИЕ!</a:t>
            </a:r>
            <a:endParaRPr lang="ru-RU" sz="2000" b="1" cap="none" spc="1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9456031" y="2217329"/>
            <a:ext cx="7066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24652" y="2742353"/>
            <a:ext cx="3623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схемы :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3642" y="3307972"/>
            <a:ext cx="492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9076" y="3265573"/>
            <a:ext cx="2033516" cy="859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передаче части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381833" y="1262417"/>
            <a:ext cx="434153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683873" y="3605925"/>
            <a:ext cx="423339" cy="977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065873" y="3231027"/>
            <a:ext cx="1633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u="sng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</a:t>
            </a:r>
            <a:endParaRPr lang="ru-RU" b="0" u="sng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2291" y="3633489"/>
            <a:ext cx="1941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u="sng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</a:t>
            </a:r>
            <a:endParaRPr lang="ru-RU" b="0" u="sng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54274" y="3168496"/>
            <a:ext cx="2033516" cy="859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Представительный орган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731008" y="3598401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29100" y="5114948"/>
            <a:ext cx="492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4356" y="5114949"/>
            <a:ext cx="2033516" cy="8598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передаче части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65873" y="5114948"/>
            <a:ext cx="2033516" cy="859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передаваемой части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668220" y="5575429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445617" y="4290461"/>
            <a:ext cx="2743039" cy="1051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полномочий закреплена за органом ФЗ, Уставом, НПА представительного органа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45617" y="5575434"/>
            <a:ext cx="2743039" cy="1051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в рамках части полномочий, регламентированы актами местной администрации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34884" y="4400487"/>
            <a:ext cx="2033516" cy="859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Представительный орган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34884" y="5650887"/>
            <a:ext cx="1627793" cy="859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>
            <a:stCxn id="45" idx="3"/>
          </p:cNvCxnSpPr>
          <p:nvPr/>
        </p:nvCxnSpPr>
        <p:spPr>
          <a:xfrm flipV="1">
            <a:off x="5099389" y="4940490"/>
            <a:ext cx="346228" cy="604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5" idx="3"/>
            <a:endCxn id="49" idx="1"/>
          </p:cNvCxnSpPr>
          <p:nvPr/>
        </p:nvCxnSpPr>
        <p:spPr>
          <a:xfrm>
            <a:off x="5099389" y="5544853"/>
            <a:ext cx="346228" cy="556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8177579" y="4801605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177578" y="6080786"/>
            <a:ext cx="357305" cy="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31" y="5335798"/>
            <a:ext cx="1316396" cy="14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9295" y="117455"/>
            <a:ext cx="8812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заключению соглашений о передаче части полномочий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120" y="583374"/>
            <a:ext cx="2817535" cy="376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spc="1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ч.4 </a:t>
            </a:r>
            <a:r>
              <a:rPr lang="ru-RU" b="1" i="1" spc="1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15 </a:t>
            </a:r>
            <a:r>
              <a:rPr lang="ru-RU" b="1" i="1" spc="1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131</a:t>
            </a:r>
            <a:endParaRPr lang="ru-RU" b="1" i="1" spc="10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20" y="1418510"/>
            <a:ext cx="3955713" cy="409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СРОЧНОСТЬ</a:t>
            </a:r>
            <a:endParaRPr lang="ru-RU" sz="1600" b="1" i="1" spc="1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461" y="2928038"/>
            <a:ext cx="3955713" cy="1878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ПОЛОЖЕНИЙ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УСТАНАВЛИВАЮЩИХ: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прекращения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соглашения,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досрочного;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-порядок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ежегодного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межбюджетных трансфертов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spc="10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19" y="5528723"/>
            <a:ext cx="3930055" cy="860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</a:t>
            </a:r>
            <a:r>
              <a:rPr lang="ru-RU" sz="1600" b="1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неисполнение соглашений</a:t>
            </a:r>
            <a:endParaRPr lang="ru-RU" sz="1600" b="1" i="1" spc="1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1320" y="538491"/>
            <a:ext cx="336804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spc="1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b="1" i="1" spc="10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9161" y="1184266"/>
            <a:ext cx="7037060" cy="1023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</a:t>
            </a:r>
            <a:r>
              <a:rPr lang="ru-RU" sz="1600" b="1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год, не позднее 15 ноября </a:t>
            </a:r>
            <a:r>
              <a:rPr lang="ru-RU" sz="1600" i="1" spc="1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</a:t>
            </a:r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вступают в силу с 1 января </a:t>
            </a:r>
          </a:p>
          <a:p>
            <a:pPr algn="ctr"/>
            <a:r>
              <a:rPr lang="ru-RU" sz="1600" b="1" i="1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исключительных случаях: </a:t>
            </a:r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на 1 год;</a:t>
            </a:r>
          </a:p>
          <a:p>
            <a:pPr algn="ctr"/>
            <a:r>
              <a:rPr lang="ru-RU" sz="1600" i="1" spc="1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аключаются в течение финансового года</a:t>
            </a:r>
            <a:endParaRPr lang="ru-RU" sz="1600" i="1" spc="1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9161" y="2674586"/>
            <a:ext cx="7178037" cy="2385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досрочного расторжения (односторонний порядок)</a:t>
            </a:r>
            <a:r>
              <a:rPr lang="ru-RU" sz="1600" b="1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законодательства;</a:t>
            </a:r>
          </a:p>
          <a:p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-неисполнение или ненадлежащее исполнение условий соглашения;</a:t>
            </a:r>
          </a:p>
          <a:p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-исполнение условий соглашения невозможно.</a:t>
            </a:r>
          </a:p>
          <a:p>
            <a:r>
              <a:rPr lang="ru-RU" sz="1600" b="1" i="1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определения ежегодного объема трансфертов:</a:t>
            </a:r>
          </a:p>
          <a:p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-методика утверждается НПА представительного органа</a:t>
            </a:r>
          </a:p>
          <a:p>
            <a:r>
              <a:rPr lang="ru-RU" sz="1600" b="1" i="1" spc="1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передаваемых полномочий:</a:t>
            </a:r>
          </a:p>
          <a:p>
            <a:r>
              <a:rPr lang="ru-RU" sz="1600" dirty="0" smtClean="0"/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конкретных действий, обязательных к выполнению</a:t>
            </a:r>
            <a:endParaRPr lang="ru-RU" sz="1600" b="1" i="1" spc="1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46322" y="5372394"/>
            <a:ext cx="7178036" cy="1135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инансовые санкции:</a:t>
            </a:r>
          </a:p>
          <a:p>
            <a:pPr algn="ctr"/>
            <a:r>
              <a:rPr lang="ru-RU" sz="1600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-бланкетные нормы;</a:t>
            </a:r>
          </a:p>
          <a:p>
            <a:pPr algn="ctr"/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-меры гражданско- правовой ответственности;</a:t>
            </a:r>
          </a:p>
          <a:p>
            <a:pPr algn="ctr"/>
            <a:r>
              <a:rPr lang="ru-RU" sz="1600" i="1" spc="1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-отсутствуют.</a:t>
            </a:r>
            <a:endParaRPr lang="ru-RU" sz="1600" i="1" spc="1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89120" y="583374"/>
            <a:ext cx="0" cy="120272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89120" y="2073226"/>
            <a:ext cx="0" cy="120272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89120" y="3509454"/>
            <a:ext cx="0" cy="120272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89120" y="4934688"/>
            <a:ext cx="0" cy="120272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1638" y="140315"/>
            <a:ext cx="877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определения размера межбюджетных трансфертов</a:t>
            </a:r>
            <a:endParaRPr lang="ru-RU" sz="2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i?id=5568a1a9ea65b3d6a2e94cf5e58390e6_l-5340669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18359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1075135"/>
            <a:ext cx="6012179" cy="5718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18360" y="688687"/>
            <a:ext cx="3109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 2022 год</a:t>
            </a:r>
            <a:endParaRPr lang="ru-RU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1075135"/>
            <a:ext cx="5532119" cy="56571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86694" y="638502"/>
            <a:ext cx="33072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область 2022 год</a:t>
            </a:r>
            <a:endParaRPr lang="ru-RU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1638" y="140315"/>
            <a:ext cx="877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определения размера межбюджетных трансфертов</a:t>
            </a:r>
            <a:endParaRPr lang="ru-RU" sz="2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i?id=5568a1a9ea65b3d6a2e94cf5e58390e6_l-534066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18359" cy="80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447569" y="708660"/>
            <a:ext cx="3418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 2021 год</a:t>
            </a:r>
            <a:endParaRPr lang="ru-RU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4" y="1108770"/>
            <a:ext cx="5139612" cy="5635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53" y="1283035"/>
            <a:ext cx="6106377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1638" y="140315"/>
            <a:ext cx="877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определения размера межбюджетных трансфертов</a:t>
            </a:r>
            <a:endParaRPr lang="ru-RU" sz="2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i?id=5568a1a9ea65b3d6a2e94cf5e58390e6_l-534066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18359" cy="80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542658" y="708660"/>
            <a:ext cx="3228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</a:t>
            </a:r>
            <a:r>
              <a:rPr lang="ru-RU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2021 год</a:t>
            </a:r>
            <a:endParaRPr lang="ru-RU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" y="1203960"/>
            <a:ext cx="4122334" cy="5516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27" y="1203960"/>
            <a:ext cx="4019593" cy="5516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1203960"/>
            <a:ext cx="387096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381000" y="289560"/>
            <a:ext cx="11551920" cy="2346960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заключаемые между органами местного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вступают в силу после их официального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обнародования»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(ч.2 ст. 47 ФЗ №131)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880" y="3779520"/>
            <a:ext cx="40386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Соглашения, заключаемые между органами местного самоуправления муниципальных образований о передаче осуществления части полномочий по решению вопросов местного значения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характер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960" y="3063240"/>
            <a:ext cx="5928360" cy="3627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судебной практики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представительных органов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об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соглашений о передаче осуществления части полномочий по решению вопросов местного значения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судами общей юрисдикции в качестве нормативных правовых актов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ПОДРОБНЕЕ: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Апелляционное определение Судебной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 по административным делам Верховного Суда Российской Федерации от 12.04.2017 N 51-АПГ17-3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H="1">
            <a:off x="3398520" y="2245352"/>
            <a:ext cx="2758440" cy="1381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 flipV="1">
            <a:off x="4602480" y="5029200"/>
            <a:ext cx="1554480" cy="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06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742</Words>
  <Application>Microsoft Office PowerPoint</Application>
  <PresentationFormat>Широкоэкранный</PresentationFormat>
  <Paragraphs>132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36</cp:revision>
  <dcterms:created xsi:type="dcterms:W3CDTF">2024-07-30T12:29:58Z</dcterms:created>
  <dcterms:modified xsi:type="dcterms:W3CDTF">2024-07-31T16:03:36Z</dcterms:modified>
</cp:coreProperties>
</file>