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4" r:id="rId1"/>
  </p:sldMasterIdLst>
  <p:notesMasterIdLst>
    <p:notesMasterId r:id="rId20"/>
  </p:notesMasterIdLst>
  <p:handoutMasterIdLst>
    <p:handoutMasterId r:id="rId21"/>
  </p:handoutMasterIdLst>
  <p:sldIdLst>
    <p:sldId id="576" r:id="rId2"/>
    <p:sldId id="658" r:id="rId3"/>
    <p:sldId id="675" r:id="rId4"/>
    <p:sldId id="686" r:id="rId5"/>
    <p:sldId id="688" r:id="rId6"/>
    <p:sldId id="662" r:id="rId7"/>
    <p:sldId id="679" r:id="rId8"/>
    <p:sldId id="684" r:id="rId9"/>
    <p:sldId id="687" r:id="rId10"/>
    <p:sldId id="617" r:id="rId11"/>
    <p:sldId id="668" r:id="rId12"/>
    <p:sldId id="696" r:id="rId13"/>
    <p:sldId id="697" r:id="rId14"/>
    <p:sldId id="691" r:id="rId15"/>
    <p:sldId id="694" r:id="rId16"/>
    <p:sldId id="670" r:id="rId17"/>
    <p:sldId id="692" r:id="rId18"/>
    <p:sldId id="698" r:id="rId19"/>
  </p:sldIdLst>
  <p:sldSz cx="9906000" cy="6858000" type="A4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2160">
          <p15:clr>
            <a:srgbClr val="A4A3A4"/>
          </p15:clr>
        </p15:guide>
        <p15:guide id="4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9B44B"/>
    <a:srgbClr val="DAB653"/>
    <a:srgbClr val="8A4C1E"/>
    <a:srgbClr val="A85D24"/>
    <a:srgbClr val="AC5E24"/>
    <a:srgbClr val="7F461B"/>
    <a:srgbClr val="D9B247"/>
    <a:srgbClr val="CC9900"/>
    <a:srgbClr val="FFE9AB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4995" autoAdjust="0"/>
    <p:restoredTop sz="98583" autoAdjust="0"/>
  </p:normalViewPr>
  <p:slideViewPr>
    <p:cSldViewPr snapToGrid="0">
      <p:cViewPr varScale="1">
        <p:scale>
          <a:sx n="109" d="100"/>
          <a:sy n="109" d="100"/>
        </p:scale>
        <p:origin x="864" y="96"/>
      </p:cViewPr>
      <p:guideLst>
        <p:guide orient="horz" pos="2160"/>
        <p:guide pos="288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13" d="100"/>
          <a:sy n="113" d="100"/>
        </p:scale>
        <p:origin x="2388" y="96"/>
      </p:cViewPr>
      <p:guideLst>
        <p:guide orient="horz" pos="2880"/>
        <p:guide pos="2160"/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.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3"/>
                <c:pt idx="0">
                  <c:v>Отловлено, вакцинировано
и стерилизовано</c:v>
                </c:pt>
                <c:pt idx="2">
                  <c:v>Передано новым владельцам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1356</c:v>
                </c:pt>
                <c:pt idx="1">
                  <c:v>1147</c:v>
                </c:pt>
                <c:pt idx="2">
                  <c:v>416</c:v>
                </c:pt>
                <c:pt idx="3">
                  <c:v>225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2EA-4577-A2B4-4F9D94726F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58079968"/>
        <c:axId val="458080752"/>
      </c:barChart>
      <c:catAx>
        <c:axId val="458079968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/>
        </c:spPr>
        <c:txPr>
          <a:bodyPr rot="0" vert="horz" anchor="t" anchorCtr="0"/>
          <a:lstStyle/>
          <a:p>
            <a: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Franklin Gothic Heavy" pitchFamily="34" charset="0"/>
              </a:defRPr>
            </a:pPr>
            <a:endParaRPr lang="ru-RU"/>
          </a:p>
        </c:txPr>
        <c:crossAx val="458080752"/>
        <c:crosses val="autoZero"/>
        <c:auto val="1"/>
        <c:lblAlgn val="ctr"/>
        <c:lblOffset val="1"/>
        <c:noMultiLvlLbl val="0"/>
      </c:catAx>
      <c:valAx>
        <c:axId val="458080752"/>
        <c:scaling>
          <c:orientation val="minMax"/>
          <c:max val="1300"/>
          <c:min val="0"/>
        </c:scaling>
        <c:delete val="0"/>
        <c:axPos val="t"/>
        <c:majorGridlines/>
        <c:numFmt formatCode="General" sourceLinked="1"/>
        <c:majorTickMark val="none"/>
        <c:minorTickMark val="none"/>
        <c:tickLblPos val="none"/>
        <c:txPr>
          <a:bodyPr/>
          <a:lstStyle/>
          <a:p>
            <a: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defRPr>
            </a:pPr>
            <a:endParaRPr lang="ru-RU"/>
          </a:p>
        </c:txPr>
        <c:crossAx val="45807996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0.90233</cdr:x>
      <cdr:y>0.45685</cdr:y>
    </cdr:from>
    <cdr:to>
      <cdr:x>0.99939</cdr:x>
      <cdr:y>0.54977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7738806" y="2348501"/>
          <a:ext cx="832431" cy="477664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style>
        <a:lnRef xmlns:a="http://schemas.openxmlformats.org/drawingml/2006/main" idx="2">
          <a:schemeClr val="lt1">
            <a:hueOff val="0"/>
            <a:satOff val="0"/>
            <a:lumOff val="0"/>
            <a:alphaOff val="0"/>
          </a:schemeClr>
        </a:lnRef>
        <a:fillRef xmlns:a="http://schemas.openxmlformats.org/drawingml/2006/main" idx="1">
          <a:schemeClr val="accent1">
            <a:hueOff val="0"/>
            <a:satOff val="0"/>
            <a:lumOff val="0"/>
            <a:alphaOff val="0"/>
          </a:schemeClr>
        </a:fillRef>
        <a:effectRef xmlns:a="http://schemas.openxmlformats.org/drawingml/2006/main" idx="0">
          <a:schemeClr val="accent1">
            <a:hueOff val="0"/>
            <a:satOff val="0"/>
            <a:lumOff val="0"/>
            <a:alphaOff val="0"/>
          </a:schemeClr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spcFirstLastPara="0" vertOverflow="clip" vert="horz" wrap="square" lIns="170688" tIns="170688" rIns="170688" bIns="2517303" numCol="1" spcCol="1270" anchor="ctr" anchorCtr="0">
          <a:no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0.90193</cdr:x>
      <cdr:y>0.55159</cdr:y>
    </cdr:from>
    <cdr:to>
      <cdr:x>0.999</cdr:x>
      <cdr:y>0.64451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7735397" y="2835476"/>
          <a:ext cx="832517" cy="477664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3">
            <a:lumMod val="60000"/>
            <a:lumOff val="40000"/>
          </a:schemeClr>
        </a:solidFill>
        <a:ln xmlns:a="http://schemas.openxmlformats.org/drawingml/2006/main" w="15875" cap="rnd" cmpd="sng" algn="ctr">
          <a:noFill/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lt1">
            <a:hueOff val="0"/>
            <a:satOff val="0"/>
            <a:lumOff val="0"/>
            <a:alphaOff val="0"/>
          </a:schemeClr>
        </a:lnRef>
        <a:fillRef xmlns:a="http://schemas.openxmlformats.org/drawingml/2006/main" idx="1">
          <a:schemeClr val="accent1">
            <a:hueOff val="0"/>
            <a:satOff val="0"/>
            <a:lumOff val="0"/>
            <a:alphaOff val="0"/>
          </a:schemeClr>
        </a:fillRef>
        <a:effectRef xmlns:a="http://schemas.openxmlformats.org/drawingml/2006/main" idx="0">
          <a:schemeClr val="accent1">
            <a:hueOff val="0"/>
            <a:satOff val="0"/>
            <a:lumOff val="0"/>
            <a:alphaOff val="0"/>
          </a:schemeClr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spcFirstLastPara="0" vert="horz" wrap="square" lIns="170688" tIns="170688" rIns="170688" bIns="2517303" numCol="1" spcCol="1270" anchor="ctr" anchorCtr="0">
          <a:noAutofit/>
        </a:bodyPr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Garamond"/>
            </a:defRPr>
          </a:lvl1pPr>
          <a:lvl2pPr marL="457200" indent="0">
            <a:defRPr sz="1100">
              <a:solidFill>
                <a:sysClr val="window" lastClr="FFFFFF"/>
              </a:solidFill>
              <a:latin typeface="Garamond"/>
            </a:defRPr>
          </a:lvl2pPr>
          <a:lvl3pPr marL="914400" indent="0">
            <a:defRPr sz="1100">
              <a:solidFill>
                <a:sysClr val="window" lastClr="FFFFFF"/>
              </a:solidFill>
              <a:latin typeface="Garamond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Garamond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Garamond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Garamond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Garamond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Garamond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Garamond"/>
            </a:defRPr>
          </a:lvl9pPr>
        </a:lstStyle>
        <a:p xmlns:a="http://schemas.openxmlformats.org/drawingml/2006/main">
          <a:endParaRPr lang="ru-RU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C85180-6B4B-43B3-B099-18A7B0548455}" type="datetimeFigureOut">
              <a:rPr lang="ru-RU" smtClean="0"/>
              <a:pPr/>
              <a:t>19.11.2025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2EC227-FFD0-4182-8AEE-FC88F58E5C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81336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6454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714625" y="514350"/>
            <a:ext cx="3714750" cy="2571750"/>
          </a:xfrm>
          <a:prstGeom prst="rect">
            <a:avLst/>
          </a:prstGeo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/>
          <a:lstStyle/>
          <a:p>
            <a:fld id="{582E5101-F8B6-4D74-8542-DA2453CAB89D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8264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82095" y="1811864"/>
            <a:ext cx="5751272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82095" y="3598328"/>
            <a:ext cx="5751272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70869" y="5054602"/>
            <a:ext cx="729382" cy="279400"/>
          </a:xfrm>
        </p:spPr>
        <p:txBody>
          <a:bodyPr/>
          <a:lstStyle/>
          <a:p>
            <a:fld id="{96DFF08F-DC6B-4601-B491-B0F83F6DD2DA}" type="datetimeFigureOut">
              <a:rPr lang="en-US" smtClean="0"/>
              <a:pPr/>
              <a:t>11/19/2025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095" y="5054602"/>
            <a:ext cx="4403598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85427" y="5054602"/>
            <a:ext cx="447940" cy="279400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188144" y="3471329"/>
            <a:ext cx="553917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8118511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4938" y="4815415"/>
            <a:ext cx="7365295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11782" y="1032933"/>
            <a:ext cx="7682439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74938" y="5382153"/>
            <a:ext cx="7365295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11/19/2025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330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4938" y="906873"/>
            <a:ext cx="7365295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4937" y="4275666"/>
            <a:ext cx="7365297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11/19/2025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85005" y="4140199"/>
            <a:ext cx="715696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82294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5528" y="982132"/>
            <a:ext cx="6933604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733550" y="3352800"/>
            <a:ext cx="6383865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4935" y="4343401"/>
            <a:ext cx="7365300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11/19/2025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920800" y="905362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269629" y="2827870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85005" y="4140199"/>
            <a:ext cx="7145162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21249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4941" y="3308581"/>
            <a:ext cx="7365289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4940" y="4777381"/>
            <a:ext cx="7365291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11/19/2025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992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6868" y="982132"/>
            <a:ext cx="6852265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74940" y="3639312"/>
            <a:ext cx="7365291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4937" y="4529667"/>
            <a:ext cx="7365297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11/19/2025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51232" y="896895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287280" y="2607728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85005" y="3429000"/>
            <a:ext cx="7145162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2855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4937" y="982132"/>
            <a:ext cx="7365295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74940" y="3566160"/>
            <a:ext cx="7365291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4938" y="4470401"/>
            <a:ext cx="7365295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11/19/2025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85009" y="3429000"/>
            <a:ext cx="7156956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08649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4937" y="2490136"/>
            <a:ext cx="7365297" cy="3385733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11/19/2025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85005" y="2354670"/>
            <a:ext cx="7156959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0155518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86389" y="906873"/>
            <a:ext cx="1753841" cy="496899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4940" y="906873"/>
            <a:ext cx="5325135" cy="4968993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11/19/2025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6765971" y="906873"/>
            <a:ext cx="0" cy="4968993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8282907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85005" y="2354670"/>
            <a:ext cx="7145161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11/19/2025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87537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5004" y="1641413"/>
            <a:ext cx="7145162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5004" y="3734860"/>
            <a:ext cx="7145162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11/19/2025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385005" y="3599392"/>
            <a:ext cx="7145161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9087658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85004" y="2356260"/>
            <a:ext cx="7145162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7874" y="2487168"/>
            <a:ext cx="3615690" cy="344728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2248" y="2487168"/>
            <a:ext cx="3615690" cy="344728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11/19/2025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483273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4940" y="2658533"/>
            <a:ext cx="361569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74940" y="3243262"/>
            <a:ext cx="3615690" cy="2706624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8651" y="2658533"/>
            <a:ext cx="361569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8651" y="3243262"/>
            <a:ext cx="3615690" cy="2706624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11/19/2025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41" name="Straight Connector 40"/>
          <p:cNvCxnSpPr/>
          <p:nvPr/>
        </p:nvCxnSpPr>
        <p:spPr>
          <a:xfrm>
            <a:off x="1385005" y="2354670"/>
            <a:ext cx="7145162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315553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4938" y="915337"/>
            <a:ext cx="7365296" cy="13038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11/19/2025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85005" y="2354670"/>
            <a:ext cx="7145162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4359009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11/19/2025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457747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4937" y="1388534"/>
            <a:ext cx="27481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3401" y="982133"/>
            <a:ext cx="4176834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74937" y="3031065"/>
            <a:ext cx="27481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11/19/2025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85005" y="2912533"/>
            <a:ext cx="252806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4481924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4937" y="1883832"/>
            <a:ext cx="3934886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53073" y="1032933"/>
            <a:ext cx="3173585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74938" y="3255432"/>
            <a:ext cx="3934884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11/19/2025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141696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alphaModFix amt="3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D-PanelContent-GrommetsCombined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74938" y="915337"/>
            <a:ext cx="7365295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4937" y="2490136"/>
            <a:ext cx="7365297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6393" y="5960533"/>
            <a:ext cx="124397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6DFF08F-DC6B-4601-B491-B0F83F6DD2DA}" type="datetimeFigureOut">
              <a:rPr lang="en-US" smtClean="0"/>
              <a:pPr/>
              <a:t>11/19/2025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74938" y="5960533"/>
            <a:ext cx="5530056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11765" y="5960533"/>
            <a:ext cx="428469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584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  <p:sldLayoutId id="2147483857" r:id="rId13"/>
    <p:sldLayoutId id="2147483858" r:id="rId14"/>
    <p:sldLayoutId id="2147483859" r:id="rId15"/>
    <p:sldLayoutId id="2147483860" r:id="rId16"/>
    <p:sldLayoutId id="2147483861" r:id="rId17"/>
  </p:sldLayoutIdLst>
  <p:transition>
    <p:fade/>
  </p:transition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 4"/>
          <p:cNvSpPr/>
          <p:nvPr/>
        </p:nvSpPr>
        <p:spPr>
          <a:xfrm>
            <a:off x="1" y="2328406"/>
            <a:ext cx="9906000" cy="1995944"/>
          </a:xfrm>
          <a:custGeom>
            <a:avLst/>
            <a:gdLst>
              <a:gd name="connsiteX0" fmla="*/ 0 w 7912608"/>
              <a:gd name="connsiteY0" fmla="*/ 0 h 5101336"/>
              <a:gd name="connsiteX1" fmla="*/ 7912608 w 7912608"/>
              <a:gd name="connsiteY1" fmla="*/ 0 h 5101336"/>
              <a:gd name="connsiteX2" fmla="*/ 7912608 w 7912608"/>
              <a:gd name="connsiteY2" fmla="*/ 5101336 h 5101336"/>
              <a:gd name="connsiteX3" fmla="*/ 0 w 7912608"/>
              <a:gd name="connsiteY3" fmla="*/ 5101336 h 5101336"/>
              <a:gd name="connsiteX4" fmla="*/ 0 w 7912608"/>
              <a:gd name="connsiteY4" fmla="*/ 0 h 5101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12608" h="5101336">
                <a:moveTo>
                  <a:pt x="0" y="0"/>
                </a:moveTo>
                <a:lnTo>
                  <a:pt x="7912608" y="0"/>
                </a:lnTo>
                <a:lnTo>
                  <a:pt x="7912608" y="5101336"/>
                </a:lnTo>
                <a:lnTo>
                  <a:pt x="0" y="510133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50000"/>
              <a:alpha val="21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170688" rIns="170688" bIns="2517303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400" kern="1200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68783" y="2795575"/>
            <a:ext cx="8131358" cy="136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Heavy" pitchFamily="34" charset="0"/>
                <a:cs typeface="Arial" pitchFamily="34" charset="0"/>
              </a:rPr>
              <a:t>Презентационные материалы к муниципальному юридическому форуму «Муниципалитеты и право»</a:t>
            </a:r>
          </a:p>
          <a:p>
            <a:pPr algn="ctr">
              <a:spcBef>
                <a:spcPts val="300"/>
              </a:spcBef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Heavy" pitchFamily="34" charset="0"/>
                <a:cs typeface="Arial" pitchFamily="34" charset="0"/>
              </a:rPr>
              <a:t>Администрации городского округа «Город Хабаровск» </a:t>
            </a:r>
          </a:p>
          <a:p>
            <a:pPr algn="ctr">
              <a:spcBef>
                <a:spcPts val="300"/>
              </a:spcBef>
            </a:pPr>
            <a:r>
              <a:rPr lang="ru-RU" dirty="0" smtClean="0">
                <a:latin typeface="Franklin Gothic Heavy" pitchFamily="34" charset="0"/>
              </a:rPr>
              <a:t> </a:t>
            </a:r>
            <a:endParaRPr lang="ru-RU" dirty="0">
              <a:latin typeface="Franklin Gothic Heavy" pitchFamily="34" charset="0"/>
            </a:endParaRPr>
          </a:p>
        </p:txBody>
      </p:sp>
      <p:pic>
        <p:nvPicPr>
          <p:cNvPr id="27649" name="Picture 1" descr="C:\Users\gaifulinav\Desktop\презентация\Coat_of_arms_of_Khabarovsk.sv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4152" y="352423"/>
            <a:ext cx="1997696" cy="1647385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139095" y="4853791"/>
            <a:ext cx="81313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</a:pPr>
            <a:r>
              <a:rPr lang="ru-RU" dirty="0" smtClean="0">
                <a:latin typeface="Franklin Gothic Heavy" pitchFamily="34" charset="0"/>
              </a:rPr>
              <a:t>Практика реализации переданных государственных полномочий по обращению с животными без владельцев: опыт г. Хабаровска</a:t>
            </a:r>
            <a:endParaRPr lang="ru-RU" dirty="0">
              <a:latin typeface="Franklin Gothic Heavy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-1" y="-504967"/>
            <a:ext cx="11163869" cy="7560860"/>
          </a:xfrm>
          <a:prstGeom prst="rect">
            <a:avLst/>
          </a:prstGeom>
          <a:blipFill>
            <a:blip r:embed="rId2">
              <a:lum bright="-16000" contrast="-9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170688" rIns="170688" bIns="2517303" numCol="1" spcCol="1270" rtlCol="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400" kern="1200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453246" y="3864864"/>
            <a:ext cx="7365295" cy="65836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285750" lvl="0" indent="-285750" algn="ctr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</a:pPr>
            <a:endParaRPr lang="ru-RU" sz="4000" u="sng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Блок-схема: задержка 12"/>
          <p:cNvSpPr/>
          <p:nvPr/>
        </p:nvSpPr>
        <p:spPr>
          <a:xfrm>
            <a:off x="0" y="-438912"/>
            <a:ext cx="4924425" cy="7296912"/>
          </a:xfrm>
          <a:prstGeom prst="flowChartDelay">
            <a:avLst/>
          </a:prstGeom>
          <a:solidFill>
            <a:schemeClr val="accent2">
              <a:lumMod val="50000"/>
              <a:alpha val="44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170688" rIns="170688" bIns="2517303" numCol="1" spcCol="1270" rtlCol="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400" kern="1200" dirty="0">
              <a:solidFill>
                <a:schemeClr val="tx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66433" y="1142142"/>
            <a:ext cx="76201" cy="4478216"/>
          </a:xfrm>
          <a:prstGeom prst="roundRect">
            <a:avLst>
              <a:gd name="adj" fmla="val 26822"/>
            </a:avLst>
          </a:prstGeom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170688" rIns="170688" bIns="2517303" numCol="1" spcCol="1270" rtlCol="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400" kern="1200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19920" y="1006029"/>
            <a:ext cx="4186126" cy="1989519"/>
          </a:xfrm>
          <a:prstGeom prst="roundRect">
            <a:avLst>
              <a:gd name="adj" fmla="val 14802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203200" dist="508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170688" rIns="170688" bIns="2517303" numCol="1" spcCol="1270" rtlCol="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400" kern="1200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31477" y="1183628"/>
            <a:ext cx="446266" cy="452456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170688" rIns="170688" bIns="2517303" numCol="1" spcCol="1270" rtlCol="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400" kern="1200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34894" y="1225103"/>
            <a:ext cx="3137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dirty="0">
                <a:solidFill>
                  <a:schemeClr val="accent1"/>
                </a:solidFill>
                <a:latin typeface="Franklin Gothic Heavy" pitchFamily="34" charset="0"/>
              </a:rPr>
              <a:t>Практика и награды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947163" y="1303312"/>
            <a:ext cx="214896" cy="213088"/>
            <a:chOff x="4490433" y="679034"/>
            <a:chExt cx="224442" cy="206791"/>
          </a:xfrm>
        </p:grpSpPr>
        <p:cxnSp>
          <p:nvCxnSpPr>
            <p:cNvPr id="18" name="Прямая соединительная линия 17"/>
            <p:cNvCxnSpPr/>
            <p:nvPr/>
          </p:nvCxnSpPr>
          <p:spPr>
            <a:xfrm>
              <a:off x="4490433" y="733425"/>
              <a:ext cx="81567" cy="152400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flipV="1">
              <a:off x="4581525" y="679034"/>
              <a:ext cx="133350" cy="198000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1239644" y="1651019"/>
            <a:ext cx="360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 Narrow" pitchFamily="34" charset="0"/>
              </a:rPr>
              <a:t>В 2025 году практика по созданию приюта г. Хабаровска отмечена на всероссийском уровне и вошла в 100 лучших практик премии «Служения». 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76276" y="3152206"/>
            <a:ext cx="5248275" cy="2800349"/>
          </a:xfrm>
          <a:prstGeom prst="roundRect">
            <a:avLst>
              <a:gd name="adj" fmla="val 14802"/>
            </a:avLst>
          </a:prstGeom>
          <a:solidFill>
            <a:schemeClr val="accent1"/>
          </a:solidFill>
          <a:ln>
            <a:noFill/>
          </a:ln>
          <a:effectLst>
            <a:outerShdw blurRad="203200" dist="508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170688" rIns="170688" bIns="2517303" numCol="1" spcCol="1270" rtlCol="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400" kern="1200" dirty="0">
              <a:solidFill>
                <a:schemeClr val="tx1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862018" y="3269666"/>
            <a:ext cx="423847" cy="470065"/>
          </a:xfrm>
          <a:prstGeom prst="round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170688" rIns="170688" bIns="2517303" numCol="1" spcCol="1270" rtlCol="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400" kern="1200" dirty="0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22204" y="3283474"/>
            <a:ext cx="4100132" cy="368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Franklin Gothic Heavy" pitchFamily="34" charset="0"/>
              </a:rPr>
              <a:t>«Лучшая муниципальная практика» </a:t>
            </a:r>
          </a:p>
        </p:txBody>
      </p:sp>
      <p:grpSp>
        <p:nvGrpSpPr>
          <p:cNvPr id="24" name="Группа 23"/>
          <p:cNvGrpSpPr/>
          <p:nvPr/>
        </p:nvGrpSpPr>
        <p:grpSpPr>
          <a:xfrm>
            <a:off x="971692" y="3391893"/>
            <a:ext cx="204100" cy="221381"/>
            <a:chOff x="4490433" y="679034"/>
            <a:chExt cx="224442" cy="206791"/>
          </a:xfrm>
        </p:grpSpPr>
        <p:cxnSp>
          <p:nvCxnSpPr>
            <p:cNvPr id="25" name="Прямая соединительная линия 24"/>
            <p:cNvCxnSpPr/>
            <p:nvPr/>
          </p:nvCxnSpPr>
          <p:spPr>
            <a:xfrm>
              <a:off x="4490433" y="733425"/>
              <a:ext cx="81567" cy="152400"/>
            </a:xfrm>
            <a:prstGeom prst="line">
              <a:avLst/>
            </a:prstGeom>
            <a:ln w="5715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 flipV="1">
              <a:off x="4581525" y="679034"/>
              <a:ext cx="133350" cy="198000"/>
            </a:xfrm>
            <a:prstGeom prst="line">
              <a:avLst/>
            </a:prstGeom>
            <a:ln w="5715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/>
          <p:cNvSpPr txBox="1"/>
          <p:nvPr/>
        </p:nvSpPr>
        <p:spPr>
          <a:xfrm>
            <a:off x="1292123" y="3756872"/>
            <a:ext cx="4652441" cy="2062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 Narrow" pitchFamily="34" charset="0"/>
              </a:rPr>
              <a:t>Также данная практика признана лучшей на региональном этапе конкурса «Лучшая муниципальная практика» в номинации «Градостроительная политика, обеспечение благоприятной среды жизнедеятельности населения и развитие жилищно-коммунального хозяйства» в 2025 году.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0962" y="276040"/>
            <a:ext cx="884035" cy="847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1427783" y="201853"/>
            <a:ext cx="7059512" cy="541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Heavy" panose="020B0903020102020204" pitchFamily="34" charset="0"/>
              </a:rPr>
              <a:t>Приём заявок на отлов животных</a:t>
            </a: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3401333" y="1206079"/>
            <a:ext cx="3205669" cy="718255"/>
          </a:xfrm>
          <a:prstGeom prst="round2DiagRect">
            <a:avLst>
              <a:gd name="adj1" fmla="val 16667"/>
              <a:gd name="adj2" fmla="val 11979"/>
            </a:avLst>
          </a:prstGeom>
          <a:solidFill>
            <a:schemeClr val="accent2">
              <a:lumMod val="50000"/>
              <a:alpha val="23000"/>
            </a:schemeClr>
          </a:solidFill>
          <a:ln>
            <a:noFill/>
          </a:ln>
          <a:effectLst>
            <a:outerShdw blurRad="203200" dist="508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170688" rIns="170688" bIns="2517303" numCol="1" spcCol="1270" rtlCol="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400" kern="1200" dirty="0">
              <a:solidFill>
                <a:schemeClr val="tx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299047" y="1378426"/>
            <a:ext cx="1678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Franklin Gothic Heavy" pitchFamily="34" charset="0"/>
              </a:rPr>
              <a:t>Заявитель</a:t>
            </a:r>
          </a:p>
        </p:txBody>
      </p:sp>
      <p:sp>
        <p:nvSpPr>
          <p:cNvPr id="32" name="Прямоугольник с двумя скругленными противолежащими углами 31"/>
          <p:cNvSpPr/>
          <p:nvPr/>
        </p:nvSpPr>
        <p:spPr>
          <a:xfrm>
            <a:off x="701352" y="2251878"/>
            <a:ext cx="2410340" cy="887106"/>
          </a:xfrm>
          <a:prstGeom prst="round2DiagRect">
            <a:avLst>
              <a:gd name="adj1" fmla="val 16667"/>
              <a:gd name="adj2" fmla="val 11979"/>
            </a:avLst>
          </a:prstGeom>
          <a:solidFill>
            <a:schemeClr val="accent2">
              <a:lumMod val="50000"/>
              <a:alpha val="23000"/>
            </a:schemeClr>
          </a:solidFill>
          <a:ln>
            <a:noFill/>
          </a:ln>
          <a:effectLst>
            <a:outerShdw blurRad="203200" dist="508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170688" rIns="170688" bIns="2517303" numCol="1" spcCol="1270" rtlCol="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400" kern="1200" dirty="0">
              <a:solidFill>
                <a:schemeClr val="tx1"/>
              </a:solidFill>
            </a:endParaRPr>
          </a:p>
        </p:txBody>
      </p:sp>
      <p:sp>
        <p:nvSpPr>
          <p:cNvPr id="33" name="Прямоугольник с двумя скругленными противолежащими углами 32"/>
          <p:cNvSpPr/>
          <p:nvPr/>
        </p:nvSpPr>
        <p:spPr>
          <a:xfrm>
            <a:off x="3378588" y="3612631"/>
            <a:ext cx="3205669" cy="718255"/>
          </a:xfrm>
          <a:prstGeom prst="round2DiagRect">
            <a:avLst>
              <a:gd name="adj1" fmla="val 16667"/>
              <a:gd name="adj2" fmla="val 11979"/>
            </a:avLst>
          </a:prstGeom>
          <a:solidFill>
            <a:schemeClr val="accent2">
              <a:lumMod val="50000"/>
              <a:alpha val="23000"/>
            </a:schemeClr>
          </a:solidFill>
          <a:ln>
            <a:noFill/>
          </a:ln>
          <a:effectLst>
            <a:outerShdw blurRad="203200" dist="508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170688" rIns="170688" bIns="2517303" numCol="1" spcCol="1270" rtlCol="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400" kern="1200" dirty="0">
              <a:solidFill>
                <a:schemeClr val="tx1"/>
              </a:solidFill>
            </a:endParaRPr>
          </a:p>
        </p:txBody>
      </p:sp>
      <p:sp>
        <p:nvSpPr>
          <p:cNvPr id="35" name="Прямоугольник с двумя скругленными противолежащими углами 34"/>
          <p:cNvSpPr/>
          <p:nvPr/>
        </p:nvSpPr>
        <p:spPr>
          <a:xfrm>
            <a:off x="3828961" y="2445224"/>
            <a:ext cx="2410340" cy="671015"/>
          </a:xfrm>
          <a:prstGeom prst="round2DiagRect">
            <a:avLst>
              <a:gd name="adj1" fmla="val 16667"/>
              <a:gd name="adj2" fmla="val 11979"/>
            </a:avLst>
          </a:prstGeom>
          <a:solidFill>
            <a:schemeClr val="accent2">
              <a:lumMod val="50000"/>
              <a:alpha val="23000"/>
            </a:schemeClr>
          </a:solidFill>
          <a:ln>
            <a:noFill/>
          </a:ln>
          <a:effectLst>
            <a:outerShdw blurRad="203200" dist="508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170688" rIns="170688" bIns="2517303" numCol="1" spcCol="1270" rtlCol="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400" kern="1200" dirty="0">
              <a:solidFill>
                <a:schemeClr val="tx1"/>
              </a:solidFill>
            </a:endParaRPr>
          </a:p>
        </p:txBody>
      </p:sp>
      <p:sp>
        <p:nvSpPr>
          <p:cNvPr id="36" name="Прямоугольник с двумя скругленными противолежащими углами 35"/>
          <p:cNvSpPr/>
          <p:nvPr/>
        </p:nvSpPr>
        <p:spPr>
          <a:xfrm>
            <a:off x="6817823" y="2033516"/>
            <a:ext cx="2410340" cy="1201003"/>
          </a:xfrm>
          <a:prstGeom prst="round2DiagRect">
            <a:avLst>
              <a:gd name="adj1" fmla="val 16667"/>
              <a:gd name="adj2" fmla="val 11979"/>
            </a:avLst>
          </a:prstGeom>
          <a:solidFill>
            <a:schemeClr val="accent2">
              <a:lumMod val="50000"/>
              <a:alpha val="23000"/>
            </a:schemeClr>
          </a:solidFill>
          <a:ln>
            <a:noFill/>
          </a:ln>
          <a:effectLst>
            <a:outerShdw blurRad="203200" dist="508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170688" rIns="170688" bIns="2517303" numCol="1" spcCol="1270" rtlCol="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400" kern="1200" dirty="0">
              <a:solidFill>
                <a:schemeClr val="tx1"/>
              </a:solidFill>
            </a:endParaRPr>
          </a:p>
        </p:txBody>
      </p:sp>
      <p:cxnSp>
        <p:nvCxnSpPr>
          <p:cNvPr id="42" name="Соединительная линия уступом 17"/>
          <p:cNvCxnSpPr>
            <a:stCxn id="6" idx="1"/>
          </p:cNvCxnSpPr>
          <p:nvPr/>
        </p:nvCxnSpPr>
        <p:spPr>
          <a:xfrm>
            <a:off x="5004168" y="1924334"/>
            <a:ext cx="4945" cy="464024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Соединительная линия уступом 17"/>
          <p:cNvCxnSpPr/>
          <p:nvPr/>
        </p:nvCxnSpPr>
        <p:spPr>
          <a:xfrm>
            <a:off x="5025035" y="3120789"/>
            <a:ext cx="0" cy="484495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Соединительная линия уступом 17"/>
          <p:cNvCxnSpPr>
            <a:stCxn id="36" idx="1"/>
            <a:endCxn id="33" idx="0"/>
          </p:cNvCxnSpPr>
          <p:nvPr/>
        </p:nvCxnSpPr>
        <p:spPr>
          <a:xfrm flipH="1">
            <a:off x="6584257" y="3234519"/>
            <a:ext cx="1438736" cy="737240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Соединительная линия уступом 17"/>
          <p:cNvCxnSpPr>
            <a:stCxn id="54" idx="2"/>
            <a:endCxn id="33" idx="2"/>
          </p:cNvCxnSpPr>
          <p:nvPr/>
        </p:nvCxnSpPr>
        <p:spPr>
          <a:xfrm>
            <a:off x="1910687" y="3161562"/>
            <a:ext cx="1467901" cy="810197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668741" y="2238232"/>
            <a:ext cx="24838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Franklin Gothic Heavy" pitchFamily="34" charset="0"/>
              </a:rPr>
              <a:t>Телефон единой горячей линии 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Franklin Gothic Heavy" pitchFamily="34" charset="0"/>
              </a:rPr>
              <a:t>8-800-250-19-49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698776" y="2101754"/>
            <a:ext cx="26499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Franklin Gothic Heavy" pitchFamily="34" charset="0"/>
              </a:rPr>
              <a:t>Единая диспетчерская служба города Хабаровска: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Franklin Gothic Heavy" pitchFamily="34" charset="0"/>
              </a:rPr>
              <a:t>8 (4212) 42-47-43</a:t>
            </a:r>
          </a:p>
        </p:txBody>
      </p:sp>
      <p:cxnSp>
        <p:nvCxnSpPr>
          <p:cNvPr id="56" name="Соединительная линия уступом 17"/>
          <p:cNvCxnSpPr>
            <a:stCxn id="6" idx="1"/>
            <a:endCxn id="54" idx="3"/>
          </p:cNvCxnSpPr>
          <p:nvPr/>
        </p:nvCxnSpPr>
        <p:spPr>
          <a:xfrm flipH="1">
            <a:off x="3152633" y="1924334"/>
            <a:ext cx="1851535" cy="775563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Соединительная линия уступом 17"/>
          <p:cNvCxnSpPr>
            <a:stCxn id="6" idx="1"/>
          </p:cNvCxnSpPr>
          <p:nvPr/>
        </p:nvCxnSpPr>
        <p:spPr>
          <a:xfrm>
            <a:off x="5004168" y="1924334"/>
            <a:ext cx="1847009" cy="723331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4131425" y="2579426"/>
            <a:ext cx="20615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Franklin Gothic Heavy" pitchFamily="34" charset="0"/>
              </a:rPr>
              <a:t>Телефон 112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3466530" y="3671247"/>
            <a:ext cx="3029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Franklin Gothic Heavy" pitchFamily="34" charset="0"/>
              </a:rPr>
              <a:t>Комитеты по управлению районами</a:t>
            </a:r>
          </a:p>
        </p:txBody>
      </p:sp>
      <p:cxnSp>
        <p:nvCxnSpPr>
          <p:cNvPr id="82" name="Соединительная линия уступом 17"/>
          <p:cNvCxnSpPr/>
          <p:nvPr/>
        </p:nvCxnSpPr>
        <p:spPr>
          <a:xfrm>
            <a:off x="5000014" y="4324067"/>
            <a:ext cx="0" cy="484495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Прямоугольник с двумя скругленными противолежащими углами 82"/>
          <p:cNvSpPr/>
          <p:nvPr/>
        </p:nvSpPr>
        <p:spPr>
          <a:xfrm>
            <a:off x="2751746" y="4822210"/>
            <a:ext cx="4606997" cy="937145"/>
          </a:xfrm>
          <a:prstGeom prst="round2DiagRect">
            <a:avLst>
              <a:gd name="adj1" fmla="val 16667"/>
              <a:gd name="adj2" fmla="val 11979"/>
            </a:avLst>
          </a:prstGeom>
          <a:solidFill>
            <a:schemeClr val="accent2">
              <a:lumMod val="50000"/>
              <a:alpha val="23000"/>
            </a:schemeClr>
          </a:solidFill>
          <a:ln>
            <a:noFill/>
          </a:ln>
          <a:effectLst>
            <a:outerShdw blurRad="203200" dist="508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170688" rIns="170688" bIns="2517303" numCol="1" spcCol="1270" rtlCol="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400" kern="1200" dirty="0">
              <a:solidFill>
                <a:schemeClr val="tx1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2674961" y="4864127"/>
            <a:ext cx="4792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Franklin Gothic Heavy" pitchFamily="34" charset="0"/>
              </a:rPr>
              <a:t>Организация, осуществляющая деятельность по отлову и содержанию животных без владельцев </a:t>
            </a:r>
          </a:p>
        </p:txBody>
      </p:sp>
      <p:cxnSp>
        <p:nvCxnSpPr>
          <p:cNvPr id="85" name="Соединительная линия уступом 17"/>
          <p:cNvCxnSpPr/>
          <p:nvPr/>
        </p:nvCxnSpPr>
        <p:spPr>
          <a:xfrm>
            <a:off x="4988641" y="5759356"/>
            <a:ext cx="0" cy="300250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Прямоугольник с двумя скругленными противолежащими углами 85"/>
          <p:cNvSpPr/>
          <p:nvPr/>
        </p:nvSpPr>
        <p:spPr>
          <a:xfrm>
            <a:off x="4022306" y="6066431"/>
            <a:ext cx="1969063" cy="457200"/>
          </a:xfrm>
          <a:prstGeom prst="round2DiagRect">
            <a:avLst>
              <a:gd name="adj1" fmla="val 16667"/>
              <a:gd name="adj2" fmla="val 11979"/>
            </a:avLst>
          </a:prstGeom>
          <a:solidFill>
            <a:schemeClr val="accent2">
              <a:lumMod val="50000"/>
              <a:alpha val="23000"/>
            </a:schemeClr>
          </a:solidFill>
          <a:ln>
            <a:noFill/>
          </a:ln>
          <a:effectLst>
            <a:outerShdw blurRad="203200" dist="508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170688" rIns="170688" bIns="2517303" numCol="1" spcCol="1270" rtlCol="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400" kern="1200" dirty="0">
              <a:solidFill>
                <a:schemeClr val="tx1"/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4503759" y="6073254"/>
            <a:ext cx="11327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Franklin Gothic Heavy" pitchFamily="34" charset="0"/>
              </a:rPr>
              <a:t>Отлов</a:t>
            </a:r>
          </a:p>
        </p:txBody>
      </p:sp>
    </p:spTree>
    <p:extLst>
      <p:ext uri="{BB962C8B-B14F-4D97-AF65-F5344CB8AC3E}">
        <p14:creationId xmlns:p14="http://schemas.microsoft.com/office/powerpoint/2010/main" val="341705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кругленный прямоугольник 10">
            <a:extLst>
              <a:ext uri="{FF2B5EF4-FFF2-40B4-BE49-F238E27FC236}">
                <a16:creationId xmlns:a16="http://schemas.microsoft.com/office/drawing/2014/main" xmlns="" id="{A963B500-89F9-495C-B244-DAC16347AA8E}"/>
              </a:ext>
            </a:extLst>
          </p:cNvPr>
          <p:cNvSpPr/>
          <p:nvPr/>
        </p:nvSpPr>
        <p:spPr>
          <a:xfrm>
            <a:off x="3563596" y="4230168"/>
            <a:ext cx="3547132" cy="1931350"/>
          </a:xfrm>
          <a:prstGeom prst="roundRect">
            <a:avLst>
              <a:gd name="adj" fmla="val 14802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203200" dist="508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170688" rIns="170688" bIns="2517303" numCol="1" spcCol="1270" rtlCol="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400" kern="1200" dirty="0">
              <a:solidFill>
                <a:schemeClr val="tx1"/>
              </a:solidFill>
            </a:endParaRPr>
          </a:p>
        </p:txBody>
      </p:sp>
      <p:sp>
        <p:nvSpPr>
          <p:cNvPr id="40962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60D3BBB-8F4F-4D34-BD83-373470E5D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81535">
            <a:off x="3847629" y="4091675"/>
            <a:ext cx="6247164" cy="41607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E4365D0-FD0E-4929-ADEC-75D28F708117}"/>
              </a:ext>
            </a:extLst>
          </p:cNvPr>
          <p:cNvSpPr txBox="1"/>
          <p:nvPr/>
        </p:nvSpPr>
        <p:spPr>
          <a:xfrm>
            <a:off x="3469592" y="4295075"/>
            <a:ext cx="36623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  <a:latin typeface="Franklin Gothic Heavy" pitchFamily="34" charset="0"/>
              </a:rPr>
              <a:t>Наиболее эффективным оказалась духовая трубка</a:t>
            </a:r>
          </a:p>
          <a:p>
            <a:pPr algn="r"/>
            <a:endParaRPr lang="ru-RU" dirty="0">
              <a:solidFill>
                <a:schemeClr val="bg1"/>
              </a:solidFill>
              <a:latin typeface="Franklin Gothic Heavy" pitchFamily="34" charset="0"/>
            </a:endParaRPr>
          </a:p>
          <a:p>
            <a:pPr algn="r"/>
            <a:r>
              <a:rPr lang="ru-RU" dirty="0">
                <a:solidFill>
                  <a:schemeClr val="bg1"/>
                </a:solidFill>
                <a:latin typeface="Franklin Gothic Heavy" pitchFamily="34" charset="0"/>
              </a:rPr>
              <a:t>Специализированное </a:t>
            </a:r>
            <a:r>
              <a:rPr lang="ru-RU" dirty="0" smtClean="0">
                <a:solidFill>
                  <a:schemeClr val="bg1"/>
                </a:solidFill>
                <a:latin typeface="Franklin Gothic Heavy" pitchFamily="34" charset="0"/>
              </a:rPr>
              <a:t>средство</a:t>
            </a:r>
            <a:endParaRPr lang="ru-RU" dirty="0">
              <a:solidFill>
                <a:schemeClr val="bg1"/>
              </a:solidFill>
              <a:latin typeface="Franklin Gothic Heavy" pitchFamily="34" charset="0"/>
            </a:endParaRPr>
          </a:p>
          <a:p>
            <a:pPr algn="r"/>
            <a:r>
              <a:rPr lang="ru-RU" dirty="0">
                <a:solidFill>
                  <a:schemeClr val="bg1"/>
                </a:solidFill>
                <a:latin typeface="Franklin Gothic Heavy" pitchFamily="34" charset="0"/>
              </a:rPr>
              <a:t> предназначенное для </a:t>
            </a:r>
            <a:r>
              <a:rPr lang="ru-RU" dirty="0" smtClean="0">
                <a:solidFill>
                  <a:schemeClr val="bg1"/>
                </a:solidFill>
                <a:latin typeface="Franklin Gothic Heavy" pitchFamily="34" charset="0"/>
              </a:rPr>
              <a:t>отлова животных</a:t>
            </a:r>
            <a:endParaRPr lang="ru-RU" dirty="0">
              <a:solidFill>
                <a:schemeClr val="bg1"/>
              </a:solidFill>
              <a:latin typeface="Franklin Gothic Heavy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51D6580-F8D3-44AC-ACE7-D8CC368A0F0F}"/>
              </a:ext>
            </a:extLst>
          </p:cNvPr>
          <p:cNvSpPr txBox="1"/>
          <p:nvPr/>
        </p:nvSpPr>
        <p:spPr>
          <a:xfrm>
            <a:off x="1344410" y="355060"/>
            <a:ext cx="47311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Heavy" pitchFamily="34" charset="0"/>
              </a:rPr>
              <a:t>Отлов животных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Franklin Gothic Heavy" pitchFamily="34" charset="0"/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xmlns="" id="{C201C463-DDAA-4D5F-8BA9-D6801C049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0375" y="211537"/>
            <a:ext cx="884035" cy="847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33A0F5A-D55F-4872-B898-28A747599A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4350" y="185710"/>
            <a:ext cx="2876554" cy="39333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B1882BA-0866-41A3-A39B-9C43374A4BA9}"/>
              </a:ext>
            </a:extLst>
          </p:cNvPr>
          <p:cNvSpPr txBox="1"/>
          <p:nvPr/>
        </p:nvSpPr>
        <p:spPr>
          <a:xfrm>
            <a:off x="454000" y="2145032"/>
            <a:ext cx="50730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ru-RU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Heavy" pitchFamily="34" charset="0"/>
              </a:rPr>
              <a:t>Средства для отлова:</a:t>
            </a:r>
          </a:p>
          <a:p>
            <a:pPr marL="285750" indent="-285750">
              <a:buFontTx/>
              <a:buChar char="-"/>
            </a:pPr>
            <a:endParaRPr lang="ru-RU" sz="1500" dirty="0" smtClean="0">
              <a:solidFill>
                <a:schemeClr val="tx1">
                  <a:lumMod val="75000"/>
                  <a:lumOff val="25000"/>
                </a:schemeClr>
              </a:solidFill>
              <a:latin typeface="Franklin Gothic Heavy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sz="15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Heavy" pitchFamily="34" charset="0"/>
              </a:rPr>
              <a:t>Инъекторы</a:t>
            </a:r>
            <a:r>
              <a:rPr lang="ru-RU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Heavy" pitchFamily="34" charset="0"/>
              </a:rPr>
              <a:t> с </a:t>
            </a: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Heavy" pitchFamily="34" charset="0"/>
              </a:rPr>
              <a:t>дротиками и шприцами</a:t>
            </a:r>
          </a:p>
          <a:p>
            <a:pPr marL="285750" indent="-285750">
              <a:buFontTx/>
              <a:buChar char="-"/>
            </a:pP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Heavy" pitchFamily="34" charset="0"/>
              </a:rPr>
              <a:t>Петли захвата</a:t>
            </a:r>
          </a:p>
          <a:p>
            <a:pPr marL="285750" indent="-285750">
              <a:buFontTx/>
              <a:buChar char="-"/>
            </a:pPr>
            <a:r>
              <a:rPr lang="ru-RU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Heavy" pitchFamily="34" charset="0"/>
              </a:rPr>
              <a:t>Сачки</a:t>
            </a:r>
            <a:endParaRPr lang="ru-RU" sz="1500" dirty="0">
              <a:solidFill>
                <a:schemeClr val="tx1">
                  <a:lumMod val="75000"/>
                  <a:lumOff val="25000"/>
                </a:schemeClr>
              </a:solidFill>
              <a:latin typeface="Franklin Gothic Heavy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Heavy" pitchFamily="34" charset="0"/>
              </a:rPr>
              <a:t>Сети</a:t>
            </a:r>
            <a:endParaRPr lang="ru-RU" sz="1500" dirty="0">
              <a:solidFill>
                <a:schemeClr val="tx1">
                  <a:lumMod val="75000"/>
                  <a:lumOff val="25000"/>
                </a:schemeClr>
              </a:solidFill>
              <a:latin typeface="Franklin Gothic Heavy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Heavy" pitchFamily="34" charset="0"/>
              </a:rPr>
              <a:t>Клетки-ловушки</a:t>
            </a:r>
          </a:p>
          <a:p>
            <a:pPr marL="285750" indent="-285750">
              <a:buFontTx/>
              <a:buChar char="-"/>
            </a:pPr>
            <a:r>
              <a:rPr lang="ru-RU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Heavy" pitchFamily="34" charset="0"/>
              </a:rPr>
              <a:t>Иные средства отлова</a:t>
            </a:r>
            <a:endParaRPr lang="ru-RU" sz="1500" dirty="0">
              <a:solidFill>
                <a:schemeClr val="tx1">
                  <a:lumMod val="75000"/>
                  <a:lumOff val="25000"/>
                </a:schemeClr>
              </a:solidFill>
              <a:latin typeface="Franklin Gothic Heavy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B9BAB27-FEFD-4B82-AFA3-98EF4D0EDA01}"/>
              </a:ext>
            </a:extLst>
          </p:cNvPr>
          <p:cNvSpPr txBox="1"/>
          <p:nvPr/>
        </p:nvSpPr>
        <p:spPr>
          <a:xfrm>
            <a:off x="457397" y="1197968"/>
            <a:ext cx="60762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Heavy" pitchFamily="34" charset="0"/>
              </a:rPr>
              <a:t>Отлов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Heavy" pitchFamily="34" charset="0"/>
              </a:rPr>
              <a:t>животных без владельцев 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Heavy" pitchFamily="34" charset="0"/>
              </a:rPr>
              <a:t>— это важная задача, требующая профессионального подхода и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Heavy" pitchFamily="34" charset="0"/>
              </a:rPr>
              <a:t>наличия эффективного оборудования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Franklin Gothic Heavy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2370" y="4674551"/>
            <a:ext cx="3444306" cy="1939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1964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2">
            <a:extLst>
              <a:ext uri="{FF2B5EF4-FFF2-40B4-BE49-F238E27FC236}">
                <a16:creationId xmlns:a16="http://schemas.microsoft.com/office/drawing/2014/main" xmlns="" id="{DC8D70E3-844B-42B5-A4F7-86887FBFAAC6}"/>
              </a:ext>
            </a:extLst>
          </p:cNvPr>
          <p:cNvGrpSpPr/>
          <p:nvPr/>
        </p:nvGrpSpPr>
        <p:grpSpPr>
          <a:xfrm flipH="1" flipV="1">
            <a:off x="-478334" y="4231048"/>
            <a:ext cx="10862667" cy="1324742"/>
            <a:chOff x="-658025" y="3606325"/>
            <a:chExt cx="10139584" cy="3026486"/>
          </a:xfrm>
          <a:effectLst>
            <a:outerShdw blurRad="203200" dist="50800" dir="5400000" algn="ctr" rotWithShape="0">
              <a:srgbClr val="000000">
                <a:alpha val="43137"/>
              </a:srgbClr>
            </a:outerShdw>
          </a:effectLst>
        </p:grpSpPr>
        <p:sp>
          <p:nvSpPr>
            <p:cNvPr id="20" name="Полилиния 22">
              <a:extLst>
                <a:ext uri="{FF2B5EF4-FFF2-40B4-BE49-F238E27FC236}">
                  <a16:creationId xmlns:a16="http://schemas.microsoft.com/office/drawing/2014/main" xmlns="" id="{58134E16-4A12-4078-ACED-ACD4BC465075}"/>
                </a:ext>
              </a:extLst>
            </p:cNvPr>
            <p:cNvSpPr/>
            <p:nvPr/>
          </p:nvSpPr>
          <p:spPr>
            <a:xfrm>
              <a:off x="-658025" y="3606325"/>
              <a:ext cx="10139584" cy="3026486"/>
            </a:xfrm>
            <a:custGeom>
              <a:avLst/>
              <a:gdLst>
                <a:gd name="connsiteX0" fmla="*/ 0 w 9819117"/>
                <a:gd name="connsiteY0" fmla="*/ 1726250 h 2616288"/>
                <a:gd name="connsiteX1" fmla="*/ 1358781 w 9819117"/>
                <a:gd name="connsiteY1" fmla="*/ 752030 h 2616288"/>
                <a:gd name="connsiteX2" fmla="*/ 3298676 w 9819117"/>
                <a:gd name="connsiteY2" fmla="*/ 1786071 h 2616288"/>
                <a:gd name="connsiteX3" fmla="*/ 4477996 w 9819117"/>
                <a:gd name="connsiteY3" fmla="*/ 2563738 h 2616288"/>
                <a:gd name="connsiteX4" fmla="*/ 5571858 w 9819117"/>
                <a:gd name="connsiteY4" fmla="*/ 2452643 h 2616288"/>
                <a:gd name="connsiteX5" fmla="*/ 6631536 w 9819117"/>
                <a:gd name="connsiteY5" fmla="*/ 1700613 h 2616288"/>
                <a:gd name="connsiteX6" fmla="*/ 7776673 w 9819117"/>
                <a:gd name="connsiteY6" fmla="*/ 2187723 h 2616288"/>
                <a:gd name="connsiteX7" fmla="*/ 9819117 w 9819117"/>
                <a:gd name="connsiteY7" fmla="*/ 0 h 2616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19117" h="2616288">
                  <a:moveTo>
                    <a:pt x="0" y="1726250"/>
                  </a:moveTo>
                  <a:cubicBezTo>
                    <a:pt x="404501" y="1234155"/>
                    <a:pt x="809002" y="742060"/>
                    <a:pt x="1358781" y="752030"/>
                  </a:cubicBezTo>
                  <a:cubicBezTo>
                    <a:pt x="1908560" y="762000"/>
                    <a:pt x="2778807" y="1484120"/>
                    <a:pt x="3298676" y="1786071"/>
                  </a:cubicBezTo>
                  <a:cubicBezTo>
                    <a:pt x="3818545" y="2088022"/>
                    <a:pt x="4099132" y="2452643"/>
                    <a:pt x="4477996" y="2563738"/>
                  </a:cubicBezTo>
                  <a:cubicBezTo>
                    <a:pt x="4856860" y="2674833"/>
                    <a:pt x="5212935" y="2596497"/>
                    <a:pt x="5571858" y="2452643"/>
                  </a:cubicBezTo>
                  <a:cubicBezTo>
                    <a:pt x="5930781" y="2308789"/>
                    <a:pt x="6264067" y="1744766"/>
                    <a:pt x="6631536" y="1700613"/>
                  </a:cubicBezTo>
                  <a:cubicBezTo>
                    <a:pt x="6999005" y="1656460"/>
                    <a:pt x="7245410" y="2471158"/>
                    <a:pt x="7776673" y="2187723"/>
                  </a:cubicBezTo>
                  <a:cubicBezTo>
                    <a:pt x="8307936" y="1904288"/>
                    <a:pt x="9063526" y="952144"/>
                    <a:pt x="9819117" y="0"/>
                  </a:cubicBezTo>
                </a:path>
              </a:pathLst>
            </a:custGeom>
            <a:noFill/>
            <a:ln w="323850" cmpd="sng">
              <a:solidFill>
                <a:srgbClr val="D9B247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олилиния 23">
              <a:extLst>
                <a:ext uri="{FF2B5EF4-FFF2-40B4-BE49-F238E27FC236}">
                  <a16:creationId xmlns:a16="http://schemas.microsoft.com/office/drawing/2014/main" xmlns="" id="{FB8C84FA-CF67-49E5-97D7-D69F496A50CE}"/>
                </a:ext>
              </a:extLst>
            </p:cNvPr>
            <p:cNvSpPr/>
            <p:nvPr/>
          </p:nvSpPr>
          <p:spPr>
            <a:xfrm>
              <a:off x="-658025" y="3606325"/>
              <a:ext cx="10139584" cy="3026486"/>
            </a:xfrm>
            <a:custGeom>
              <a:avLst/>
              <a:gdLst>
                <a:gd name="connsiteX0" fmla="*/ 0 w 9819117"/>
                <a:gd name="connsiteY0" fmla="*/ 1726250 h 2616288"/>
                <a:gd name="connsiteX1" fmla="*/ 1358781 w 9819117"/>
                <a:gd name="connsiteY1" fmla="*/ 752030 h 2616288"/>
                <a:gd name="connsiteX2" fmla="*/ 3298676 w 9819117"/>
                <a:gd name="connsiteY2" fmla="*/ 1786071 h 2616288"/>
                <a:gd name="connsiteX3" fmla="*/ 4477996 w 9819117"/>
                <a:gd name="connsiteY3" fmla="*/ 2563738 h 2616288"/>
                <a:gd name="connsiteX4" fmla="*/ 5571858 w 9819117"/>
                <a:gd name="connsiteY4" fmla="*/ 2452643 h 2616288"/>
                <a:gd name="connsiteX5" fmla="*/ 6631536 w 9819117"/>
                <a:gd name="connsiteY5" fmla="*/ 1700613 h 2616288"/>
                <a:gd name="connsiteX6" fmla="*/ 7776673 w 9819117"/>
                <a:gd name="connsiteY6" fmla="*/ 2187723 h 2616288"/>
                <a:gd name="connsiteX7" fmla="*/ 9819117 w 9819117"/>
                <a:gd name="connsiteY7" fmla="*/ 0 h 2616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19117" h="2616288">
                  <a:moveTo>
                    <a:pt x="0" y="1726250"/>
                  </a:moveTo>
                  <a:cubicBezTo>
                    <a:pt x="404501" y="1234155"/>
                    <a:pt x="809002" y="742060"/>
                    <a:pt x="1358781" y="752030"/>
                  </a:cubicBezTo>
                  <a:cubicBezTo>
                    <a:pt x="1908560" y="762000"/>
                    <a:pt x="2778807" y="1484120"/>
                    <a:pt x="3298676" y="1786071"/>
                  </a:cubicBezTo>
                  <a:cubicBezTo>
                    <a:pt x="3818545" y="2088022"/>
                    <a:pt x="4099132" y="2452643"/>
                    <a:pt x="4477996" y="2563738"/>
                  </a:cubicBezTo>
                  <a:cubicBezTo>
                    <a:pt x="4856860" y="2674833"/>
                    <a:pt x="5212935" y="2596497"/>
                    <a:pt x="5571858" y="2452643"/>
                  </a:cubicBezTo>
                  <a:cubicBezTo>
                    <a:pt x="5930781" y="2308789"/>
                    <a:pt x="6264067" y="1744766"/>
                    <a:pt x="6631536" y="1700613"/>
                  </a:cubicBezTo>
                  <a:cubicBezTo>
                    <a:pt x="6999005" y="1656460"/>
                    <a:pt x="7245410" y="2471158"/>
                    <a:pt x="7776673" y="2187723"/>
                  </a:cubicBezTo>
                  <a:cubicBezTo>
                    <a:pt x="8307936" y="1904288"/>
                    <a:pt x="9063526" y="952144"/>
                    <a:pt x="9819117" y="0"/>
                  </a:cubicBezTo>
                </a:path>
              </a:pathLst>
            </a:custGeom>
            <a:noFill/>
            <a:ln w="15875" cmpd="sng">
              <a:solidFill>
                <a:schemeClr val="accent2">
                  <a:lumMod val="50000"/>
                </a:schemeClr>
              </a:solidFill>
              <a:prstDash val="dash"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6" name="Группа 2">
            <a:extLst>
              <a:ext uri="{FF2B5EF4-FFF2-40B4-BE49-F238E27FC236}">
                <a16:creationId xmlns:a16="http://schemas.microsoft.com/office/drawing/2014/main" xmlns="" id="{A070947A-7E6A-487F-A416-47363956CFDB}"/>
              </a:ext>
            </a:extLst>
          </p:cNvPr>
          <p:cNvGrpSpPr/>
          <p:nvPr/>
        </p:nvGrpSpPr>
        <p:grpSpPr>
          <a:xfrm flipV="1">
            <a:off x="-388998" y="1261295"/>
            <a:ext cx="10984549" cy="1264465"/>
            <a:chOff x="-658025" y="3606325"/>
            <a:chExt cx="10139584" cy="3026486"/>
          </a:xfrm>
          <a:effectLst>
            <a:outerShdw blurRad="203200" dist="50800" dir="5400000" algn="ctr" rotWithShape="0">
              <a:srgbClr val="000000">
                <a:alpha val="43137"/>
              </a:srgbClr>
            </a:outerShdw>
          </a:effectLst>
        </p:grpSpPr>
        <p:sp>
          <p:nvSpPr>
            <p:cNvPr id="17" name="Полилиния 22">
              <a:extLst>
                <a:ext uri="{FF2B5EF4-FFF2-40B4-BE49-F238E27FC236}">
                  <a16:creationId xmlns:a16="http://schemas.microsoft.com/office/drawing/2014/main" xmlns="" id="{EF03B483-AF43-4459-B023-B070B0DF62D8}"/>
                </a:ext>
              </a:extLst>
            </p:cNvPr>
            <p:cNvSpPr/>
            <p:nvPr/>
          </p:nvSpPr>
          <p:spPr>
            <a:xfrm>
              <a:off x="-658025" y="3606325"/>
              <a:ext cx="10139584" cy="3026486"/>
            </a:xfrm>
            <a:custGeom>
              <a:avLst/>
              <a:gdLst>
                <a:gd name="connsiteX0" fmla="*/ 0 w 9819117"/>
                <a:gd name="connsiteY0" fmla="*/ 1726250 h 2616288"/>
                <a:gd name="connsiteX1" fmla="*/ 1358781 w 9819117"/>
                <a:gd name="connsiteY1" fmla="*/ 752030 h 2616288"/>
                <a:gd name="connsiteX2" fmla="*/ 3298676 w 9819117"/>
                <a:gd name="connsiteY2" fmla="*/ 1786071 h 2616288"/>
                <a:gd name="connsiteX3" fmla="*/ 4477996 w 9819117"/>
                <a:gd name="connsiteY3" fmla="*/ 2563738 h 2616288"/>
                <a:gd name="connsiteX4" fmla="*/ 5571858 w 9819117"/>
                <a:gd name="connsiteY4" fmla="*/ 2452643 h 2616288"/>
                <a:gd name="connsiteX5" fmla="*/ 6631536 w 9819117"/>
                <a:gd name="connsiteY5" fmla="*/ 1700613 h 2616288"/>
                <a:gd name="connsiteX6" fmla="*/ 7776673 w 9819117"/>
                <a:gd name="connsiteY6" fmla="*/ 2187723 h 2616288"/>
                <a:gd name="connsiteX7" fmla="*/ 9819117 w 9819117"/>
                <a:gd name="connsiteY7" fmla="*/ 0 h 2616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19117" h="2616288">
                  <a:moveTo>
                    <a:pt x="0" y="1726250"/>
                  </a:moveTo>
                  <a:cubicBezTo>
                    <a:pt x="404501" y="1234155"/>
                    <a:pt x="809002" y="742060"/>
                    <a:pt x="1358781" y="752030"/>
                  </a:cubicBezTo>
                  <a:cubicBezTo>
                    <a:pt x="1908560" y="762000"/>
                    <a:pt x="2778807" y="1484120"/>
                    <a:pt x="3298676" y="1786071"/>
                  </a:cubicBezTo>
                  <a:cubicBezTo>
                    <a:pt x="3818545" y="2088022"/>
                    <a:pt x="4099132" y="2452643"/>
                    <a:pt x="4477996" y="2563738"/>
                  </a:cubicBezTo>
                  <a:cubicBezTo>
                    <a:pt x="4856860" y="2674833"/>
                    <a:pt x="5212935" y="2596497"/>
                    <a:pt x="5571858" y="2452643"/>
                  </a:cubicBezTo>
                  <a:cubicBezTo>
                    <a:pt x="5930781" y="2308789"/>
                    <a:pt x="6264067" y="1744766"/>
                    <a:pt x="6631536" y="1700613"/>
                  </a:cubicBezTo>
                  <a:cubicBezTo>
                    <a:pt x="6999005" y="1656460"/>
                    <a:pt x="7245410" y="2471158"/>
                    <a:pt x="7776673" y="2187723"/>
                  </a:cubicBezTo>
                  <a:cubicBezTo>
                    <a:pt x="8307936" y="1904288"/>
                    <a:pt x="9063526" y="952144"/>
                    <a:pt x="9819117" y="0"/>
                  </a:cubicBezTo>
                </a:path>
              </a:pathLst>
            </a:custGeom>
            <a:noFill/>
            <a:ln w="323850" cmpd="sng">
              <a:solidFill>
                <a:srgbClr val="D9B247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олилиния 23">
              <a:extLst>
                <a:ext uri="{FF2B5EF4-FFF2-40B4-BE49-F238E27FC236}">
                  <a16:creationId xmlns:a16="http://schemas.microsoft.com/office/drawing/2014/main" xmlns="" id="{52608452-2CF0-41FC-94A8-811CB8F28F6E}"/>
                </a:ext>
              </a:extLst>
            </p:cNvPr>
            <p:cNvSpPr/>
            <p:nvPr/>
          </p:nvSpPr>
          <p:spPr>
            <a:xfrm>
              <a:off x="-658025" y="3606325"/>
              <a:ext cx="10139584" cy="3026486"/>
            </a:xfrm>
            <a:custGeom>
              <a:avLst/>
              <a:gdLst>
                <a:gd name="connsiteX0" fmla="*/ 0 w 9819117"/>
                <a:gd name="connsiteY0" fmla="*/ 1726250 h 2616288"/>
                <a:gd name="connsiteX1" fmla="*/ 1358781 w 9819117"/>
                <a:gd name="connsiteY1" fmla="*/ 752030 h 2616288"/>
                <a:gd name="connsiteX2" fmla="*/ 3298676 w 9819117"/>
                <a:gd name="connsiteY2" fmla="*/ 1786071 h 2616288"/>
                <a:gd name="connsiteX3" fmla="*/ 4477996 w 9819117"/>
                <a:gd name="connsiteY3" fmla="*/ 2563738 h 2616288"/>
                <a:gd name="connsiteX4" fmla="*/ 5571858 w 9819117"/>
                <a:gd name="connsiteY4" fmla="*/ 2452643 h 2616288"/>
                <a:gd name="connsiteX5" fmla="*/ 6631536 w 9819117"/>
                <a:gd name="connsiteY5" fmla="*/ 1700613 h 2616288"/>
                <a:gd name="connsiteX6" fmla="*/ 7776673 w 9819117"/>
                <a:gd name="connsiteY6" fmla="*/ 2187723 h 2616288"/>
                <a:gd name="connsiteX7" fmla="*/ 9819117 w 9819117"/>
                <a:gd name="connsiteY7" fmla="*/ 0 h 2616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19117" h="2616288">
                  <a:moveTo>
                    <a:pt x="0" y="1726250"/>
                  </a:moveTo>
                  <a:cubicBezTo>
                    <a:pt x="404501" y="1234155"/>
                    <a:pt x="809002" y="742060"/>
                    <a:pt x="1358781" y="752030"/>
                  </a:cubicBezTo>
                  <a:cubicBezTo>
                    <a:pt x="1908560" y="762000"/>
                    <a:pt x="2778807" y="1484120"/>
                    <a:pt x="3298676" y="1786071"/>
                  </a:cubicBezTo>
                  <a:cubicBezTo>
                    <a:pt x="3818545" y="2088022"/>
                    <a:pt x="4099132" y="2452643"/>
                    <a:pt x="4477996" y="2563738"/>
                  </a:cubicBezTo>
                  <a:cubicBezTo>
                    <a:pt x="4856860" y="2674833"/>
                    <a:pt x="5212935" y="2596497"/>
                    <a:pt x="5571858" y="2452643"/>
                  </a:cubicBezTo>
                  <a:cubicBezTo>
                    <a:pt x="5930781" y="2308789"/>
                    <a:pt x="6264067" y="1744766"/>
                    <a:pt x="6631536" y="1700613"/>
                  </a:cubicBezTo>
                  <a:cubicBezTo>
                    <a:pt x="6999005" y="1656460"/>
                    <a:pt x="7245410" y="2471158"/>
                    <a:pt x="7776673" y="2187723"/>
                  </a:cubicBezTo>
                  <a:cubicBezTo>
                    <a:pt x="8307936" y="1904288"/>
                    <a:pt x="9063526" y="952144"/>
                    <a:pt x="9819117" y="0"/>
                  </a:cubicBezTo>
                </a:path>
              </a:pathLst>
            </a:custGeom>
            <a:noFill/>
            <a:ln w="15875" cmpd="sng">
              <a:solidFill>
                <a:schemeClr val="accent2">
                  <a:lumMod val="50000"/>
                </a:schemeClr>
              </a:solidFill>
              <a:prstDash val="dash"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5" name="Скругленный прямоугольник 10">
            <a:extLst>
              <a:ext uri="{FF2B5EF4-FFF2-40B4-BE49-F238E27FC236}">
                <a16:creationId xmlns:a16="http://schemas.microsoft.com/office/drawing/2014/main" xmlns="" id="{B5FA42D8-1F33-4931-8100-B84F1BC44BBB}"/>
              </a:ext>
            </a:extLst>
          </p:cNvPr>
          <p:cNvSpPr/>
          <p:nvPr/>
        </p:nvSpPr>
        <p:spPr>
          <a:xfrm>
            <a:off x="413951" y="4089943"/>
            <a:ext cx="3306094" cy="2453658"/>
          </a:xfrm>
          <a:prstGeom prst="roundRect">
            <a:avLst>
              <a:gd name="adj" fmla="val 14802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203200" dist="508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170688" rIns="170688" bIns="2517303" numCol="1" spcCol="1270" rtlCol="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400" kern="12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8726" y="3484952"/>
            <a:ext cx="3569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Heavy" pitchFamily="34" charset="0"/>
              </a:rPr>
              <a:t>Количество графиков проведения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Heavy" pitchFamily="34" charset="0"/>
              </a:rPr>
              <a:t>рейдовых мероприятий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64897" y="5214974"/>
            <a:ext cx="657497" cy="294931"/>
          </a:xfrm>
          <a:prstGeom prst="rect">
            <a:avLst/>
          </a:prstGeom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170688" rIns="170688" bIns="2517303" numCol="1" spcCol="1270" anchor="ctr" anchorCtr="0"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64897" y="5856419"/>
            <a:ext cx="657497" cy="2949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5875" cap="rnd" cmpd="sng" algn="ctr">
            <a:noFill/>
            <a:prstDash val="solid"/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170688" rIns="170688" bIns="2517303" numCol="1" spcCol="1270" anchor="ctr" anchorCtr="0"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92682" y="5179497"/>
            <a:ext cx="797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Heavy" pitchFamily="34" charset="0"/>
              </a:rPr>
              <a:t>2024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1111" y="5803829"/>
            <a:ext cx="797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Heavy" pitchFamily="34" charset="0"/>
              </a:rPr>
              <a:t>2025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616197" y="4497185"/>
            <a:ext cx="657497" cy="205295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5875" cap="rnd" cmpd="sng" algn="ctr">
            <a:noFill/>
            <a:prstDash val="solid"/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170688" rIns="170688" bIns="2517303" numCol="1" spcCol="1270" anchor="ctr" anchorCtr="0"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724377" y="4905922"/>
            <a:ext cx="657497" cy="1634057"/>
          </a:xfrm>
          <a:prstGeom prst="rect">
            <a:avLst/>
          </a:prstGeom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170688" rIns="170688" bIns="2517303" numCol="1" spcCol="1270" anchor="ctr" anchorCtr="0"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645845" y="6012676"/>
            <a:ext cx="665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Heavy" pitchFamily="34" charset="0"/>
              </a:rPr>
              <a:t>22</a:t>
            </a:r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  <a:latin typeface="Franklin Gothic Heavy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32110" y="6003884"/>
            <a:ext cx="684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Heavy" pitchFamily="34" charset="0"/>
              </a:rPr>
              <a:t>19</a:t>
            </a:r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  <a:latin typeface="Franklin Gothic Heavy" pitchFamily="34" charset="0"/>
            </a:endParaRPr>
          </a:p>
        </p:txBody>
      </p:sp>
      <p:pic>
        <p:nvPicPr>
          <p:cNvPr id="14" name="Picture 3" descr="C:\Users\bazhenovaau\Desktop\455555.PNG">
            <a:extLst>
              <a:ext uri="{FF2B5EF4-FFF2-40B4-BE49-F238E27FC236}">
                <a16:creationId xmlns:a16="http://schemas.microsoft.com/office/drawing/2014/main" xmlns="" id="{A4EB5AB8-E634-41C3-9581-B708755B8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3951" y="467532"/>
            <a:ext cx="3133938" cy="28491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856DFE5-285E-4C7C-A76B-36E4A7E612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0162" y="291275"/>
            <a:ext cx="5014694" cy="62754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1964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с двумя скругленными противолежащими углами 34"/>
          <p:cNvSpPr/>
          <p:nvPr/>
        </p:nvSpPr>
        <p:spPr>
          <a:xfrm>
            <a:off x="491932" y="1529697"/>
            <a:ext cx="4203484" cy="2144996"/>
          </a:xfrm>
          <a:prstGeom prst="round2DiagRect">
            <a:avLst>
              <a:gd name="adj1" fmla="val 16667"/>
              <a:gd name="adj2" fmla="val 11979"/>
            </a:avLst>
          </a:prstGeom>
          <a:solidFill>
            <a:schemeClr val="accent2">
              <a:lumMod val="50000"/>
              <a:alpha val="23000"/>
            </a:schemeClr>
          </a:solidFill>
          <a:ln>
            <a:noFill/>
          </a:ln>
          <a:effectLst>
            <a:outerShdw blurRad="203200" dist="508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170688" rIns="170688" bIns="2517303" numCol="1" spcCol="1270" rtlCol="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400" kern="1200" dirty="0">
              <a:solidFill>
                <a:schemeClr val="tx1"/>
              </a:solidFill>
            </a:endParaRPr>
          </a:p>
        </p:txBody>
      </p:sp>
      <p:pic>
        <p:nvPicPr>
          <p:cNvPr id="38914" name="Picture 2" descr="C:\Users\bazhenovaau\Desktop\№ 2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46396" y="1068225"/>
            <a:ext cx="4728297" cy="5205717"/>
          </a:xfrm>
          <a:prstGeom prst="roundRect">
            <a:avLst/>
          </a:prstGeom>
          <a:noFill/>
        </p:spPr>
      </p:pic>
      <p:sp>
        <p:nvSpPr>
          <p:cNvPr id="34" name="TextBox 33"/>
          <p:cNvSpPr txBox="1"/>
          <p:nvPr/>
        </p:nvSpPr>
        <p:spPr>
          <a:xfrm>
            <a:off x="372798" y="1590180"/>
            <a:ext cx="427511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Heavy" pitchFamily="34" charset="0"/>
              </a:rPr>
              <a:t>В настоящее время отловленные животные без владельцев высотой в холке 35 и более сантиметров, а также проявляющие немотивированную агрессивность подлежат пожизненному содержанию в приюте.</a:t>
            </a:r>
          </a:p>
          <a:p>
            <a:pPr algn="r"/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Heavy" pitchFamily="34" charset="0"/>
              </a:rPr>
              <a:t> </a:t>
            </a:r>
          </a:p>
          <a:p>
            <a:pPr algn="r"/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Heavy" pitchFamily="34" charset="0"/>
              </a:rPr>
              <a:t>Случаи отлова животных без владельцев высотой в холке менее 35 см. единичны, что подтверждается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Heavy" pitchFamily="34" charset="0"/>
              </a:rPr>
              <a:t>фотофиксацией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Heavy" pitchFamily="34" charset="0"/>
              </a:rPr>
              <a:t> измерения роста в холке каждого отловленного животного в ходе ветеринарного осмотра.</a:t>
            </a:r>
          </a:p>
        </p:txBody>
      </p:sp>
      <p:sp>
        <p:nvSpPr>
          <p:cNvPr id="36" name="Прямоугольник с двумя скругленными противолежащими углами 35"/>
          <p:cNvSpPr/>
          <p:nvPr/>
        </p:nvSpPr>
        <p:spPr>
          <a:xfrm>
            <a:off x="501830" y="3820767"/>
            <a:ext cx="4203484" cy="2080160"/>
          </a:xfrm>
          <a:prstGeom prst="round2DiagRect">
            <a:avLst>
              <a:gd name="adj1" fmla="val 16667"/>
              <a:gd name="adj2" fmla="val 11979"/>
            </a:avLst>
          </a:prstGeom>
          <a:solidFill>
            <a:schemeClr val="accent2">
              <a:lumMod val="50000"/>
              <a:alpha val="23000"/>
            </a:schemeClr>
          </a:solidFill>
          <a:ln>
            <a:noFill/>
          </a:ln>
          <a:effectLst>
            <a:outerShdw blurRad="203200" dist="508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170688" rIns="170688" bIns="2517303" numCol="1" spcCol="1270" rtlCol="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400" kern="1200" dirty="0">
              <a:solidFill>
                <a:schemeClr val="tx1"/>
              </a:solidFill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7ABFE78C-6A5B-4ECA-BD70-591740278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2609" y="301088"/>
            <a:ext cx="884035" cy="847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527212" y="153824"/>
            <a:ext cx="35994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Heavy" pitchFamily="34" charset="0"/>
              </a:rPr>
              <a:t>Замер высоты в холке животного</a:t>
            </a:r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  <a:latin typeface="Franklin Gothic Heavy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31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2">
            <a:extLst>
              <a:ext uri="{FF2B5EF4-FFF2-40B4-BE49-F238E27FC236}">
                <a16:creationId xmlns:a16="http://schemas.microsoft.com/office/drawing/2014/main" xmlns="" id="{23EC7D55-73E4-4D98-845A-B2124D4C6A16}"/>
              </a:ext>
            </a:extLst>
          </p:cNvPr>
          <p:cNvGrpSpPr/>
          <p:nvPr/>
        </p:nvGrpSpPr>
        <p:grpSpPr>
          <a:xfrm rot="19901647" flipV="1">
            <a:off x="-760957" y="3496659"/>
            <a:ext cx="10984549" cy="1264465"/>
            <a:chOff x="-658025" y="3606325"/>
            <a:chExt cx="10139584" cy="3026486"/>
          </a:xfrm>
          <a:effectLst>
            <a:outerShdw blurRad="203200" dist="50800" dir="5400000" algn="ctr" rotWithShape="0">
              <a:srgbClr val="000000">
                <a:alpha val="43137"/>
              </a:srgbClr>
            </a:outerShdw>
          </a:effectLst>
        </p:grpSpPr>
        <p:sp>
          <p:nvSpPr>
            <p:cNvPr id="7" name="Полилиния 22">
              <a:extLst>
                <a:ext uri="{FF2B5EF4-FFF2-40B4-BE49-F238E27FC236}">
                  <a16:creationId xmlns:a16="http://schemas.microsoft.com/office/drawing/2014/main" xmlns="" id="{F7541CD2-5EBB-4A47-9DF6-3301FB7331E8}"/>
                </a:ext>
              </a:extLst>
            </p:cNvPr>
            <p:cNvSpPr/>
            <p:nvPr/>
          </p:nvSpPr>
          <p:spPr>
            <a:xfrm>
              <a:off x="-658025" y="3606325"/>
              <a:ext cx="10139584" cy="3026486"/>
            </a:xfrm>
            <a:custGeom>
              <a:avLst/>
              <a:gdLst>
                <a:gd name="connsiteX0" fmla="*/ 0 w 9819117"/>
                <a:gd name="connsiteY0" fmla="*/ 1726250 h 2616288"/>
                <a:gd name="connsiteX1" fmla="*/ 1358781 w 9819117"/>
                <a:gd name="connsiteY1" fmla="*/ 752030 h 2616288"/>
                <a:gd name="connsiteX2" fmla="*/ 3298676 w 9819117"/>
                <a:gd name="connsiteY2" fmla="*/ 1786071 h 2616288"/>
                <a:gd name="connsiteX3" fmla="*/ 4477996 w 9819117"/>
                <a:gd name="connsiteY3" fmla="*/ 2563738 h 2616288"/>
                <a:gd name="connsiteX4" fmla="*/ 5571858 w 9819117"/>
                <a:gd name="connsiteY4" fmla="*/ 2452643 h 2616288"/>
                <a:gd name="connsiteX5" fmla="*/ 6631536 w 9819117"/>
                <a:gd name="connsiteY5" fmla="*/ 1700613 h 2616288"/>
                <a:gd name="connsiteX6" fmla="*/ 7776673 w 9819117"/>
                <a:gd name="connsiteY6" fmla="*/ 2187723 h 2616288"/>
                <a:gd name="connsiteX7" fmla="*/ 9819117 w 9819117"/>
                <a:gd name="connsiteY7" fmla="*/ 0 h 2616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19117" h="2616288">
                  <a:moveTo>
                    <a:pt x="0" y="1726250"/>
                  </a:moveTo>
                  <a:cubicBezTo>
                    <a:pt x="404501" y="1234155"/>
                    <a:pt x="809002" y="742060"/>
                    <a:pt x="1358781" y="752030"/>
                  </a:cubicBezTo>
                  <a:cubicBezTo>
                    <a:pt x="1908560" y="762000"/>
                    <a:pt x="2778807" y="1484120"/>
                    <a:pt x="3298676" y="1786071"/>
                  </a:cubicBezTo>
                  <a:cubicBezTo>
                    <a:pt x="3818545" y="2088022"/>
                    <a:pt x="4099132" y="2452643"/>
                    <a:pt x="4477996" y="2563738"/>
                  </a:cubicBezTo>
                  <a:cubicBezTo>
                    <a:pt x="4856860" y="2674833"/>
                    <a:pt x="5212935" y="2596497"/>
                    <a:pt x="5571858" y="2452643"/>
                  </a:cubicBezTo>
                  <a:cubicBezTo>
                    <a:pt x="5930781" y="2308789"/>
                    <a:pt x="6264067" y="1744766"/>
                    <a:pt x="6631536" y="1700613"/>
                  </a:cubicBezTo>
                  <a:cubicBezTo>
                    <a:pt x="6999005" y="1656460"/>
                    <a:pt x="7245410" y="2471158"/>
                    <a:pt x="7776673" y="2187723"/>
                  </a:cubicBezTo>
                  <a:cubicBezTo>
                    <a:pt x="8307936" y="1904288"/>
                    <a:pt x="9063526" y="952144"/>
                    <a:pt x="9819117" y="0"/>
                  </a:cubicBezTo>
                </a:path>
              </a:pathLst>
            </a:custGeom>
            <a:noFill/>
            <a:ln w="323850" cmpd="sng">
              <a:solidFill>
                <a:srgbClr val="D9B247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олилиния 23">
              <a:extLst>
                <a:ext uri="{FF2B5EF4-FFF2-40B4-BE49-F238E27FC236}">
                  <a16:creationId xmlns:a16="http://schemas.microsoft.com/office/drawing/2014/main" xmlns="" id="{E004BDA4-DA34-404F-AE4A-B676BDC9CE68}"/>
                </a:ext>
              </a:extLst>
            </p:cNvPr>
            <p:cNvSpPr/>
            <p:nvPr/>
          </p:nvSpPr>
          <p:spPr>
            <a:xfrm>
              <a:off x="-658025" y="3606325"/>
              <a:ext cx="10139584" cy="3026486"/>
            </a:xfrm>
            <a:custGeom>
              <a:avLst/>
              <a:gdLst>
                <a:gd name="connsiteX0" fmla="*/ 0 w 9819117"/>
                <a:gd name="connsiteY0" fmla="*/ 1726250 h 2616288"/>
                <a:gd name="connsiteX1" fmla="*/ 1358781 w 9819117"/>
                <a:gd name="connsiteY1" fmla="*/ 752030 h 2616288"/>
                <a:gd name="connsiteX2" fmla="*/ 3298676 w 9819117"/>
                <a:gd name="connsiteY2" fmla="*/ 1786071 h 2616288"/>
                <a:gd name="connsiteX3" fmla="*/ 4477996 w 9819117"/>
                <a:gd name="connsiteY3" fmla="*/ 2563738 h 2616288"/>
                <a:gd name="connsiteX4" fmla="*/ 5571858 w 9819117"/>
                <a:gd name="connsiteY4" fmla="*/ 2452643 h 2616288"/>
                <a:gd name="connsiteX5" fmla="*/ 6631536 w 9819117"/>
                <a:gd name="connsiteY5" fmla="*/ 1700613 h 2616288"/>
                <a:gd name="connsiteX6" fmla="*/ 7776673 w 9819117"/>
                <a:gd name="connsiteY6" fmla="*/ 2187723 h 2616288"/>
                <a:gd name="connsiteX7" fmla="*/ 9819117 w 9819117"/>
                <a:gd name="connsiteY7" fmla="*/ 0 h 2616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19117" h="2616288">
                  <a:moveTo>
                    <a:pt x="0" y="1726250"/>
                  </a:moveTo>
                  <a:cubicBezTo>
                    <a:pt x="404501" y="1234155"/>
                    <a:pt x="809002" y="742060"/>
                    <a:pt x="1358781" y="752030"/>
                  </a:cubicBezTo>
                  <a:cubicBezTo>
                    <a:pt x="1908560" y="762000"/>
                    <a:pt x="2778807" y="1484120"/>
                    <a:pt x="3298676" y="1786071"/>
                  </a:cubicBezTo>
                  <a:cubicBezTo>
                    <a:pt x="3818545" y="2088022"/>
                    <a:pt x="4099132" y="2452643"/>
                    <a:pt x="4477996" y="2563738"/>
                  </a:cubicBezTo>
                  <a:cubicBezTo>
                    <a:pt x="4856860" y="2674833"/>
                    <a:pt x="5212935" y="2596497"/>
                    <a:pt x="5571858" y="2452643"/>
                  </a:cubicBezTo>
                  <a:cubicBezTo>
                    <a:pt x="5930781" y="2308789"/>
                    <a:pt x="6264067" y="1744766"/>
                    <a:pt x="6631536" y="1700613"/>
                  </a:cubicBezTo>
                  <a:cubicBezTo>
                    <a:pt x="6999005" y="1656460"/>
                    <a:pt x="7245410" y="2471158"/>
                    <a:pt x="7776673" y="2187723"/>
                  </a:cubicBezTo>
                  <a:cubicBezTo>
                    <a:pt x="8307936" y="1904288"/>
                    <a:pt x="9063526" y="952144"/>
                    <a:pt x="9819117" y="0"/>
                  </a:cubicBezTo>
                </a:path>
              </a:pathLst>
            </a:custGeom>
            <a:noFill/>
            <a:ln w="15875" cmpd="sng">
              <a:solidFill>
                <a:schemeClr val="accent2">
                  <a:lumMod val="50000"/>
                </a:schemeClr>
              </a:solidFill>
              <a:prstDash val="dash"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" name="Скругленный прямоугольник 2"/>
          <p:cNvSpPr/>
          <p:nvPr/>
        </p:nvSpPr>
        <p:spPr>
          <a:xfrm>
            <a:off x="670530" y="242317"/>
            <a:ext cx="8433787" cy="1101567"/>
          </a:xfrm>
          <a:prstGeom prst="roundRect">
            <a:avLst>
              <a:gd name="adj" fmla="val 22691"/>
            </a:avLst>
          </a:prstGeom>
          <a:solidFill>
            <a:schemeClr val="accent1"/>
          </a:solidFill>
          <a:ln>
            <a:noFill/>
          </a:ln>
          <a:effectLst>
            <a:outerShdw blurRad="203200" dist="508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170688" rIns="170688" bIns="2517303" numCol="1" spcCol="1270" rtlCol="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400" kern="12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62958" y="348398"/>
            <a:ext cx="74413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Heavy" pitchFamily="34" charset="0"/>
              </a:rPr>
              <a:t>Подрядной организацией в облачном хранилище ведется реестр приема и учета заявок на отлов животных без владельцев и проведения рейдовых мероприятий</a:t>
            </a:r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5741" y="1719832"/>
            <a:ext cx="6810233" cy="481811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ABFE78C-6A5B-4ECA-BD70-591740278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0616" y="369454"/>
            <a:ext cx="884035" cy="847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1964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Скругленный прямоугольник 10">
            <a:extLst>
              <a:ext uri="{FF2B5EF4-FFF2-40B4-BE49-F238E27FC236}">
                <a16:creationId xmlns:a16="http://schemas.microsoft.com/office/drawing/2014/main" xmlns="" id="{CED84ACC-F38B-4A87-8F71-3A0F0C2D7779}"/>
              </a:ext>
            </a:extLst>
          </p:cNvPr>
          <p:cNvSpPr/>
          <p:nvPr/>
        </p:nvSpPr>
        <p:spPr>
          <a:xfrm>
            <a:off x="652817" y="1289467"/>
            <a:ext cx="8731509" cy="5040312"/>
          </a:xfrm>
          <a:prstGeom prst="roundRect">
            <a:avLst>
              <a:gd name="adj" fmla="val 14802"/>
            </a:avLst>
          </a:prstGeom>
          <a:solidFill>
            <a:schemeClr val="accent2">
              <a:lumMod val="50000"/>
              <a:alpha val="20000"/>
            </a:schemeClr>
          </a:solidFill>
          <a:ln>
            <a:noFill/>
          </a:ln>
          <a:effectLst>
            <a:outerShdw blurRad="203200" dist="50800" dir="4800000" algn="ctr" rotWithShape="0">
              <a:srgbClr val="000000">
                <a:alpha val="49000"/>
              </a:srgb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170688" rIns="170688" bIns="2517303" numCol="1" spcCol="1270" rtlCol="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400" kern="1200" dirty="0">
              <a:solidFill>
                <a:schemeClr val="tx1"/>
              </a:solidFill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638610235"/>
              </p:ext>
            </p:extLst>
          </p:nvPr>
        </p:nvGraphicFramePr>
        <p:xfrm>
          <a:off x="676724" y="1255594"/>
          <a:ext cx="8576459" cy="51405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7790" y="363712"/>
            <a:ext cx="884035" cy="847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465725" y="508164"/>
            <a:ext cx="4165306" cy="541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Heavy" panose="020B0903020102020204" pitchFamily="34" charset="0"/>
              </a:rPr>
              <a:t>Статистика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68663" y="748292"/>
            <a:ext cx="1746127" cy="480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178131" y="5366576"/>
            <a:ext cx="778430" cy="526560"/>
          </a:xfrm>
          <a:prstGeom prst="rect">
            <a:avLst/>
          </a:prstGeom>
          <a:solidFill>
            <a:srgbClr val="B53A31">
              <a:lumMod val="60000"/>
              <a:lumOff val="40000"/>
            </a:srgbClr>
          </a:solidFill>
          <a:ln w="15875" cap="rnd" cmpd="sng" algn="ctr">
            <a:noFill/>
            <a:prstDash val="solid"/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170688" rIns="170688" bIns="2517303" numCol="1" spcCol="1270" anchor="ctr" anchorCtr="0"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8453532" y="3625836"/>
            <a:ext cx="7996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Heavy" pitchFamily="34" charset="0"/>
              </a:rPr>
              <a:t>2025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Franklin Gothic Heavy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427895" y="4125048"/>
            <a:ext cx="10099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Heavy" pitchFamily="34" charset="0"/>
              </a:rPr>
              <a:t>2024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Franklin Gothic Heavy" pitchFamily="34" charset="0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1204B7A8-99A3-455F-ABA5-5957A83ED43B}"/>
              </a:ext>
            </a:extLst>
          </p:cNvPr>
          <p:cNvSpPr/>
          <p:nvPr/>
        </p:nvSpPr>
        <p:spPr>
          <a:xfrm>
            <a:off x="4169584" y="2950456"/>
            <a:ext cx="3974557" cy="52656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170688" rIns="170688" bIns="2517303" numCol="1" spcCol="1270" anchor="ctr" anchorCtr="0"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4188097" y="4250481"/>
            <a:ext cx="10099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Heavy" pitchFamily="34" charset="0"/>
              </a:rPr>
              <a:t>477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Franklin Gothic Heavy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213236" y="5439003"/>
            <a:ext cx="10099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Heavy" pitchFamily="34" charset="0"/>
              </a:rPr>
              <a:t>225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93882" y="1792156"/>
            <a:ext cx="10099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Heavy" pitchFamily="34" charset="0"/>
              </a:rPr>
              <a:t>1434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Franklin Gothic Heavy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57632" y="2982655"/>
            <a:ext cx="10099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Heavy" pitchFamily="34" charset="0"/>
              </a:rPr>
              <a:t>1147</a:t>
            </a:r>
          </a:p>
        </p:txBody>
      </p:sp>
    </p:spTree>
    <p:extLst>
      <p:ext uri="{BB962C8B-B14F-4D97-AF65-F5344CB8AC3E}">
        <p14:creationId xmlns:p14="http://schemas.microsoft.com/office/powerpoint/2010/main" val="115031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Полилиния 47"/>
          <p:cNvSpPr/>
          <p:nvPr/>
        </p:nvSpPr>
        <p:spPr>
          <a:xfrm rot="20649298">
            <a:off x="3174327" y="2404544"/>
            <a:ext cx="1009934" cy="1296537"/>
          </a:xfrm>
          <a:custGeom>
            <a:avLst/>
            <a:gdLst>
              <a:gd name="connsiteX0" fmla="*/ 0 w 1009934"/>
              <a:gd name="connsiteY0" fmla="*/ 0 h 1296537"/>
              <a:gd name="connsiteX1" fmla="*/ 532262 w 1009934"/>
              <a:gd name="connsiteY1" fmla="*/ 928048 h 1296537"/>
              <a:gd name="connsiteX2" fmla="*/ 1009934 w 1009934"/>
              <a:gd name="connsiteY2" fmla="*/ 1296537 h 1296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9934" h="1296537">
                <a:moveTo>
                  <a:pt x="0" y="0"/>
                </a:moveTo>
                <a:cubicBezTo>
                  <a:pt x="181970" y="355979"/>
                  <a:pt x="363940" y="711959"/>
                  <a:pt x="532262" y="928048"/>
                </a:cubicBezTo>
                <a:cubicBezTo>
                  <a:pt x="700584" y="1144138"/>
                  <a:pt x="855259" y="1220337"/>
                  <a:pt x="1009934" y="1296537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олилиния: фигура 4">
            <a:extLst>
              <a:ext uri="{FF2B5EF4-FFF2-40B4-BE49-F238E27FC236}">
                <a16:creationId xmlns:a16="http://schemas.microsoft.com/office/drawing/2014/main" xmlns="" id="{FEE99F11-025A-4404-B470-C605763931C6}"/>
              </a:ext>
            </a:extLst>
          </p:cNvPr>
          <p:cNvSpPr>
            <a:spLocks noChangeAspect="1"/>
          </p:cNvSpPr>
          <p:nvPr/>
        </p:nvSpPr>
        <p:spPr>
          <a:xfrm rot="728067">
            <a:off x="2819088" y="3865558"/>
            <a:ext cx="1660125" cy="1808508"/>
          </a:xfrm>
          <a:custGeom>
            <a:avLst/>
            <a:gdLst>
              <a:gd name="connsiteX0" fmla="*/ 1746504 w 1746504"/>
              <a:gd name="connsiteY0" fmla="*/ 0 h 1362456"/>
              <a:gd name="connsiteX1" fmla="*/ 1271016 w 1746504"/>
              <a:gd name="connsiteY1" fmla="*/ 758952 h 1362456"/>
              <a:gd name="connsiteX2" fmla="*/ 484632 w 1746504"/>
              <a:gd name="connsiteY2" fmla="*/ 1170432 h 1362456"/>
              <a:gd name="connsiteX3" fmla="*/ 0 w 1746504"/>
              <a:gd name="connsiteY3" fmla="*/ 1362456 h 1362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6504" h="1362456">
                <a:moveTo>
                  <a:pt x="1746504" y="0"/>
                </a:moveTo>
                <a:cubicBezTo>
                  <a:pt x="1613916" y="281940"/>
                  <a:pt x="1481328" y="563880"/>
                  <a:pt x="1271016" y="758952"/>
                </a:cubicBezTo>
                <a:cubicBezTo>
                  <a:pt x="1060704" y="954024"/>
                  <a:pt x="696468" y="1069848"/>
                  <a:pt x="484632" y="1170432"/>
                </a:cubicBezTo>
                <a:cubicBezTo>
                  <a:pt x="272796" y="1271016"/>
                  <a:pt x="136398" y="1316736"/>
                  <a:pt x="0" y="1362456"/>
                </a:cubicBezTo>
              </a:path>
            </a:pathLst>
          </a:custGeom>
          <a:noFill/>
          <a:ln w="9525">
            <a:solidFill>
              <a:srgbClr val="D9B44B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олилиния 76">
            <a:extLst>
              <a:ext uri="{FF2B5EF4-FFF2-40B4-BE49-F238E27FC236}">
                <a16:creationId xmlns:a16="http://schemas.microsoft.com/office/drawing/2014/main" xmlns="" id="{FC7FDA13-2108-42D4-AD10-239A19A7CB13}"/>
              </a:ext>
            </a:extLst>
          </p:cNvPr>
          <p:cNvSpPr/>
          <p:nvPr/>
        </p:nvSpPr>
        <p:spPr>
          <a:xfrm rot="20123314">
            <a:off x="4362479" y="4271705"/>
            <a:ext cx="896373" cy="1188820"/>
          </a:xfrm>
          <a:custGeom>
            <a:avLst/>
            <a:gdLst>
              <a:gd name="connsiteX0" fmla="*/ 723331 w 723331"/>
              <a:gd name="connsiteY0" fmla="*/ 0 h 887105"/>
              <a:gd name="connsiteX1" fmla="*/ 300251 w 723331"/>
              <a:gd name="connsiteY1" fmla="*/ 614150 h 887105"/>
              <a:gd name="connsiteX2" fmla="*/ 0 w 723331"/>
              <a:gd name="connsiteY2" fmla="*/ 887105 h 887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3331" h="887105">
                <a:moveTo>
                  <a:pt x="723331" y="0"/>
                </a:moveTo>
                <a:cubicBezTo>
                  <a:pt x="572068" y="233149"/>
                  <a:pt x="420806" y="466299"/>
                  <a:pt x="300251" y="614150"/>
                </a:cubicBezTo>
                <a:cubicBezTo>
                  <a:pt x="179696" y="762001"/>
                  <a:pt x="89848" y="824553"/>
                  <a:pt x="0" y="887105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олилиния 76">
            <a:extLst>
              <a:ext uri="{FF2B5EF4-FFF2-40B4-BE49-F238E27FC236}">
                <a16:creationId xmlns:a16="http://schemas.microsoft.com/office/drawing/2014/main" xmlns="" id="{18450E97-3151-4AC8-9E44-D4E5F6DA6A4D}"/>
              </a:ext>
            </a:extLst>
          </p:cNvPr>
          <p:cNvSpPr/>
          <p:nvPr/>
        </p:nvSpPr>
        <p:spPr>
          <a:xfrm flipH="1">
            <a:off x="5551830" y="4103292"/>
            <a:ext cx="800301" cy="1047050"/>
          </a:xfrm>
          <a:custGeom>
            <a:avLst/>
            <a:gdLst>
              <a:gd name="connsiteX0" fmla="*/ 723331 w 723331"/>
              <a:gd name="connsiteY0" fmla="*/ 0 h 887105"/>
              <a:gd name="connsiteX1" fmla="*/ 300251 w 723331"/>
              <a:gd name="connsiteY1" fmla="*/ 614150 h 887105"/>
              <a:gd name="connsiteX2" fmla="*/ 0 w 723331"/>
              <a:gd name="connsiteY2" fmla="*/ 887105 h 887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3331" h="887105">
                <a:moveTo>
                  <a:pt x="723331" y="0"/>
                </a:moveTo>
                <a:cubicBezTo>
                  <a:pt x="572068" y="233149"/>
                  <a:pt x="420806" y="466299"/>
                  <a:pt x="300251" y="614150"/>
                </a:cubicBezTo>
                <a:cubicBezTo>
                  <a:pt x="179696" y="762001"/>
                  <a:pt x="89848" y="824553"/>
                  <a:pt x="0" y="887105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2"/>
          <p:cNvGrpSpPr/>
          <p:nvPr/>
        </p:nvGrpSpPr>
        <p:grpSpPr>
          <a:xfrm>
            <a:off x="-1355647" y="6047576"/>
            <a:ext cx="12397838" cy="1341304"/>
            <a:chOff x="-658025" y="3606325"/>
            <a:chExt cx="10139584" cy="3026486"/>
          </a:xfrm>
          <a:effectLst>
            <a:outerShdw blurRad="203200" dist="50800" dir="5400000" algn="ctr" rotWithShape="0">
              <a:srgbClr val="000000">
                <a:alpha val="43137"/>
              </a:srgbClr>
            </a:outerShdw>
          </a:effectLst>
        </p:grpSpPr>
        <p:sp>
          <p:nvSpPr>
            <p:cNvPr id="31" name="Полилиния 30"/>
            <p:cNvSpPr/>
            <p:nvPr/>
          </p:nvSpPr>
          <p:spPr>
            <a:xfrm>
              <a:off x="-658025" y="3606325"/>
              <a:ext cx="10139584" cy="3026486"/>
            </a:xfrm>
            <a:custGeom>
              <a:avLst/>
              <a:gdLst>
                <a:gd name="connsiteX0" fmla="*/ 0 w 9819117"/>
                <a:gd name="connsiteY0" fmla="*/ 1726250 h 2616288"/>
                <a:gd name="connsiteX1" fmla="*/ 1358781 w 9819117"/>
                <a:gd name="connsiteY1" fmla="*/ 752030 h 2616288"/>
                <a:gd name="connsiteX2" fmla="*/ 3298676 w 9819117"/>
                <a:gd name="connsiteY2" fmla="*/ 1786071 h 2616288"/>
                <a:gd name="connsiteX3" fmla="*/ 4477996 w 9819117"/>
                <a:gd name="connsiteY3" fmla="*/ 2563738 h 2616288"/>
                <a:gd name="connsiteX4" fmla="*/ 5571858 w 9819117"/>
                <a:gd name="connsiteY4" fmla="*/ 2452643 h 2616288"/>
                <a:gd name="connsiteX5" fmla="*/ 6631536 w 9819117"/>
                <a:gd name="connsiteY5" fmla="*/ 1700613 h 2616288"/>
                <a:gd name="connsiteX6" fmla="*/ 7776673 w 9819117"/>
                <a:gd name="connsiteY6" fmla="*/ 2187723 h 2616288"/>
                <a:gd name="connsiteX7" fmla="*/ 9819117 w 9819117"/>
                <a:gd name="connsiteY7" fmla="*/ 0 h 2616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19117" h="2616288">
                  <a:moveTo>
                    <a:pt x="0" y="1726250"/>
                  </a:moveTo>
                  <a:cubicBezTo>
                    <a:pt x="404501" y="1234155"/>
                    <a:pt x="809002" y="742060"/>
                    <a:pt x="1358781" y="752030"/>
                  </a:cubicBezTo>
                  <a:cubicBezTo>
                    <a:pt x="1908560" y="762000"/>
                    <a:pt x="2778807" y="1484120"/>
                    <a:pt x="3298676" y="1786071"/>
                  </a:cubicBezTo>
                  <a:cubicBezTo>
                    <a:pt x="3818545" y="2088022"/>
                    <a:pt x="4099132" y="2452643"/>
                    <a:pt x="4477996" y="2563738"/>
                  </a:cubicBezTo>
                  <a:cubicBezTo>
                    <a:pt x="4856860" y="2674833"/>
                    <a:pt x="5212935" y="2596497"/>
                    <a:pt x="5571858" y="2452643"/>
                  </a:cubicBezTo>
                  <a:cubicBezTo>
                    <a:pt x="5930781" y="2308789"/>
                    <a:pt x="6264067" y="1744766"/>
                    <a:pt x="6631536" y="1700613"/>
                  </a:cubicBezTo>
                  <a:cubicBezTo>
                    <a:pt x="6999005" y="1656460"/>
                    <a:pt x="7245410" y="2471158"/>
                    <a:pt x="7776673" y="2187723"/>
                  </a:cubicBezTo>
                  <a:cubicBezTo>
                    <a:pt x="8307936" y="1904288"/>
                    <a:pt x="9063526" y="952144"/>
                    <a:pt x="9819117" y="0"/>
                  </a:cubicBezTo>
                </a:path>
              </a:pathLst>
            </a:custGeom>
            <a:noFill/>
            <a:ln w="323850" cmpd="sng">
              <a:solidFill>
                <a:srgbClr val="D9B247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олилиния 34"/>
            <p:cNvSpPr/>
            <p:nvPr/>
          </p:nvSpPr>
          <p:spPr>
            <a:xfrm>
              <a:off x="-658025" y="3606325"/>
              <a:ext cx="10139584" cy="3026486"/>
            </a:xfrm>
            <a:custGeom>
              <a:avLst/>
              <a:gdLst>
                <a:gd name="connsiteX0" fmla="*/ 0 w 9819117"/>
                <a:gd name="connsiteY0" fmla="*/ 1726250 h 2616288"/>
                <a:gd name="connsiteX1" fmla="*/ 1358781 w 9819117"/>
                <a:gd name="connsiteY1" fmla="*/ 752030 h 2616288"/>
                <a:gd name="connsiteX2" fmla="*/ 3298676 w 9819117"/>
                <a:gd name="connsiteY2" fmla="*/ 1786071 h 2616288"/>
                <a:gd name="connsiteX3" fmla="*/ 4477996 w 9819117"/>
                <a:gd name="connsiteY3" fmla="*/ 2563738 h 2616288"/>
                <a:gd name="connsiteX4" fmla="*/ 5571858 w 9819117"/>
                <a:gd name="connsiteY4" fmla="*/ 2452643 h 2616288"/>
                <a:gd name="connsiteX5" fmla="*/ 6631536 w 9819117"/>
                <a:gd name="connsiteY5" fmla="*/ 1700613 h 2616288"/>
                <a:gd name="connsiteX6" fmla="*/ 7776673 w 9819117"/>
                <a:gd name="connsiteY6" fmla="*/ 2187723 h 2616288"/>
                <a:gd name="connsiteX7" fmla="*/ 9819117 w 9819117"/>
                <a:gd name="connsiteY7" fmla="*/ 0 h 2616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19117" h="2616288">
                  <a:moveTo>
                    <a:pt x="0" y="1726250"/>
                  </a:moveTo>
                  <a:cubicBezTo>
                    <a:pt x="404501" y="1234155"/>
                    <a:pt x="809002" y="742060"/>
                    <a:pt x="1358781" y="752030"/>
                  </a:cubicBezTo>
                  <a:cubicBezTo>
                    <a:pt x="1908560" y="762000"/>
                    <a:pt x="2778807" y="1484120"/>
                    <a:pt x="3298676" y="1786071"/>
                  </a:cubicBezTo>
                  <a:cubicBezTo>
                    <a:pt x="3818545" y="2088022"/>
                    <a:pt x="4099132" y="2452643"/>
                    <a:pt x="4477996" y="2563738"/>
                  </a:cubicBezTo>
                  <a:cubicBezTo>
                    <a:pt x="4856860" y="2674833"/>
                    <a:pt x="5212935" y="2596497"/>
                    <a:pt x="5571858" y="2452643"/>
                  </a:cubicBezTo>
                  <a:cubicBezTo>
                    <a:pt x="5930781" y="2308789"/>
                    <a:pt x="6264067" y="1744766"/>
                    <a:pt x="6631536" y="1700613"/>
                  </a:cubicBezTo>
                  <a:cubicBezTo>
                    <a:pt x="6999005" y="1656460"/>
                    <a:pt x="7245410" y="2471158"/>
                    <a:pt x="7776673" y="2187723"/>
                  </a:cubicBezTo>
                  <a:cubicBezTo>
                    <a:pt x="8307936" y="1904288"/>
                    <a:pt x="9063526" y="952144"/>
                    <a:pt x="9819117" y="0"/>
                  </a:cubicBezTo>
                </a:path>
              </a:pathLst>
            </a:custGeom>
            <a:noFill/>
            <a:ln w="15875" cmpd="sng">
              <a:solidFill>
                <a:schemeClr val="accent2">
                  <a:lumMod val="50000"/>
                </a:schemeClr>
              </a:solidFill>
              <a:prstDash val="dash"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-5675506" y="1864425"/>
            <a:ext cx="5094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22" name="Группа 2"/>
          <p:cNvGrpSpPr/>
          <p:nvPr/>
        </p:nvGrpSpPr>
        <p:grpSpPr>
          <a:xfrm flipV="1">
            <a:off x="-584210" y="-344384"/>
            <a:ext cx="10984549" cy="1264465"/>
            <a:chOff x="-658025" y="3606325"/>
            <a:chExt cx="10139584" cy="3026486"/>
          </a:xfrm>
          <a:effectLst>
            <a:outerShdw blurRad="203200" dist="50800" dir="5400000" algn="ctr" rotWithShape="0">
              <a:srgbClr val="000000">
                <a:alpha val="43137"/>
              </a:srgbClr>
            </a:outerShdw>
          </a:effectLst>
        </p:grpSpPr>
        <p:sp>
          <p:nvSpPr>
            <p:cNvPr id="23" name="Полилиния 22"/>
            <p:cNvSpPr/>
            <p:nvPr/>
          </p:nvSpPr>
          <p:spPr>
            <a:xfrm>
              <a:off x="-658025" y="3606325"/>
              <a:ext cx="10139584" cy="3026486"/>
            </a:xfrm>
            <a:custGeom>
              <a:avLst/>
              <a:gdLst>
                <a:gd name="connsiteX0" fmla="*/ 0 w 9819117"/>
                <a:gd name="connsiteY0" fmla="*/ 1726250 h 2616288"/>
                <a:gd name="connsiteX1" fmla="*/ 1358781 w 9819117"/>
                <a:gd name="connsiteY1" fmla="*/ 752030 h 2616288"/>
                <a:gd name="connsiteX2" fmla="*/ 3298676 w 9819117"/>
                <a:gd name="connsiteY2" fmla="*/ 1786071 h 2616288"/>
                <a:gd name="connsiteX3" fmla="*/ 4477996 w 9819117"/>
                <a:gd name="connsiteY3" fmla="*/ 2563738 h 2616288"/>
                <a:gd name="connsiteX4" fmla="*/ 5571858 w 9819117"/>
                <a:gd name="connsiteY4" fmla="*/ 2452643 h 2616288"/>
                <a:gd name="connsiteX5" fmla="*/ 6631536 w 9819117"/>
                <a:gd name="connsiteY5" fmla="*/ 1700613 h 2616288"/>
                <a:gd name="connsiteX6" fmla="*/ 7776673 w 9819117"/>
                <a:gd name="connsiteY6" fmla="*/ 2187723 h 2616288"/>
                <a:gd name="connsiteX7" fmla="*/ 9819117 w 9819117"/>
                <a:gd name="connsiteY7" fmla="*/ 0 h 2616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19117" h="2616288">
                  <a:moveTo>
                    <a:pt x="0" y="1726250"/>
                  </a:moveTo>
                  <a:cubicBezTo>
                    <a:pt x="404501" y="1234155"/>
                    <a:pt x="809002" y="742060"/>
                    <a:pt x="1358781" y="752030"/>
                  </a:cubicBezTo>
                  <a:cubicBezTo>
                    <a:pt x="1908560" y="762000"/>
                    <a:pt x="2778807" y="1484120"/>
                    <a:pt x="3298676" y="1786071"/>
                  </a:cubicBezTo>
                  <a:cubicBezTo>
                    <a:pt x="3818545" y="2088022"/>
                    <a:pt x="4099132" y="2452643"/>
                    <a:pt x="4477996" y="2563738"/>
                  </a:cubicBezTo>
                  <a:cubicBezTo>
                    <a:pt x="4856860" y="2674833"/>
                    <a:pt x="5212935" y="2596497"/>
                    <a:pt x="5571858" y="2452643"/>
                  </a:cubicBezTo>
                  <a:cubicBezTo>
                    <a:pt x="5930781" y="2308789"/>
                    <a:pt x="6264067" y="1744766"/>
                    <a:pt x="6631536" y="1700613"/>
                  </a:cubicBezTo>
                  <a:cubicBezTo>
                    <a:pt x="6999005" y="1656460"/>
                    <a:pt x="7245410" y="2471158"/>
                    <a:pt x="7776673" y="2187723"/>
                  </a:cubicBezTo>
                  <a:cubicBezTo>
                    <a:pt x="8307936" y="1904288"/>
                    <a:pt x="9063526" y="952144"/>
                    <a:pt x="9819117" y="0"/>
                  </a:cubicBezTo>
                </a:path>
              </a:pathLst>
            </a:custGeom>
            <a:noFill/>
            <a:ln w="323850" cmpd="sng">
              <a:solidFill>
                <a:srgbClr val="D9B247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олилиния 23"/>
            <p:cNvSpPr/>
            <p:nvPr/>
          </p:nvSpPr>
          <p:spPr>
            <a:xfrm>
              <a:off x="-658025" y="3606325"/>
              <a:ext cx="10139584" cy="3026486"/>
            </a:xfrm>
            <a:custGeom>
              <a:avLst/>
              <a:gdLst>
                <a:gd name="connsiteX0" fmla="*/ 0 w 9819117"/>
                <a:gd name="connsiteY0" fmla="*/ 1726250 h 2616288"/>
                <a:gd name="connsiteX1" fmla="*/ 1358781 w 9819117"/>
                <a:gd name="connsiteY1" fmla="*/ 752030 h 2616288"/>
                <a:gd name="connsiteX2" fmla="*/ 3298676 w 9819117"/>
                <a:gd name="connsiteY2" fmla="*/ 1786071 h 2616288"/>
                <a:gd name="connsiteX3" fmla="*/ 4477996 w 9819117"/>
                <a:gd name="connsiteY3" fmla="*/ 2563738 h 2616288"/>
                <a:gd name="connsiteX4" fmla="*/ 5571858 w 9819117"/>
                <a:gd name="connsiteY4" fmla="*/ 2452643 h 2616288"/>
                <a:gd name="connsiteX5" fmla="*/ 6631536 w 9819117"/>
                <a:gd name="connsiteY5" fmla="*/ 1700613 h 2616288"/>
                <a:gd name="connsiteX6" fmla="*/ 7776673 w 9819117"/>
                <a:gd name="connsiteY6" fmla="*/ 2187723 h 2616288"/>
                <a:gd name="connsiteX7" fmla="*/ 9819117 w 9819117"/>
                <a:gd name="connsiteY7" fmla="*/ 0 h 2616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19117" h="2616288">
                  <a:moveTo>
                    <a:pt x="0" y="1726250"/>
                  </a:moveTo>
                  <a:cubicBezTo>
                    <a:pt x="404501" y="1234155"/>
                    <a:pt x="809002" y="742060"/>
                    <a:pt x="1358781" y="752030"/>
                  </a:cubicBezTo>
                  <a:cubicBezTo>
                    <a:pt x="1908560" y="762000"/>
                    <a:pt x="2778807" y="1484120"/>
                    <a:pt x="3298676" y="1786071"/>
                  </a:cubicBezTo>
                  <a:cubicBezTo>
                    <a:pt x="3818545" y="2088022"/>
                    <a:pt x="4099132" y="2452643"/>
                    <a:pt x="4477996" y="2563738"/>
                  </a:cubicBezTo>
                  <a:cubicBezTo>
                    <a:pt x="4856860" y="2674833"/>
                    <a:pt x="5212935" y="2596497"/>
                    <a:pt x="5571858" y="2452643"/>
                  </a:cubicBezTo>
                  <a:cubicBezTo>
                    <a:pt x="5930781" y="2308789"/>
                    <a:pt x="6264067" y="1744766"/>
                    <a:pt x="6631536" y="1700613"/>
                  </a:cubicBezTo>
                  <a:cubicBezTo>
                    <a:pt x="6999005" y="1656460"/>
                    <a:pt x="7245410" y="2471158"/>
                    <a:pt x="7776673" y="2187723"/>
                  </a:cubicBezTo>
                  <a:cubicBezTo>
                    <a:pt x="8307936" y="1904288"/>
                    <a:pt x="9063526" y="952144"/>
                    <a:pt x="9819117" y="0"/>
                  </a:cubicBezTo>
                </a:path>
              </a:pathLst>
            </a:custGeom>
            <a:noFill/>
            <a:ln w="15875" cmpd="sng">
              <a:solidFill>
                <a:schemeClr val="accent2">
                  <a:lumMod val="50000"/>
                </a:schemeClr>
              </a:solidFill>
              <a:prstDash val="dash"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5" name="Прямоугольник с двумя скругленными противолежащими углами 24"/>
          <p:cNvSpPr/>
          <p:nvPr/>
        </p:nvSpPr>
        <p:spPr>
          <a:xfrm>
            <a:off x="6899565" y="1264809"/>
            <a:ext cx="2576945" cy="1456622"/>
          </a:xfrm>
          <a:prstGeom prst="round2DiagRect">
            <a:avLst>
              <a:gd name="adj1" fmla="val 16667"/>
              <a:gd name="adj2" fmla="val 11979"/>
            </a:avLst>
          </a:prstGeom>
          <a:solidFill>
            <a:schemeClr val="accent2">
              <a:lumMod val="50000"/>
              <a:alpha val="23000"/>
            </a:schemeClr>
          </a:solidFill>
          <a:ln>
            <a:noFill/>
          </a:ln>
          <a:effectLst>
            <a:outerShdw blurRad="203200" dist="508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170688" rIns="170688" bIns="2517303" numCol="1" spcCol="1270" rtlCol="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400" kern="1200" dirty="0">
              <a:solidFill>
                <a:schemeClr val="tx1"/>
              </a:solidFill>
            </a:endParaRPr>
          </a:p>
        </p:txBody>
      </p:sp>
      <p:sp>
        <p:nvSpPr>
          <p:cNvPr id="27" name="Прямоугольник с двумя скругленными противолежащими углами 26"/>
          <p:cNvSpPr/>
          <p:nvPr/>
        </p:nvSpPr>
        <p:spPr>
          <a:xfrm>
            <a:off x="6979117" y="2830370"/>
            <a:ext cx="2590418" cy="1094509"/>
          </a:xfrm>
          <a:prstGeom prst="round2DiagRect">
            <a:avLst>
              <a:gd name="adj1" fmla="val 16667"/>
              <a:gd name="adj2" fmla="val 11979"/>
            </a:avLst>
          </a:prstGeom>
          <a:solidFill>
            <a:schemeClr val="accent2">
              <a:lumMod val="50000"/>
              <a:alpha val="23000"/>
            </a:schemeClr>
          </a:solidFill>
          <a:ln>
            <a:noFill/>
          </a:ln>
          <a:effectLst>
            <a:outerShdw blurRad="203200" dist="508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170688" rIns="170688" bIns="2517303" numCol="1" spcCol="1270" rtlCol="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400" kern="1200" dirty="0">
              <a:solidFill>
                <a:schemeClr val="tx1"/>
              </a:solidFill>
            </a:endParaRPr>
          </a:p>
        </p:txBody>
      </p:sp>
      <p:sp>
        <p:nvSpPr>
          <p:cNvPr id="28" name="Прямоугольник с двумя скругленными противолежащими углами 27"/>
          <p:cNvSpPr/>
          <p:nvPr/>
        </p:nvSpPr>
        <p:spPr>
          <a:xfrm>
            <a:off x="6765358" y="4088423"/>
            <a:ext cx="2809465" cy="888024"/>
          </a:xfrm>
          <a:prstGeom prst="round2DiagRect">
            <a:avLst>
              <a:gd name="adj1" fmla="val 16667"/>
              <a:gd name="adj2" fmla="val 11979"/>
            </a:avLst>
          </a:prstGeom>
          <a:solidFill>
            <a:schemeClr val="accent2">
              <a:lumMod val="50000"/>
              <a:alpha val="23000"/>
            </a:schemeClr>
          </a:solidFill>
          <a:ln>
            <a:noFill/>
          </a:ln>
          <a:effectLst>
            <a:outerShdw blurRad="203200" dist="508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170688" rIns="170688" bIns="2517303" numCol="1" spcCol="1270" rtlCol="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400" kern="1200" dirty="0">
              <a:solidFill>
                <a:schemeClr val="tx1"/>
              </a:solidFill>
            </a:endParaRPr>
          </a:p>
        </p:txBody>
      </p:sp>
      <p:sp>
        <p:nvSpPr>
          <p:cNvPr id="29" name="Прямоугольник с двумя скругленными противолежащими углами 28"/>
          <p:cNvSpPr/>
          <p:nvPr/>
        </p:nvSpPr>
        <p:spPr>
          <a:xfrm>
            <a:off x="162830" y="3102634"/>
            <a:ext cx="3012374" cy="1023582"/>
          </a:xfrm>
          <a:prstGeom prst="round2DiagRect">
            <a:avLst>
              <a:gd name="adj1" fmla="val 16667"/>
              <a:gd name="adj2" fmla="val 11979"/>
            </a:avLst>
          </a:prstGeom>
          <a:solidFill>
            <a:schemeClr val="accent2">
              <a:lumMod val="50000"/>
              <a:alpha val="23000"/>
            </a:schemeClr>
          </a:solidFill>
          <a:ln>
            <a:noFill/>
          </a:ln>
          <a:effectLst>
            <a:outerShdw blurRad="203200" dist="508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170688" rIns="170688" bIns="2517303" numCol="1" spcCol="1270" rtlCol="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400" kern="1200" dirty="0">
              <a:solidFill>
                <a:schemeClr val="tx1"/>
              </a:solidFill>
            </a:endParaRPr>
          </a:p>
        </p:txBody>
      </p:sp>
      <p:sp>
        <p:nvSpPr>
          <p:cNvPr id="30" name="Прямоугольник с двумя скругленными противолежащими углами 29"/>
          <p:cNvSpPr/>
          <p:nvPr/>
        </p:nvSpPr>
        <p:spPr>
          <a:xfrm>
            <a:off x="3954480" y="619584"/>
            <a:ext cx="2006930" cy="708476"/>
          </a:xfrm>
          <a:prstGeom prst="round2DiagRect">
            <a:avLst>
              <a:gd name="adj1" fmla="val 16667"/>
              <a:gd name="adj2" fmla="val 11979"/>
            </a:avLst>
          </a:prstGeom>
          <a:solidFill>
            <a:schemeClr val="accent2">
              <a:lumMod val="50000"/>
              <a:alpha val="23000"/>
            </a:schemeClr>
          </a:solidFill>
          <a:ln>
            <a:noFill/>
          </a:ln>
          <a:effectLst>
            <a:outerShdw blurRad="203200" dist="508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170688" rIns="170688" bIns="2517303" numCol="1" spcCol="1270" rtlCol="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400" kern="1200" dirty="0">
              <a:solidFill>
                <a:schemeClr val="tx1"/>
              </a:solidFill>
            </a:endParaRPr>
          </a:p>
        </p:txBody>
      </p:sp>
      <p:sp>
        <p:nvSpPr>
          <p:cNvPr id="32" name="Прямоугольник с двумя скругленными противолежащими углами 31"/>
          <p:cNvSpPr/>
          <p:nvPr/>
        </p:nvSpPr>
        <p:spPr>
          <a:xfrm>
            <a:off x="6234542" y="635419"/>
            <a:ext cx="1805049" cy="534390"/>
          </a:xfrm>
          <a:prstGeom prst="round2DiagRect">
            <a:avLst>
              <a:gd name="adj1" fmla="val 16667"/>
              <a:gd name="adj2" fmla="val 11979"/>
            </a:avLst>
          </a:prstGeom>
          <a:solidFill>
            <a:schemeClr val="accent2">
              <a:lumMod val="50000"/>
              <a:alpha val="23000"/>
            </a:schemeClr>
          </a:solidFill>
          <a:ln>
            <a:noFill/>
          </a:ln>
          <a:effectLst>
            <a:outerShdw blurRad="203200" dist="508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170688" rIns="170688" bIns="2517303" numCol="1" spcCol="1270" rtlCol="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400" kern="1200" dirty="0">
              <a:solidFill>
                <a:schemeClr val="tx1"/>
              </a:solidFill>
            </a:endParaRPr>
          </a:p>
        </p:txBody>
      </p:sp>
      <p:sp>
        <p:nvSpPr>
          <p:cNvPr id="33" name="Прямоугольник с двумя скругленными противолежащими углами 32"/>
          <p:cNvSpPr/>
          <p:nvPr/>
        </p:nvSpPr>
        <p:spPr>
          <a:xfrm>
            <a:off x="2461844" y="812632"/>
            <a:ext cx="1415562" cy="312783"/>
          </a:xfrm>
          <a:prstGeom prst="round2DiagRect">
            <a:avLst>
              <a:gd name="adj1" fmla="val 16667"/>
              <a:gd name="adj2" fmla="val 11979"/>
            </a:avLst>
          </a:prstGeom>
          <a:solidFill>
            <a:schemeClr val="accent2">
              <a:lumMod val="50000"/>
              <a:alpha val="23000"/>
            </a:schemeClr>
          </a:solidFill>
          <a:ln>
            <a:noFill/>
          </a:ln>
          <a:effectLst>
            <a:outerShdw blurRad="203200" dist="508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170688" rIns="170688" bIns="2517303" numCol="1" spcCol="1270" rtlCol="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400" kern="1200" dirty="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505458" y="791963"/>
            <a:ext cx="15556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Franklin Gothic Heavy" pitchFamily="34" charset="0"/>
              </a:rPr>
              <a:t>акты отлова</a:t>
            </a:r>
          </a:p>
        </p:txBody>
      </p:sp>
      <p:sp>
        <p:nvSpPr>
          <p:cNvPr id="37" name="Прямоугольник с двумя скругленными противолежащими углами 36"/>
          <p:cNvSpPr/>
          <p:nvPr/>
        </p:nvSpPr>
        <p:spPr>
          <a:xfrm>
            <a:off x="353828" y="2224463"/>
            <a:ext cx="2657712" cy="720969"/>
          </a:xfrm>
          <a:prstGeom prst="round2DiagRect">
            <a:avLst>
              <a:gd name="adj1" fmla="val 16667"/>
              <a:gd name="adj2" fmla="val 11979"/>
            </a:avLst>
          </a:prstGeom>
          <a:solidFill>
            <a:schemeClr val="accent2">
              <a:lumMod val="50000"/>
              <a:alpha val="23000"/>
            </a:schemeClr>
          </a:solidFill>
          <a:ln>
            <a:noFill/>
          </a:ln>
          <a:effectLst>
            <a:outerShdw blurRad="203200" dist="508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170688" rIns="170688" bIns="2517303" numCol="1" spcCol="1270" rtlCol="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400" kern="1200" dirty="0">
              <a:solidFill>
                <a:schemeClr val="tx1"/>
              </a:solidFill>
            </a:endParaRPr>
          </a:p>
        </p:txBody>
      </p:sp>
      <p:sp>
        <p:nvSpPr>
          <p:cNvPr id="42" name="Прямоугольник с двумя скругленными противолежащими углами 41"/>
          <p:cNvSpPr/>
          <p:nvPr/>
        </p:nvSpPr>
        <p:spPr>
          <a:xfrm>
            <a:off x="607809" y="1223928"/>
            <a:ext cx="2505693" cy="921393"/>
          </a:xfrm>
          <a:prstGeom prst="round2DiagRect">
            <a:avLst>
              <a:gd name="adj1" fmla="val 16667"/>
              <a:gd name="adj2" fmla="val 11979"/>
            </a:avLst>
          </a:prstGeom>
          <a:solidFill>
            <a:schemeClr val="accent2">
              <a:lumMod val="50000"/>
              <a:alpha val="23000"/>
            </a:schemeClr>
          </a:solidFill>
          <a:ln>
            <a:noFill/>
          </a:ln>
          <a:effectLst>
            <a:outerShdw blurRad="203200" dist="508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170688" rIns="170688" bIns="2517303" numCol="1" spcCol="1270" rtlCol="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400" kern="1200" dirty="0">
              <a:solidFill>
                <a:schemeClr val="tx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28429" y="2174715"/>
            <a:ext cx="25413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Franklin Gothic Heavy" pitchFamily="34" charset="0"/>
              </a:rPr>
              <a:t>акты приема-передачи животного без владельца в приют для животных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234546" y="587917"/>
            <a:ext cx="191192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dirty="0">
                <a:solidFill>
                  <a:schemeClr val="bg1"/>
                </a:solidFill>
                <a:latin typeface="Franklin Gothic Heavy" pitchFamily="34" charset="0"/>
              </a:rPr>
              <a:t>акты осмотра животного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788230" y="611667"/>
            <a:ext cx="2303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Franklin Gothic Heavy" pitchFamily="34" charset="0"/>
              </a:rPr>
              <a:t>карточки учета животного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01538" y="3167979"/>
            <a:ext cx="29450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Franklin Gothic Heavy" pitchFamily="34" charset="0"/>
              </a:rPr>
              <a:t>акты об окончании срока временного содержания животного без владельца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767625" y="4052722"/>
            <a:ext cx="29589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Franklin Gothic Heavy" pitchFamily="34" charset="0"/>
              </a:rPr>
              <a:t>акты о невозможности возврата животного без владельца на прежнее место его обитания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896026" y="2843317"/>
            <a:ext cx="27788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Franklin Gothic Heavy" pitchFamily="34" charset="0"/>
              </a:rPr>
              <a:t>акты установления факта смерти </a:t>
            </a:r>
            <a:r>
              <a:rPr lang="ru-RU" sz="1600" dirty="0" smtClean="0">
                <a:solidFill>
                  <a:schemeClr val="bg1"/>
                </a:solidFill>
                <a:latin typeface="Franklin Gothic Heavy" pitchFamily="34" charset="0"/>
              </a:rPr>
              <a:t>животного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Franklin Gothic Heavy" pitchFamily="34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Franklin Gothic Heavy" pitchFamily="34" charset="0"/>
              </a:rPr>
              <a:t>(в случае смерти животного)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848980" y="1296896"/>
            <a:ext cx="27313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Franklin Gothic Heavy" pitchFamily="34" charset="0"/>
              </a:rPr>
              <a:t>договор о передаче животного новому владельцу (в случае передачи животного новому владельцу)</a:t>
            </a:r>
          </a:p>
        </p:txBody>
      </p:sp>
      <p:sp>
        <p:nvSpPr>
          <p:cNvPr id="57" name="Прямоугольник с двумя скругленными противолежащими углами 56"/>
          <p:cNvSpPr/>
          <p:nvPr/>
        </p:nvSpPr>
        <p:spPr>
          <a:xfrm>
            <a:off x="4872210" y="5171575"/>
            <a:ext cx="4896030" cy="1291222"/>
          </a:xfrm>
          <a:prstGeom prst="round2DiagRect">
            <a:avLst>
              <a:gd name="adj1" fmla="val 16667"/>
              <a:gd name="adj2" fmla="val 11979"/>
            </a:avLst>
          </a:prstGeom>
          <a:solidFill>
            <a:schemeClr val="accent2">
              <a:lumMod val="50000"/>
              <a:alpha val="23000"/>
            </a:schemeClr>
          </a:solidFill>
          <a:ln>
            <a:noFill/>
          </a:ln>
          <a:effectLst>
            <a:outerShdw blurRad="203200" dist="508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170688" rIns="170688" bIns="2517303" numCol="1" spcCol="1270" rtlCol="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400" kern="1200" dirty="0">
              <a:solidFill>
                <a:schemeClr val="tx1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25941" y="1250306"/>
            <a:ext cx="266566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dirty="0">
                <a:solidFill>
                  <a:schemeClr val="bg1"/>
                </a:solidFill>
                <a:latin typeface="Franklin Gothic Heavy" pitchFamily="34" charset="0"/>
              </a:rPr>
              <a:t>акт приема-передачи животного новому владельцу (в случае передачи животного новому владельцу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743279" y="5155466"/>
            <a:ext cx="51538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Franklin Gothic Heavy" pitchFamily="34" charset="0"/>
              </a:rPr>
              <a:t>журнал учета количества животных без владельцев, отловленных и транспортированных в приюты для животных, пункты содержания для животных без владельцев, а также возвращенных на прежние места их обитания</a:t>
            </a:r>
          </a:p>
        </p:txBody>
      </p:sp>
      <p:sp>
        <p:nvSpPr>
          <p:cNvPr id="68" name="Полилиния 67"/>
          <p:cNvSpPr/>
          <p:nvPr/>
        </p:nvSpPr>
        <p:spPr>
          <a:xfrm>
            <a:off x="3248167" y="1132764"/>
            <a:ext cx="1201003" cy="1746914"/>
          </a:xfrm>
          <a:custGeom>
            <a:avLst/>
            <a:gdLst>
              <a:gd name="connsiteX0" fmla="*/ 0 w 1201003"/>
              <a:gd name="connsiteY0" fmla="*/ 0 h 1746914"/>
              <a:gd name="connsiteX1" fmla="*/ 504967 w 1201003"/>
              <a:gd name="connsiteY1" fmla="*/ 1091821 h 1746914"/>
              <a:gd name="connsiteX2" fmla="*/ 1201003 w 1201003"/>
              <a:gd name="connsiteY2" fmla="*/ 1746914 h 1746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1003" h="1746914">
                <a:moveTo>
                  <a:pt x="0" y="0"/>
                </a:moveTo>
                <a:cubicBezTo>
                  <a:pt x="152400" y="400334"/>
                  <a:pt x="304800" y="800669"/>
                  <a:pt x="504967" y="1091821"/>
                </a:cubicBezTo>
                <a:cubicBezTo>
                  <a:pt x="705134" y="1382973"/>
                  <a:pt x="953068" y="1564943"/>
                  <a:pt x="1201003" y="1746914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Полилиния 68"/>
          <p:cNvSpPr/>
          <p:nvPr/>
        </p:nvSpPr>
        <p:spPr>
          <a:xfrm>
            <a:off x="4954137" y="1337481"/>
            <a:ext cx="40944" cy="1501253"/>
          </a:xfrm>
          <a:custGeom>
            <a:avLst/>
            <a:gdLst>
              <a:gd name="connsiteX0" fmla="*/ 0 w 40944"/>
              <a:gd name="connsiteY0" fmla="*/ 0 h 1501253"/>
              <a:gd name="connsiteX1" fmla="*/ 40944 w 40944"/>
              <a:gd name="connsiteY1" fmla="*/ 1501253 h 1501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0944" h="1501253">
                <a:moveTo>
                  <a:pt x="0" y="0"/>
                </a:moveTo>
                <a:lnTo>
                  <a:pt x="40944" y="1501253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Полилиния 72"/>
          <p:cNvSpPr/>
          <p:nvPr/>
        </p:nvSpPr>
        <p:spPr>
          <a:xfrm flipH="1">
            <a:off x="5486400" y="1175982"/>
            <a:ext cx="1135038" cy="1746914"/>
          </a:xfrm>
          <a:custGeom>
            <a:avLst/>
            <a:gdLst>
              <a:gd name="connsiteX0" fmla="*/ 0 w 1201003"/>
              <a:gd name="connsiteY0" fmla="*/ 0 h 1746914"/>
              <a:gd name="connsiteX1" fmla="*/ 504967 w 1201003"/>
              <a:gd name="connsiteY1" fmla="*/ 1091821 h 1746914"/>
              <a:gd name="connsiteX2" fmla="*/ 1201003 w 1201003"/>
              <a:gd name="connsiteY2" fmla="*/ 1746914 h 1746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1003" h="1746914">
                <a:moveTo>
                  <a:pt x="0" y="0"/>
                </a:moveTo>
                <a:cubicBezTo>
                  <a:pt x="152400" y="400334"/>
                  <a:pt x="304800" y="800669"/>
                  <a:pt x="504967" y="1091821"/>
                </a:cubicBezTo>
                <a:cubicBezTo>
                  <a:pt x="705134" y="1382973"/>
                  <a:pt x="953068" y="1564943"/>
                  <a:pt x="1201003" y="1746914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Полилиния 73"/>
          <p:cNvSpPr/>
          <p:nvPr/>
        </p:nvSpPr>
        <p:spPr>
          <a:xfrm rot="21002623">
            <a:off x="3127437" y="1847697"/>
            <a:ext cx="1009934" cy="1296537"/>
          </a:xfrm>
          <a:custGeom>
            <a:avLst/>
            <a:gdLst>
              <a:gd name="connsiteX0" fmla="*/ 0 w 1009934"/>
              <a:gd name="connsiteY0" fmla="*/ 0 h 1296537"/>
              <a:gd name="connsiteX1" fmla="*/ 532262 w 1009934"/>
              <a:gd name="connsiteY1" fmla="*/ 928048 h 1296537"/>
              <a:gd name="connsiteX2" fmla="*/ 1009934 w 1009934"/>
              <a:gd name="connsiteY2" fmla="*/ 1296537 h 1296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9934" h="1296537">
                <a:moveTo>
                  <a:pt x="0" y="0"/>
                </a:moveTo>
                <a:cubicBezTo>
                  <a:pt x="181970" y="355979"/>
                  <a:pt x="363940" y="711959"/>
                  <a:pt x="532262" y="928048"/>
                </a:cubicBezTo>
                <a:cubicBezTo>
                  <a:pt x="700584" y="1144138"/>
                  <a:pt x="855259" y="1220337"/>
                  <a:pt x="1009934" y="1296537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Полилиния 74"/>
          <p:cNvSpPr/>
          <p:nvPr/>
        </p:nvSpPr>
        <p:spPr>
          <a:xfrm flipH="1">
            <a:off x="6073252" y="1883389"/>
            <a:ext cx="873457" cy="1435289"/>
          </a:xfrm>
          <a:custGeom>
            <a:avLst/>
            <a:gdLst>
              <a:gd name="connsiteX0" fmla="*/ 0 w 1009934"/>
              <a:gd name="connsiteY0" fmla="*/ 0 h 1296537"/>
              <a:gd name="connsiteX1" fmla="*/ 532262 w 1009934"/>
              <a:gd name="connsiteY1" fmla="*/ 928048 h 1296537"/>
              <a:gd name="connsiteX2" fmla="*/ 1009934 w 1009934"/>
              <a:gd name="connsiteY2" fmla="*/ 1296537 h 1296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9934" h="1296537">
                <a:moveTo>
                  <a:pt x="0" y="0"/>
                </a:moveTo>
                <a:cubicBezTo>
                  <a:pt x="181970" y="355979"/>
                  <a:pt x="363940" y="711959"/>
                  <a:pt x="532262" y="928048"/>
                </a:cubicBezTo>
                <a:cubicBezTo>
                  <a:pt x="700584" y="1144138"/>
                  <a:pt x="855259" y="1220337"/>
                  <a:pt x="1009934" y="1296537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Полилиния 75"/>
          <p:cNvSpPr/>
          <p:nvPr/>
        </p:nvSpPr>
        <p:spPr>
          <a:xfrm>
            <a:off x="3138853" y="3807726"/>
            <a:ext cx="955475" cy="799444"/>
          </a:xfrm>
          <a:custGeom>
            <a:avLst/>
            <a:gdLst>
              <a:gd name="connsiteX0" fmla="*/ 723331 w 723331"/>
              <a:gd name="connsiteY0" fmla="*/ 0 h 887105"/>
              <a:gd name="connsiteX1" fmla="*/ 300251 w 723331"/>
              <a:gd name="connsiteY1" fmla="*/ 614150 h 887105"/>
              <a:gd name="connsiteX2" fmla="*/ 0 w 723331"/>
              <a:gd name="connsiteY2" fmla="*/ 887105 h 887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3331" h="887105">
                <a:moveTo>
                  <a:pt x="723331" y="0"/>
                </a:moveTo>
                <a:cubicBezTo>
                  <a:pt x="572068" y="233149"/>
                  <a:pt x="420806" y="466299"/>
                  <a:pt x="300251" y="614150"/>
                </a:cubicBezTo>
                <a:cubicBezTo>
                  <a:pt x="179696" y="762001"/>
                  <a:pt x="89848" y="824553"/>
                  <a:pt x="0" y="887105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Полилиния 76"/>
          <p:cNvSpPr/>
          <p:nvPr/>
        </p:nvSpPr>
        <p:spPr>
          <a:xfrm flipH="1">
            <a:off x="6005014" y="3796353"/>
            <a:ext cx="791570" cy="884830"/>
          </a:xfrm>
          <a:custGeom>
            <a:avLst/>
            <a:gdLst>
              <a:gd name="connsiteX0" fmla="*/ 723331 w 723331"/>
              <a:gd name="connsiteY0" fmla="*/ 0 h 887105"/>
              <a:gd name="connsiteX1" fmla="*/ 300251 w 723331"/>
              <a:gd name="connsiteY1" fmla="*/ 614150 h 887105"/>
              <a:gd name="connsiteX2" fmla="*/ 0 w 723331"/>
              <a:gd name="connsiteY2" fmla="*/ 887105 h 887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3331" h="887105">
                <a:moveTo>
                  <a:pt x="723331" y="0"/>
                </a:moveTo>
                <a:cubicBezTo>
                  <a:pt x="572068" y="233149"/>
                  <a:pt x="420806" y="466299"/>
                  <a:pt x="300251" y="614150"/>
                </a:cubicBezTo>
                <a:cubicBezTo>
                  <a:pt x="179696" y="762001"/>
                  <a:pt x="89848" y="824553"/>
                  <a:pt x="0" y="887105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Полилиния 77"/>
          <p:cNvSpPr/>
          <p:nvPr/>
        </p:nvSpPr>
        <p:spPr>
          <a:xfrm>
            <a:off x="3070746" y="3534770"/>
            <a:ext cx="996287" cy="0"/>
          </a:xfrm>
          <a:custGeom>
            <a:avLst/>
            <a:gdLst>
              <a:gd name="connsiteX0" fmla="*/ 0 w 996287"/>
              <a:gd name="connsiteY0" fmla="*/ 0 h 0"/>
              <a:gd name="connsiteX1" fmla="*/ 996287 w 996287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96287">
                <a:moveTo>
                  <a:pt x="0" y="0"/>
                </a:moveTo>
                <a:lnTo>
                  <a:pt x="996287" y="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Полилиния 78"/>
          <p:cNvSpPr/>
          <p:nvPr/>
        </p:nvSpPr>
        <p:spPr>
          <a:xfrm>
            <a:off x="6034584" y="3550690"/>
            <a:ext cx="996287" cy="0"/>
          </a:xfrm>
          <a:custGeom>
            <a:avLst/>
            <a:gdLst>
              <a:gd name="connsiteX0" fmla="*/ 0 w 996287"/>
              <a:gd name="connsiteY0" fmla="*/ 0 h 0"/>
              <a:gd name="connsiteX1" fmla="*/ 996287 w 996287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96287">
                <a:moveTo>
                  <a:pt x="0" y="0"/>
                </a:moveTo>
                <a:lnTo>
                  <a:pt x="996287" y="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с двумя скругленными противолежащими углами 40"/>
          <p:cNvSpPr/>
          <p:nvPr/>
        </p:nvSpPr>
        <p:spPr>
          <a:xfrm>
            <a:off x="2752230" y="5570616"/>
            <a:ext cx="2027448" cy="1113931"/>
          </a:xfrm>
          <a:prstGeom prst="round2DiagRect">
            <a:avLst>
              <a:gd name="adj1" fmla="val 16667"/>
              <a:gd name="adj2" fmla="val 11979"/>
            </a:avLst>
          </a:prstGeom>
          <a:solidFill>
            <a:schemeClr val="accent2">
              <a:lumMod val="50000"/>
              <a:alpha val="23000"/>
            </a:schemeClr>
          </a:solidFill>
          <a:ln>
            <a:noFill/>
          </a:ln>
          <a:effectLst>
            <a:outerShdw blurRad="203200" dist="508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170688" rIns="170688" bIns="2517303" numCol="1" spcCol="1270" rtlCol="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400" kern="1200" dirty="0">
              <a:solidFill>
                <a:schemeClr val="tx1"/>
              </a:solidFill>
            </a:endParaRPr>
          </a:p>
        </p:txBody>
      </p:sp>
      <p:sp>
        <p:nvSpPr>
          <p:cNvPr id="43" name="Прямоугольник с двумя скругленными противолежащими углами 42"/>
          <p:cNvSpPr/>
          <p:nvPr/>
        </p:nvSpPr>
        <p:spPr>
          <a:xfrm>
            <a:off x="432956" y="5169173"/>
            <a:ext cx="2205806" cy="737731"/>
          </a:xfrm>
          <a:prstGeom prst="round2DiagRect">
            <a:avLst>
              <a:gd name="adj1" fmla="val 16667"/>
              <a:gd name="adj2" fmla="val 11979"/>
            </a:avLst>
          </a:prstGeom>
          <a:solidFill>
            <a:schemeClr val="accent2">
              <a:lumMod val="50000"/>
              <a:alpha val="23000"/>
            </a:schemeClr>
          </a:solidFill>
          <a:ln>
            <a:noFill/>
          </a:ln>
          <a:effectLst>
            <a:outerShdw blurRad="203200" dist="508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170688" rIns="170688" bIns="2517303" numCol="1" spcCol="1270" rtlCol="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400" kern="1200" dirty="0">
              <a:solidFill>
                <a:schemeClr val="tx1"/>
              </a:solidFill>
            </a:endParaRPr>
          </a:p>
        </p:txBody>
      </p:sp>
      <p:sp>
        <p:nvSpPr>
          <p:cNvPr id="60" name="Прямоугольник с двумя скругленными противолежащими углами 59"/>
          <p:cNvSpPr/>
          <p:nvPr/>
        </p:nvSpPr>
        <p:spPr>
          <a:xfrm>
            <a:off x="4052289" y="2677886"/>
            <a:ext cx="2006930" cy="1502228"/>
          </a:xfrm>
          <a:prstGeom prst="round2DiagRect">
            <a:avLst>
              <a:gd name="adj1" fmla="val 16667"/>
              <a:gd name="adj2" fmla="val 11979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203200" dist="508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170688" rIns="170688" bIns="2517303" numCol="1" spcCol="1270" rtlCol="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400" kern="1200" dirty="0">
              <a:solidFill>
                <a:schemeClr val="tx1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998934" y="2686924"/>
            <a:ext cx="21154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Franklin Gothic Heavy" pitchFamily="34" charset="0"/>
              </a:rPr>
              <a:t>Контроль за оказанием услуг по обращению с животными без владельцев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B287C220-8BB7-4525-891A-91D135C26E41}"/>
              </a:ext>
            </a:extLst>
          </p:cNvPr>
          <p:cNvSpPr txBox="1"/>
          <p:nvPr/>
        </p:nvSpPr>
        <p:spPr>
          <a:xfrm>
            <a:off x="2579229" y="5610061"/>
            <a:ext cx="23561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solidFill>
                  <a:schemeClr val="bg1"/>
                </a:solidFill>
                <a:latin typeface="Franklin Gothic Heavy" pitchFamily="34" charset="0"/>
              </a:rPr>
              <a:t>Фотоматериалы </a:t>
            </a:r>
            <a:r>
              <a:rPr lang="ru-RU" sz="1500" dirty="0">
                <a:solidFill>
                  <a:schemeClr val="bg1"/>
                </a:solidFill>
                <a:latin typeface="Franklin Gothic Heavy" pitchFamily="34" charset="0"/>
              </a:rPr>
              <a:t>замера высоты в холке животных без владельцев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89D1BFA7-0156-4C28-AC01-C17833CE2A4A}"/>
              </a:ext>
            </a:extLst>
          </p:cNvPr>
          <p:cNvSpPr txBox="1"/>
          <p:nvPr/>
        </p:nvSpPr>
        <p:spPr>
          <a:xfrm>
            <a:off x="349197" y="5229061"/>
            <a:ext cx="2386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Franklin Gothic Heavy" pitchFamily="34" charset="0"/>
              </a:rPr>
              <a:t>Размещение данных в сети «Интернет»</a:t>
            </a:r>
          </a:p>
        </p:txBody>
      </p:sp>
      <p:sp>
        <p:nvSpPr>
          <p:cNvPr id="49" name="Прямоугольник с двумя скругленными противолежащими углами 48"/>
          <p:cNvSpPr/>
          <p:nvPr/>
        </p:nvSpPr>
        <p:spPr>
          <a:xfrm>
            <a:off x="455907" y="4264270"/>
            <a:ext cx="2682947" cy="726526"/>
          </a:xfrm>
          <a:prstGeom prst="round2DiagRect">
            <a:avLst>
              <a:gd name="adj1" fmla="val 16667"/>
              <a:gd name="adj2" fmla="val 11979"/>
            </a:avLst>
          </a:prstGeom>
          <a:solidFill>
            <a:schemeClr val="accent2">
              <a:lumMod val="50000"/>
              <a:alpha val="23000"/>
            </a:schemeClr>
          </a:solidFill>
          <a:ln>
            <a:noFill/>
          </a:ln>
          <a:effectLst>
            <a:outerShdw blurRad="203200" dist="508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170688" rIns="170688" bIns="2517303" numCol="1" spcCol="1270" rtlCol="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400" kern="1200" dirty="0">
              <a:solidFill>
                <a:schemeClr val="tx1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B287C220-8BB7-4525-891A-91D135C26E41}"/>
              </a:ext>
            </a:extLst>
          </p:cNvPr>
          <p:cNvSpPr txBox="1"/>
          <p:nvPr/>
        </p:nvSpPr>
        <p:spPr>
          <a:xfrm>
            <a:off x="568721" y="4215016"/>
            <a:ext cx="235618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solidFill>
                  <a:schemeClr val="bg1"/>
                </a:solidFill>
                <a:latin typeface="Franklin Gothic Heavy" pitchFamily="34" charset="0"/>
              </a:rPr>
              <a:t>Видеоматериалы отлова животных без владельцев </a:t>
            </a:r>
            <a:endParaRPr lang="ru-RU" sz="1500" dirty="0">
              <a:solidFill>
                <a:schemeClr val="bg1"/>
              </a:solidFill>
              <a:latin typeface="Franklin Gothic Heavy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64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B6C39B6-F263-4AD4-922F-77433559F1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481807"/>
            <a:ext cx="9906000" cy="7339807"/>
          </a:xfrm>
          <a:prstGeom prst="rect">
            <a:avLst/>
          </a:prstGeom>
        </p:spPr>
      </p:pic>
      <p:sp>
        <p:nvSpPr>
          <p:cNvPr id="6" name="Скругленный прямоугольник 10">
            <a:extLst>
              <a:ext uri="{FF2B5EF4-FFF2-40B4-BE49-F238E27FC236}">
                <a16:creationId xmlns:a16="http://schemas.microsoft.com/office/drawing/2014/main" xmlns="" id="{BFEA7078-AB30-4A56-9690-545867677038}"/>
              </a:ext>
            </a:extLst>
          </p:cNvPr>
          <p:cNvSpPr/>
          <p:nvPr/>
        </p:nvSpPr>
        <p:spPr>
          <a:xfrm>
            <a:off x="1653505" y="2620120"/>
            <a:ext cx="6865749" cy="1617759"/>
          </a:xfrm>
          <a:prstGeom prst="roundRect">
            <a:avLst>
              <a:gd name="adj" fmla="val 14802"/>
            </a:avLst>
          </a:prstGeom>
          <a:solidFill>
            <a:schemeClr val="accent2">
              <a:lumMod val="50000"/>
              <a:alpha val="34000"/>
            </a:schemeClr>
          </a:solidFill>
          <a:ln>
            <a:noFill/>
          </a:ln>
          <a:effectLst>
            <a:outerShdw blurRad="203200" dist="508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170688" rIns="170688" bIns="2517303" numCol="1" spcCol="1270" rtlCol="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400" kern="1200" dirty="0">
              <a:solidFill>
                <a:schemeClr val="tx1"/>
              </a:solidFill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8358CEC4-175A-4B37-8B0B-D743B353F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12794" y="2911168"/>
            <a:ext cx="1080575" cy="103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B76217E-5E5D-4E01-A970-A1BAA7057CC1}"/>
              </a:ext>
            </a:extLst>
          </p:cNvPr>
          <p:cNvSpPr txBox="1"/>
          <p:nvPr/>
        </p:nvSpPr>
        <p:spPr>
          <a:xfrm>
            <a:off x="2893369" y="3105833"/>
            <a:ext cx="5491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Franklin Gothic Heavy" pitchFamily="34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195181227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4800" y="112693"/>
            <a:ext cx="92192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Heavy" pitchFamily="34" charset="0"/>
              </a:rPr>
              <a:t>К февралю 2024 года в городе Хабаровске образовался ряд проблем: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1230273" y="1246173"/>
            <a:ext cx="8078013" cy="5421822"/>
            <a:chOff x="83001" y="1187989"/>
            <a:chExt cx="7456628" cy="5421822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83001" y="1187989"/>
              <a:ext cx="2440850" cy="2967783"/>
              <a:chOff x="127136" y="1158937"/>
              <a:chExt cx="2440850" cy="2967783"/>
            </a:xfrm>
          </p:grpSpPr>
          <p:grpSp>
            <p:nvGrpSpPr>
              <p:cNvPr id="6" name="Группа 5"/>
              <p:cNvGrpSpPr/>
              <p:nvPr/>
            </p:nvGrpSpPr>
            <p:grpSpPr>
              <a:xfrm>
                <a:off x="127136" y="1158937"/>
                <a:ext cx="2440850" cy="2967783"/>
                <a:chOff x="127136" y="1158937"/>
                <a:chExt cx="2440850" cy="2967783"/>
              </a:xfrm>
            </p:grpSpPr>
            <p:sp>
              <p:nvSpPr>
                <p:cNvPr id="21" name="Прямоугольник с двумя скругленными противолежащими углами 20"/>
                <p:cNvSpPr/>
                <p:nvPr/>
              </p:nvSpPr>
              <p:spPr>
                <a:xfrm>
                  <a:off x="285747" y="1306809"/>
                  <a:ext cx="2282239" cy="2819911"/>
                </a:xfrm>
                <a:prstGeom prst="round2DiagRect">
                  <a:avLst>
                    <a:gd name="adj1" fmla="val 16667"/>
                    <a:gd name="adj2" fmla="val 11979"/>
                  </a:avLst>
                </a:prstGeom>
                <a:solidFill>
                  <a:schemeClr val="accent2">
                    <a:lumMod val="50000"/>
                  </a:schemeClr>
                </a:solidFill>
                <a:ln>
                  <a:noFill/>
                </a:ln>
                <a:effectLst>
                  <a:outerShdw blurRad="203200" dist="50800" dir="5400000" algn="ctr" rotWithShape="0">
                    <a:srgbClr val="000000">
                      <a:alpha val="43137"/>
                    </a:srgbClr>
                  </a:outerShdw>
                </a:effectLst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70688" tIns="170688" rIns="170688" bIns="2517303" numCol="1" spcCol="1270" rtlCol="0" anchor="ctr" anchorCtr="0">
                  <a:noAutofit/>
                </a:bodyPr>
                <a:lstStyle/>
                <a:p>
                  <a:pPr algn="ctr" defTabSz="10668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ru-RU" sz="2400" kern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" name="Скругленный прямоугольник 1"/>
                <p:cNvSpPr/>
                <p:nvPr/>
              </p:nvSpPr>
              <p:spPr>
                <a:xfrm>
                  <a:off x="439975" y="1955758"/>
                  <a:ext cx="83819" cy="18756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03200" dist="50800" dir="5400000" algn="ctr" rotWithShape="0">
                    <a:srgbClr val="000000">
                      <a:alpha val="43137"/>
                    </a:srgbClr>
                  </a:outerShdw>
                </a:effectLst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70688" tIns="170688" rIns="170688" bIns="2517303" numCol="1" spcCol="1270" rtlCol="0" anchor="ctr" anchorCtr="0">
                  <a:noAutofit/>
                </a:bodyPr>
                <a:lstStyle/>
                <a:p>
                  <a:pPr algn="ctr" defTabSz="10668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ru-RU" sz="2400" kern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9" name="Овал 28"/>
                <p:cNvSpPr/>
                <p:nvPr/>
              </p:nvSpPr>
              <p:spPr>
                <a:xfrm>
                  <a:off x="127136" y="1158937"/>
                  <a:ext cx="888722" cy="89683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>
                  <a:outerShdw blurRad="203200" dist="50800" dir="5400000" algn="ctr" rotWithShape="0">
                    <a:srgbClr val="000000">
                      <a:alpha val="43137"/>
                    </a:srgbClr>
                  </a:outerShdw>
                </a:effectLst>
              </p:spPr>
              <p:style>
                <a:lnRef idx="3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1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3" name="TextBox 2"/>
                <p:cNvSpPr txBox="1"/>
                <p:nvPr/>
              </p:nvSpPr>
              <p:spPr>
                <a:xfrm>
                  <a:off x="285747" y="1197873"/>
                  <a:ext cx="571500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4800" dirty="0">
                      <a:solidFill>
                        <a:schemeClr val="accent1"/>
                      </a:solidFill>
                      <a:latin typeface="Franklin Gothic Heavy" pitchFamily="34" charset="0"/>
                    </a:rPr>
                    <a:t>1</a:t>
                  </a:r>
                  <a:endParaRPr lang="ru-RU" sz="4800" dirty="0"/>
                </a:p>
              </p:txBody>
            </p:sp>
          </p:grpSp>
          <p:sp>
            <p:nvSpPr>
              <p:cNvPr id="53" name="TextBox 52"/>
              <p:cNvSpPr txBox="1"/>
              <p:nvPr/>
            </p:nvSpPr>
            <p:spPr>
              <a:xfrm>
                <a:off x="595444" y="2055770"/>
                <a:ext cx="1920177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Отсутствие приюта</a:t>
                </a:r>
                <a:br>
                  <a:rPr lang="ru-RU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</a:br>
                <a:r>
                  <a:rPr lang="ru-RU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с полным циклом</a:t>
                </a:r>
                <a:br>
                  <a:rPr lang="ru-RU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</a:br>
                <a:r>
                  <a:rPr lang="ru-RU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для содержания животных без владельцев</a:t>
                </a:r>
              </a:p>
            </p:txBody>
          </p:sp>
        </p:grpSp>
        <p:grpSp>
          <p:nvGrpSpPr>
            <p:cNvPr id="61" name="Группа 60"/>
            <p:cNvGrpSpPr/>
            <p:nvPr/>
          </p:nvGrpSpPr>
          <p:grpSpPr>
            <a:xfrm>
              <a:off x="898282" y="3725533"/>
              <a:ext cx="3036295" cy="2884278"/>
              <a:chOff x="127136" y="1158937"/>
              <a:chExt cx="3036295" cy="2884278"/>
            </a:xfrm>
          </p:grpSpPr>
          <p:sp>
            <p:nvSpPr>
              <p:cNvPr id="63" name="Прямоугольник с двумя скругленными противолежащими углами 62"/>
              <p:cNvSpPr/>
              <p:nvPr/>
            </p:nvSpPr>
            <p:spPr>
              <a:xfrm>
                <a:off x="285746" y="1306809"/>
                <a:ext cx="2877685" cy="2736406"/>
              </a:xfrm>
              <a:prstGeom prst="round2DiagRect">
                <a:avLst>
                  <a:gd name="adj1" fmla="val 16667"/>
                  <a:gd name="adj2" fmla="val 11979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203200" dist="50800" dir="5400000" algn="ctr" rotWithShape="0">
                  <a:srgbClr val="000000">
                    <a:alpha val="43137"/>
                  </a:srgb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70688" tIns="170688" rIns="170688" bIns="2517303" numCol="1" spcCol="1270" rtlCol="0" anchor="ctr" anchorCtr="0">
                <a:noAutofit/>
              </a:bodyPr>
              <a:lstStyle/>
              <a:p>
                <a:pPr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ru-RU" sz="2400" kern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4" name="Скругленный прямоугольник 63"/>
              <p:cNvSpPr/>
              <p:nvPr/>
            </p:nvSpPr>
            <p:spPr>
              <a:xfrm>
                <a:off x="439975" y="1955758"/>
                <a:ext cx="83819" cy="1800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203200" dist="50800" dir="5400000" algn="ctr" rotWithShape="0">
                  <a:srgbClr val="000000">
                    <a:alpha val="43137"/>
                  </a:srgb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70688" tIns="170688" rIns="170688" bIns="2517303" numCol="1" spcCol="1270" rtlCol="0" anchor="ctr" anchorCtr="0">
                <a:noAutofit/>
              </a:bodyPr>
              <a:lstStyle/>
              <a:p>
                <a:pPr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ru-RU" sz="2400" kern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5" name="Овал 64"/>
              <p:cNvSpPr/>
              <p:nvPr/>
            </p:nvSpPr>
            <p:spPr>
              <a:xfrm>
                <a:off x="127136" y="1158937"/>
                <a:ext cx="888722" cy="89683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203200" dist="50800" dir="5400000" algn="ctr" rotWithShape="0">
                  <a:srgbClr val="000000">
                    <a:alpha val="43137"/>
                  </a:srgbClr>
                </a:outerShdw>
              </a:effectLst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/>
                <a:endParaRPr lang="ru-RU" dirty="0"/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285747" y="1197873"/>
                <a:ext cx="5715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4800" dirty="0">
                    <a:solidFill>
                      <a:schemeClr val="accent2">
                        <a:lumMod val="50000"/>
                      </a:schemeClr>
                    </a:solidFill>
                    <a:latin typeface="Franklin Gothic Heavy" pitchFamily="34" charset="0"/>
                  </a:rPr>
                  <a:t>2</a:t>
                </a:r>
                <a:endParaRPr lang="ru-RU" sz="4800" dirty="0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67" name="Группа 66"/>
            <p:cNvGrpSpPr/>
            <p:nvPr/>
          </p:nvGrpSpPr>
          <p:grpSpPr>
            <a:xfrm>
              <a:off x="1392679" y="1187989"/>
              <a:ext cx="4367328" cy="4915481"/>
              <a:chOff x="-1246145" y="1158937"/>
              <a:chExt cx="4367328" cy="4915481"/>
            </a:xfrm>
          </p:grpSpPr>
          <p:grpSp>
            <p:nvGrpSpPr>
              <p:cNvPr id="68" name="Группа 67"/>
              <p:cNvGrpSpPr/>
              <p:nvPr/>
            </p:nvGrpSpPr>
            <p:grpSpPr>
              <a:xfrm>
                <a:off x="127136" y="1158937"/>
                <a:ext cx="2994047" cy="3254487"/>
                <a:chOff x="127136" y="1158937"/>
                <a:chExt cx="2994047" cy="3254487"/>
              </a:xfrm>
            </p:grpSpPr>
            <p:sp>
              <p:nvSpPr>
                <p:cNvPr id="70" name="Прямоугольник с двумя скругленными противолежащими углами 69"/>
                <p:cNvSpPr/>
                <p:nvPr/>
              </p:nvSpPr>
              <p:spPr>
                <a:xfrm>
                  <a:off x="285747" y="1306809"/>
                  <a:ext cx="2835436" cy="3106615"/>
                </a:xfrm>
                <a:prstGeom prst="round2DiagRect">
                  <a:avLst>
                    <a:gd name="adj1" fmla="val 16667"/>
                    <a:gd name="adj2" fmla="val 11979"/>
                  </a:avLst>
                </a:prstGeom>
                <a:solidFill>
                  <a:schemeClr val="accent2">
                    <a:lumMod val="50000"/>
                  </a:schemeClr>
                </a:solidFill>
                <a:ln>
                  <a:noFill/>
                </a:ln>
                <a:effectLst>
                  <a:outerShdw blurRad="203200" dist="50800" dir="5400000" algn="ctr" rotWithShape="0">
                    <a:srgbClr val="000000">
                      <a:alpha val="43137"/>
                    </a:srgbClr>
                  </a:outerShdw>
                </a:effectLst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70688" tIns="170688" rIns="170688" bIns="2517303" numCol="1" spcCol="1270" rtlCol="0" anchor="ctr" anchorCtr="0">
                  <a:noAutofit/>
                </a:bodyPr>
                <a:lstStyle/>
                <a:p>
                  <a:pPr algn="ctr" defTabSz="10668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ru-RU" sz="2400" kern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1" name="Скругленный прямоугольник 70"/>
                <p:cNvSpPr/>
                <p:nvPr/>
              </p:nvSpPr>
              <p:spPr>
                <a:xfrm>
                  <a:off x="439975" y="1955758"/>
                  <a:ext cx="83819" cy="2160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03200" dist="50800" dir="5400000" algn="ctr" rotWithShape="0">
                    <a:srgbClr val="000000">
                      <a:alpha val="43137"/>
                    </a:srgbClr>
                  </a:outerShdw>
                </a:effectLst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70688" tIns="170688" rIns="170688" bIns="2517303" numCol="1" spcCol="1270" rtlCol="0" anchor="ctr" anchorCtr="0">
                  <a:noAutofit/>
                </a:bodyPr>
                <a:lstStyle/>
                <a:p>
                  <a:pPr algn="ctr" defTabSz="10668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ru-RU" sz="2400" kern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2" name="Овал 71"/>
                <p:cNvSpPr/>
                <p:nvPr/>
              </p:nvSpPr>
              <p:spPr>
                <a:xfrm>
                  <a:off x="127136" y="1158937"/>
                  <a:ext cx="888722" cy="89683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>
                  <a:outerShdw blurRad="203200" dist="50800" dir="5400000" algn="ctr" rotWithShape="0">
                    <a:srgbClr val="000000">
                      <a:alpha val="43137"/>
                    </a:srgbClr>
                  </a:outerShdw>
                </a:effectLst>
              </p:spPr>
              <p:style>
                <a:lnRef idx="3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1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73" name="TextBox 72"/>
                <p:cNvSpPr txBox="1"/>
                <p:nvPr/>
              </p:nvSpPr>
              <p:spPr>
                <a:xfrm>
                  <a:off x="285747" y="1197873"/>
                  <a:ext cx="571500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4800" dirty="0">
                      <a:solidFill>
                        <a:schemeClr val="accent1"/>
                      </a:solidFill>
                      <a:latin typeface="Franklin Gothic Heavy" pitchFamily="34" charset="0"/>
                    </a:rPr>
                    <a:t>3</a:t>
                  </a:r>
                  <a:endParaRPr lang="ru-RU" sz="4800" dirty="0">
                    <a:solidFill>
                      <a:schemeClr val="accent1"/>
                    </a:solidFill>
                  </a:endParaRPr>
                </a:p>
              </p:txBody>
            </p:sp>
          </p:grpSp>
          <p:sp>
            <p:nvSpPr>
              <p:cNvPr id="69" name="TextBox 68"/>
              <p:cNvSpPr txBox="1"/>
              <p:nvPr/>
            </p:nvSpPr>
            <p:spPr>
              <a:xfrm>
                <a:off x="-1246145" y="4597090"/>
                <a:ext cx="2525739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Угрозы жителям города Хабаровска со стороны животных без владельцев (укусы, причинение ущерба имуществу) </a:t>
                </a:r>
              </a:p>
            </p:txBody>
          </p:sp>
        </p:grpSp>
        <p:grpSp>
          <p:nvGrpSpPr>
            <p:cNvPr id="74" name="Группа 73"/>
            <p:cNvGrpSpPr/>
            <p:nvPr/>
          </p:nvGrpSpPr>
          <p:grpSpPr>
            <a:xfrm>
              <a:off x="3189981" y="2092921"/>
              <a:ext cx="4349648" cy="4516890"/>
              <a:chOff x="-1103640" y="-473675"/>
              <a:chExt cx="4349648" cy="4516890"/>
            </a:xfrm>
          </p:grpSpPr>
          <p:grpSp>
            <p:nvGrpSpPr>
              <p:cNvPr id="75" name="Группа 74"/>
              <p:cNvGrpSpPr/>
              <p:nvPr/>
            </p:nvGrpSpPr>
            <p:grpSpPr>
              <a:xfrm>
                <a:off x="127136" y="1158937"/>
                <a:ext cx="3118872" cy="2884278"/>
                <a:chOff x="127136" y="1158937"/>
                <a:chExt cx="3118872" cy="2884278"/>
              </a:xfrm>
            </p:grpSpPr>
            <p:sp>
              <p:nvSpPr>
                <p:cNvPr id="77" name="Прямоугольник с двумя скругленными противолежащими углами 76"/>
                <p:cNvSpPr/>
                <p:nvPr/>
              </p:nvSpPr>
              <p:spPr>
                <a:xfrm>
                  <a:off x="285746" y="1306809"/>
                  <a:ext cx="2960262" cy="2736406"/>
                </a:xfrm>
                <a:prstGeom prst="round2DiagRect">
                  <a:avLst>
                    <a:gd name="adj1" fmla="val 16667"/>
                    <a:gd name="adj2" fmla="val 11979"/>
                  </a:avLst>
                </a:prstGeom>
                <a:solidFill>
                  <a:schemeClr val="accent1"/>
                </a:solidFill>
                <a:ln>
                  <a:noFill/>
                </a:ln>
                <a:effectLst>
                  <a:outerShdw blurRad="203200" dist="50800" dir="5400000" algn="ctr" rotWithShape="0">
                    <a:srgbClr val="000000">
                      <a:alpha val="43137"/>
                    </a:srgbClr>
                  </a:outerShdw>
                </a:effectLst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70688" tIns="170688" rIns="170688" bIns="2517303" numCol="1" spcCol="1270" rtlCol="0" anchor="ctr" anchorCtr="0">
                  <a:noAutofit/>
                </a:bodyPr>
                <a:lstStyle/>
                <a:p>
                  <a:pPr algn="ctr" defTabSz="10668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ru-RU" sz="2400" kern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8" name="Скругленный прямоугольник 77"/>
                <p:cNvSpPr/>
                <p:nvPr/>
              </p:nvSpPr>
              <p:spPr>
                <a:xfrm>
                  <a:off x="439975" y="1955758"/>
                  <a:ext cx="83819" cy="1800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03200" dist="50800" dir="5400000" algn="ctr" rotWithShape="0">
                    <a:srgbClr val="000000">
                      <a:alpha val="43137"/>
                    </a:srgbClr>
                  </a:outerShdw>
                </a:effectLst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70688" tIns="170688" rIns="170688" bIns="2517303" numCol="1" spcCol="1270" rtlCol="0" anchor="ctr" anchorCtr="0">
                  <a:noAutofit/>
                </a:bodyPr>
                <a:lstStyle/>
                <a:p>
                  <a:pPr algn="ctr" defTabSz="10668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ru-RU" sz="2400" kern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9" name="Овал 78"/>
                <p:cNvSpPr/>
                <p:nvPr/>
              </p:nvSpPr>
              <p:spPr>
                <a:xfrm>
                  <a:off x="127136" y="1158937"/>
                  <a:ext cx="888722" cy="89683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>
                  <a:outerShdw blurRad="203200" dist="50800" dir="5400000" algn="ctr" rotWithShape="0">
                    <a:srgbClr val="000000">
                      <a:alpha val="43137"/>
                    </a:srgbClr>
                  </a:outerShdw>
                </a:effectLst>
              </p:spPr>
              <p:style>
                <a:lnRef idx="3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1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80" name="TextBox 79"/>
                <p:cNvSpPr txBox="1"/>
                <p:nvPr/>
              </p:nvSpPr>
              <p:spPr>
                <a:xfrm>
                  <a:off x="275810" y="1185057"/>
                  <a:ext cx="571500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4800" dirty="0">
                      <a:solidFill>
                        <a:schemeClr val="accent2">
                          <a:lumMod val="50000"/>
                        </a:schemeClr>
                      </a:solidFill>
                      <a:latin typeface="Franklin Gothic Heavy" pitchFamily="34" charset="0"/>
                    </a:rPr>
                    <a:t>4</a:t>
                  </a:r>
                  <a:endParaRPr lang="ru-RU" sz="4800" dirty="0">
                    <a:solidFill>
                      <a:schemeClr val="accent2">
                        <a:lumMod val="50000"/>
                      </a:schemeClr>
                    </a:solidFill>
                  </a:endParaRPr>
                </a:p>
              </p:txBody>
            </p:sp>
          </p:grpSp>
          <p:sp>
            <p:nvSpPr>
              <p:cNvPr id="76" name="TextBox 75"/>
              <p:cNvSpPr txBox="1"/>
              <p:nvPr/>
            </p:nvSpPr>
            <p:spPr>
              <a:xfrm>
                <a:off x="-1103640" y="-473675"/>
                <a:ext cx="265056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Увеличение </a:t>
                </a:r>
                <a:r>
                  <a:rPr lang="ru-RU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популяции животных без владельцев на территории города</a:t>
                </a:r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4840408" y="4715891"/>
              <a:ext cx="252573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Отсутствие налаженной работы в городе по поиску новых владельцев для животных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526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 с двумя скругленными противолежащими углами 31"/>
          <p:cNvSpPr/>
          <p:nvPr/>
        </p:nvSpPr>
        <p:spPr>
          <a:xfrm>
            <a:off x="226921" y="2244654"/>
            <a:ext cx="3431738" cy="1315843"/>
          </a:xfrm>
          <a:prstGeom prst="round2DiagRect">
            <a:avLst>
              <a:gd name="adj1" fmla="val 16667"/>
              <a:gd name="adj2" fmla="val 15598"/>
            </a:avLst>
          </a:prstGeom>
          <a:solidFill>
            <a:schemeClr val="accent2">
              <a:lumMod val="50000"/>
              <a:alpha val="23000"/>
            </a:schemeClr>
          </a:solidFill>
          <a:ln>
            <a:noFill/>
          </a:ln>
          <a:effectLst>
            <a:outerShdw blurRad="203200" dist="508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170688" rIns="170688" bIns="2517303" numCol="1" spcCol="1270" rtlCol="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400" kern="1200" dirty="0">
              <a:solidFill>
                <a:schemeClr val="tx1"/>
              </a:solidFill>
            </a:endParaRPr>
          </a:p>
        </p:txBody>
      </p:sp>
      <p:pic>
        <p:nvPicPr>
          <p:cNvPr id="30" name="Рисунок 29"/>
          <p:cNvPicPr>
            <a:picLocks noChangeAspect="1" noChangeArrowheads="1"/>
          </p:cNvPicPr>
          <p:nvPr/>
        </p:nvPicPr>
        <p:blipFill rotWithShape="1">
          <a:blip r:embed="rId2"/>
          <a:srcRect l="31159" t="8906" r="18599" b="8809"/>
          <a:stretch/>
        </p:blipFill>
        <p:spPr bwMode="auto">
          <a:xfrm>
            <a:off x="1682698" y="3217007"/>
            <a:ext cx="3489377" cy="3240943"/>
          </a:xfrm>
          <a:custGeom>
            <a:avLst/>
            <a:gdLst>
              <a:gd name="connsiteX0" fmla="*/ 440871 w 3333752"/>
              <a:gd name="connsiteY0" fmla="*/ 0 h 3185024"/>
              <a:gd name="connsiteX1" fmla="*/ 2892881 w 3333752"/>
              <a:gd name="connsiteY1" fmla="*/ 0 h 3185024"/>
              <a:gd name="connsiteX2" fmla="*/ 3333752 w 3333752"/>
              <a:gd name="connsiteY2" fmla="*/ 440871 h 3185024"/>
              <a:gd name="connsiteX3" fmla="*/ 3333752 w 3333752"/>
              <a:gd name="connsiteY3" fmla="*/ 2744153 h 3185024"/>
              <a:gd name="connsiteX4" fmla="*/ 2892881 w 3333752"/>
              <a:gd name="connsiteY4" fmla="*/ 3185024 h 3185024"/>
              <a:gd name="connsiteX5" fmla="*/ 440871 w 3333752"/>
              <a:gd name="connsiteY5" fmla="*/ 3185024 h 3185024"/>
              <a:gd name="connsiteX6" fmla="*/ 0 w 3333752"/>
              <a:gd name="connsiteY6" fmla="*/ 2744153 h 3185024"/>
              <a:gd name="connsiteX7" fmla="*/ 0 w 3333752"/>
              <a:gd name="connsiteY7" fmla="*/ 440871 h 3185024"/>
              <a:gd name="connsiteX8" fmla="*/ 440871 w 3333752"/>
              <a:gd name="connsiteY8" fmla="*/ 0 h 3185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33752" h="3185024">
                <a:moveTo>
                  <a:pt x="440871" y="0"/>
                </a:moveTo>
                <a:lnTo>
                  <a:pt x="2892881" y="0"/>
                </a:lnTo>
                <a:cubicBezTo>
                  <a:pt x="3136367" y="0"/>
                  <a:pt x="3333752" y="197385"/>
                  <a:pt x="3333752" y="440871"/>
                </a:cubicBezTo>
                <a:lnTo>
                  <a:pt x="3333752" y="2744153"/>
                </a:lnTo>
                <a:cubicBezTo>
                  <a:pt x="3333752" y="2987639"/>
                  <a:pt x="3136367" y="3185024"/>
                  <a:pt x="2892881" y="3185024"/>
                </a:cubicBezTo>
                <a:lnTo>
                  <a:pt x="440871" y="3185024"/>
                </a:lnTo>
                <a:cubicBezTo>
                  <a:pt x="197385" y="3185024"/>
                  <a:pt x="0" y="2987639"/>
                  <a:pt x="0" y="2744153"/>
                </a:cubicBezTo>
                <a:lnTo>
                  <a:pt x="0" y="440871"/>
                </a:lnTo>
                <a:cubicBezTo>
                  <a:pt x="0" y="197385"/>
                  <a:pt x="197385" y="0"/>
                  <a:pt x="440871" y="0"/>
                </a:cubicBezTo>
                <a:close/>
              </a:path>
            </a:pathLst>
          </a:custGeom>
          <a:effectLst>
            <a:outerShdw blurRad="203200" dist="50800" dir="5400000" algn="ctr" rotWithShape="0">
              <a:srgbClr val="000000">
                <a:alpha val="43137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sp>
        <p:nvSpPr>
          <p:cNvPr id="29" name="TextBox 28"/>
          <p:cNvSpPr txBox="1"/>
          <p:nvPr/>
        </p:nvSpPr>
        <p:spPr>
          <a:xfrm>
            <a:off x="353355" y="2292887"/>
            <a:ext cx="33529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Franklin Gothic Heavy" pitchFamily="34" charset="0"/>
              </a:rPr>
              <a:t>Соответствие </a:t>
            </a:r>
            <a:r>
              <a:rPr lang="ru-RU" dirty="0" err="1">
                <a:solidFill>
                  <a:schemeClr val="accent2">
                    <a:lumMod val="50000"/>
                  </a:schemeClr>
                </a:solidFill>
                <a:latin typeface="Franklin Gothic Heavy" pitchFamily="34" charset="0"/>
              </a:rPr>
              <a:t>СанПиН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Franklin Gothic Heavy" pitchFamily="34" charset="0"/>
              </a:rPr>
              <a:t>,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 удаленность от жилых застроек, максимальная прямоугольность конфигурации</a:t>
            </a:r>
          </a:p>
        </p:txBody>
      </p:sp>
      <p:sp>
        <p:nvSpPr>
          <p:cNvPr id="53" name="Прямоугольник с двумя скругленными противолежащими углами 52"/>
          <p:cNvSpPr/>
          <p:nvPr/>
        </p:nvSpPr>
        <p:spPr>
          <a:xfrm>
            <a:off x="6425143" y="1876550"/>
            <a:ext cx="3325201" cy="1615951"/>
          </a:xfrm>
          <a:prstGeom prst="round2DiagRect">
            <a:avLst>
              <a:gd name="adj1" fmla="val 16667"/>
              <a:gd name="adj2" fmla="val 14874"/>
            </a:avLst>
          </a:prstGeom>
          <a:solidFill>
            <a:schemeClr val="accent2">
              <a:lumMod val="50000"/>
              <a:alpha val="23000"/>
            </a:schemeClr>
          </a:solidFill>
          <a:ln>
            <a:noFill/>
          </a:ln>
          <a:effectLst>
            <a:outerShdw blurRad="203200" dist="508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170688" rIns="170688" bIns="2517303" numCol="1" spcCol="1270" rtlCol="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400" kern="1200" dirty="0">
              <a:solidFill>
                <a:schemeClr val="tx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367994" y="1924782"/>
            <a:ext cx="33252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Franklin Gothic Heavy" pitchFamily="34" charset="0"/>
              </a:rPr>
              <a:t>Доступность</a:t>
            </a:r>
            <a:br>
              <a:rPr lang="ru-RU" dirty="0">
                <a:solidFill>
                  <a:schemeClr val="accent2">
                    <a:lumMod val="50000"/>
                  </a:schemeClr>
                </a:solidFill>
                <a:latin typeface="Franklin Gothic Heavy" pitchFamily="34" charset="0"/>
              </a:rPr>
            </a:b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Franklin Gothic Heavy" pitchFamily="34" charset="0"/>
              </a:rPr>
              <a:t>и транспортная логистика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 как до центральных,</a:t>
            </a:r>
          </a:p>
          <a:p>
            <a:pPr algn="r"/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так и до удаленных районов</a:t>
            </a:r>
            <a:b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города</a:t>
            </a:r>
          </a:p>
        </p:txBody>
      </p:sp>
      <p:pic>
        <p:nvPicPr>
          <p:cNvPr id="52" name="Рисунок 51"/>
          <p:cNvPicPr>
            <a:picLocks noChangeAspect="1" noChangeArrowheads="1"/>
          </p:cNvPicPr>
          <p:nvPr/>
        </p:nvPicPr>
        <p:blipFill rotWithShape="1">
          <a:blip r:embed="rId3"/>
          <a:srcRect l="23817" t="1801" r="18544" b="1152"/>
          <a:stretch/>
        </p:blipFill>
        <p:spPr bwMode="auto">
          <a:xfrm>
            <a:off x="5462401" y="3202087"/>
            <a:ext cx="3414900" cy="3265388"/>
          </a:xfrm>
          <a:custGeom>
            <a:avLst/>
            <a:gdLst>
              <a:gd name="connsiteX0" fmla="*/ 588983 w 4448175"/>
              <a:gd name="connsiteY0" fmla="*/ 0 h 5158020"/>
              <a:gd name="connsiteX1" fmla="*/ 3859192 w 4448175"/>
              <a:gd name="connsiteY1" fmla="*/ 0 h 5158020"/>
              <a:gd name="connsiteX2" fmla="*/ 4448175 w 4448175"/>
              <a:gd name="connsiteY2" fmla="*/ 588983 h 5158020"/>
              <a:gd name="connsiteX3" fmla="*/ 4448175 w 4448175"/>
              <a:gd name="connsiteY3" fmla="*/ 4569037 h 5158020"/>
              <a:gd name="connsiteX4" fmla="*/ 3859192 w 4448175"/>
              <a:gd name="connsiteY4" fmla="*/ 5158020 h 5158020"/>
              <a:gd name="connsiteX5" fmla="*/ 588983 w 4448175"/>
              <a:gd name="connsiteY5" fmla="*/ 5158020 h 5158020"/>
              <a:gd name="connsiteX6" fmla="*/ 0 w 4448175"/>
              <a:gd name="connsiteY6" fmla="*/ 4569037 h 5158020"/>
              <a:gd name="connsiteX7" fmla="*/ 0 w 4448175"/>
              <a:gd name="connsiteY7" fmla="*/ 588983 h 5158020"/>
              <a:gd name="connsiteX8" fmla="*/ 588983 w 4448175"/>
              <a:gd name="connsiteY8" fmla="*/ 0 h 5158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8175" h="5158020">
                <a:moveTo>
                  <a:pt x="588983" y="0"/>
                </a:moveTo>
                <a:lnTo>
                  <a:pt x="3859192" y="0"/>
                </a:lnTo>
                <a:cubicBezTo>
                  <a:pt x="4184478" y="0"/>
                  <a:pt x="4448175" y="263697"/>
                  <a:pt x="4448175" y="588983"/>
                </a:cubicBezTo>
                <a:lnTo>
                  <a:pt x="4448175" y="4569037"/>
                </a:lnTo>
                <a:cubicBezTo>
                  <a:pt x="4448175" y="4894323"/>
                  <a:pt x="4184478" y="5158020"/>
                  <a:pt x="3859192" y="5158020"/>
                </a:cubicBezTo>
                <a:lnTo>
                  <a:pt x="588983" y="5158020"/>
                </a:lnTo>
                <a:cubicBezTo>
                  <a:pt x="263697" y="5158020"/>
                  <a:pt x="0" y="4894323"/>
                  <a:pt x="0" y="4569037"/>
                </a:cubicBezTo>
                <a:lnTo>
                  <a:pt x="0" y="588983"/>
                </a:lnTo>
                <a:cubicBezTo>
                  <a:pt x="0" y="263697"/>
                  <a:pt x="263697" y="0"/>
                  <a:pt x="588983" y="0"/>
                </a:cubicBezTo>
                <a:close/>
              </a:path>
            </a:pathLst>
          </a:custGeom>
          <a:effectLst>
            <a:outerShdw blurRad="203200" dist="50800" dir="5400000" algn="ctr" rotWithShape="0">
              <a:srgbClr val="000000">
                <a:alpha val="43137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pic>
        <p:nvPicPr>
          <p:cNvPr id="56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74240" y="459020"/>
            <a:ext cx="884035" cy="847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" name="TextBox 56"/>
          <p:cNvSpPr txBox="1"/>
          <p:nvPr/>
        </p:nvSpPr>
        <p:spPr>
          <a:xfrm>
            <a:off x="5676763" y="377476"/>
            <a:ext cx="2820749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3500"/>
              </a:lnSpc>
            </a:pP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Heavy" panose="020B0903020102020204" pitchFamily="34" charset="0"/>
              </a:rPr>
              <a:t>Земельный участок</a:t>
            </a: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169771" y="466725"/>
            <a:ext cx="5764304" cy="1045897"/>
          </a:xfrm>
          <a:prstGeom prst="round2DiagRect">
            <a:avLst>
              <a:gd name="adj1" fmla="val 16667"/>
              <a:gd name="adj2" fmla="val 15598"/>
            </a:avLst>
          </a:prstGeom>
          <a:solidFill>
            <a:schemeClr val="accent2">
              <a:lumMod val="50000"/>
              <a:alpha val="23000"/>
            </a:schemeClr>
          </a:solidFill>
          <a:ln>
            <a:noFill/>
          </a:ln>
          <a:effectLst>
            <a:outerShdw blurRad="203200" dist="508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170688" rIns="170688" bIns="2517303" numCol="1" spcCol="1270" rtlCol="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400" kern="1200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7175" y="561975"/>
            <a:ext cx="56292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Franklin Gothic Heavy" pitchFamily="34" charset="0"/>
              </a:rPr>
              <a:t>На территории г. Хабаровска определен участок площадью 4,3 га, соответствующий требованиям законодательства для размещения приюта.</a:t>
            </a:r>
          </a:p>
        </p:txBody>
      </p:sp>
    </p:spTree>
    <p:extLst>
      <p:ext uri="{BB962C8B-B14F-4D97-AF65-F5344CB8AC3E}">
        <p14:creationId xmlns:p14="http://schemas.microsoft.com/office/powerpoint/2010/main" val="331486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Прямоугольник с двумя скругленными противолежащими углами 52"/>
          <p:cNvSpPr/>
          <p:nvPr/>
        </p:nvSpPr>
        <p:spPr>
          <a:xfrm>
            <a:off x="491068" y="343025"/>
            <a:ext cx="5109632" cy="2038225"/>
          </a:xfrm>
          <a:prstGeom prst="round2DiagRect">
            <a:avLst>
              <a:gd name="adj1" fmla="val 16667"/>
              <a:gd name="adj2" fmla="val 14874"/>
            </a:avLst>
          </a:prstGeom>
          <a:solidFill>
            <a:schemeClr val="accent2">
              <a:lumMod val="50000"/>
              <a:alpha val="23000"/>
            </a:schemeClr>
          </a:solidFill>
          <a:ln>
            <a:noFill/>
          </a:ln>
          <a:effectLst>
            <a:outerShdw blurRad="203200" dist="508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170688" rIns="170688" bIns="2517303" numCol="1" spcCol="1270" rtlCol="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400" kern="1200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5667374" y="5038725"/>
            <a:ext cx="3609975" cy="1343025"/>
          </a:xfrm>
          <a:prstGeom prst="round2DiagRect">
            <a:avLst>
              <a:gd name="adj1" fmla="val 16667"/>
              <a:gd name="adj2" fmla="val 15598"/>
            </a:avLst>
          </a:prstGeom>
          <a:solidFill>
            <a:schemeClr val="accent2">
              <a:lumMod val="50000"/>
              <a:alpha val="23000"/>
            </a:schemeClr>
          </a:solidFill>
          <a:ln>
            <a:noFill/>
          </a:ln>
          <a:effectLst>
            <a:outerShdw blurRad="203200" dist="508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170688" rIns="170688" bIns="2517303" numCol="1" spcCol="1270" rtlCol="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400" kern="1200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bazhenovaau\Desktop\faa1c8b6-812c-4c12-af01-a0ec94c65ef4.jfif"/>
          <p:cNvPicPr>
            <a:picLocks noChangeAspect="1" noChangeArrowheads="1"/>
          </p:cNvPicPr>
          <p:nvPr/>
        </p:nvPicPr>
        <p:blipFill>
          <a:blip r:embed="rId2">
            <a:lum bright="10000" contrast="30000"/>
          </a:blip>
          <a:srcRect/>
          <a:stretch>
            <a:fillRect/>
          </a:stretch>
        </p:blipFill>
        <p:spPr bwMode="auto">
          <a:xfrm>
            <a:off x="5881687" y="285751"/>
            <a:ext cx="3443288" cy="4591050"/>
          </a:xfrm>
          <a:prstGeom prst="round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00075" y="457200"/>
            <a:ext cx="49625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Franklin Gothic Heavy" pitchFamily="34" charset="0"/>
              </a:rPr>
              <a:t>С участием администрации города, неравнодушных предпринимателей, АНО «Добрый пес», муниципальных предприятий и управляющих организаций города на территории участка установлено ограждение, произведена отсыпка и планировка территории приюта, подключено электроснабжение.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76925" y="5172075"/>
            <a:ext cx="32956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Franklin Gothic Heavy" pitchFamily="34" charset="0"/>
              </a:rPr>
              <a:t>Установлены автономная система водоснабжения и водоотведения, система видеонаблюдения. </a:t>
            </a:r>
            <a:endParaRPr lang="ru-RU" sz="1600" dirty="0"/>
          </a:p>
        </p:txBody>
      </p:sp>
      <p:sp>
        <p:nvSpPr>
          <p:cNvPr id="13314" name="AutoShape 2" descr="blob:https://web.whatsapp.com/1d97469c-a7f0-40e4-b6ba-4c8636896c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15" name="Picture 3" descr="\\datanew\UPR_GKH\ОБЩАЯ - 2025 ГОД\ПО\Серафимова Д.Д\Фото презентация\1d97469c-a7f0-40e4-b6ba-4c8636896c00.jf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2581274"/>
            <a:ext cx="4972051" cy="3771901"/>
          </a:xfrm>
          <a:prstGeom prst="round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1486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\\datanew\UPR_GKH\ОБЩАЯ - 2025 ГОД\ПО\Серафимова Д.Д\Фото презентация\4fa03958-bde5-42e0-9ee2-a5b364b1e9db.jf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314700"/>
            <a:ext cx="4143375" cy="3314700"/>
          </a:xfrm>
          <a:prstGeom prst="roundRect">
            <a:avLst/>
          </a:prstGeom>
          <a:noFill/>
        </p:spPr>
      </p:pic>
      <p:pic>
        <p:nvPicPr>
          <p:cNvPr id="37892" name="Picture 4" descr="\\datanew\UPR_GKH\ОБЩАЯ - 2025 ГОД\ПО\Серафимова Д.Д\Фото презентация\36ee9f64-82ff-4cf2-afad-e828b2b41068.jf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476" y="200023"/>
            <a:ext cx="3987800" cy="2990851"/>
          </a:xfrm>
          <a:prstGeom prst="roundRect">
            <a:avLst/>
          </a:prstGeom>
          <a:noFill/>
        </p:spPr>
      </p:pic>
      <p:pic>
        <p:nvPicPr>
          <p:cNvPr id="37893" name="Picture 5" descr="\\datanew\UPR_GKH\ОБЩАЯ - 2025 ГОД\ПО\Серафимова Д.Д\Фото презентация\9162c337-29e3-4221-95f8-49b3f6fe0538.jfif"/>
          <p:cNvPicPr>
            <a:picLocks noChangeAspect="1" noChangeArrowheads="1"/>
          </p:cNvPicPr>
          <p:nvPr/>
        </p:nvPicPr>
        <p:blipFill>
          <a:blip r:embed="rId4">
            <a:lum bright="10000" contrast="20000"/>
          </a:blip>
          <a:srcRect/>
          <a:stretch>
            <a:fillRect/>
          </a:stretch>
        </p:blipFill>
        <p:spPr bwMode="auto">
          <a:xfrm>
            <a:off x="4714875" y="193676"/>
            <a:ext cx="4810125" cy="6413499"/>
          </a:xfrm>
          <a:prstGeom prst="round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F680EDF3-AA08-4FAC-955C-747C85A49779}"/>
              </a:ext>
            </a:extLst>
          </p:cNvPr>
          <p:cNvGrpSpPr/>
          <p:nvPr/>
        </p:nvGrpSpPr>
        <p:grpSpPr>
          <a:xfrm>
            <a:off x="466668" y="1422375"/>
            <a:ext cx="8972666" cy="4680000"/>
            <a:chOff x="654149" y="1422375"/>
            <a:chExt cx="8282461" cy="4680000"/>
          </a:xfrm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654149" y="1422375"/>
              <a:ext cx="8282461" cy="4680000"/>
            </a:xfrm>
            <a:prstGeom prst="roundRect">
              <a:avLst>
                <a:gd name="adj" fmla="val 10579"/>
              </a:avLst>
            </a:prstGeom>
            <a:solidFill>
              <a:schemeClr val="accent2">
                <a:lumMod val="50000"/>
                <a:alpha val="15000"/>
              </a:schemeClr>
            </a:solidFill>
            <a:ln>
              <a:noFill/>
            </a:ln>
            <a:effectLst>
              <a:outerShdw blurRad="2032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0688" tIns="170688" rIns="170688" bIns="2517303" numCol="1" spcCol="1270" rtlCol="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400" kern="1200" dirty="0">
                <a:solidFill>
                  <a:schemeClr val="tx1"/>
                </a:solidFill>
              </a:endParaRPr>
            </a:p>
          </p:txBody>
        </p:sp>
        <p:pic>
          <p:nvPicPr>
            <p:cNvPr id="53" name="Picture 4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196287">
              <a:off x="3920113" y="2729482"/>
              <a:ext cx="1989574" cy="21758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203200" dist="50800" dir="5400000" algn="ctr" rotWithShape="0">
                <a:srgbClr val="000000">
                  <a:alpha val="43137"/>
                </a:srgbClr>
              </a:outerShdw>
            </a:effectLst>
          </p:spPr>
        </p:pic>
        <p:grpSp>
          <p:nvGrpSpPr>
            <p:cNvPr id="3" name="Группа 2"/>
            <p:cNvGrpSpPr/>
            <p:nvPr/>
          </p:nvGrpSpPr>
          <p:grpSpPr>
            <a:xfrm>
              <a:off x="950215" y="1692136"/>
              <a:ext cx="7527297" cy="4140479"/>
              <a:chOff x="1074040" y="1381933"/>
              <a:chExt cx="7527297" cy="4140479"/>
            </a:xfrm>
          </p:grpSpPr>
          <p:sp>
            <p:nvSpPr>
              <p:cNvPr id="16" name="Скругленный прямоугольник 15"/>
              <p:cNvSpPr/>
              <p:nvPr/>
            </p:nvSpPr>
            <p:spPr>
              <a:xfrm>
                <a:off x="2155494" y="4795314"/>
                <a:ext cx="2454176" cy="727098"/>
              </a:xfrm>
              <a:prstGeom prst="roundRect">
                <a:avLst>
                  <a:gd name="adj" fmla="val 22691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203200" dist="50800" dir="5400000" algn="ctr" rotWithShape="0">
                  <a:srgbClr val="000000">
                    <a:alpha val="43137"/>
                  </a:srgb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70688" tIns="170688" rIns="170688" bIns="2517303" numCol="1" spcCol="1270" rtlCol="0" anchor="ctr" anchorCtr="0">
                <a:noAutofit/>
              </a:bodyPr>
              <a:lstStyle/>
              <a:p>
                <a:pPr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ru-RU" sz="2400" kern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Скругленный прямоугольник 14"/>
              <p:cNvSpPr/>
              <p:nvPr/>
            </p:nvSpPr>
            <p:spPr>
              <a:xfrm>
                <a:off x="6973679" y="3579885"/>
                <a:ext cx="1627658" cy="714362"/>
              </a:xfrm>
              <a:prstGeom prst="roundRect">
                <a:avLst>
                  <a:gd name="adj" fmla="val 22691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203200" dist="50800" dir="5400000" algn="ctr" rotWithShape="0">
                  <a:srgbClr val="000000">
                    <a:alpha val="43137"/>
                  </a:srgb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70688" tIns="170688" rIns="170688" bIns="2517303" numCol="1" spcCol="1270" rtlCol="0" anchor="ctr" anchorCtr="0">
                <a:noAutofit/>
              </a:bodyPr>
              <a:lstStyle/>
              <a:p>
                <a:pPr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ru-RU" sz="2400" kern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Скругленный прямоугольник 13"/>
              <p:cNvSpPr/>
              <p:nvPr/>
            </p:nvSpPr>
            <p:spPr>
              <a:xfrm>
                <a:off x="1074040" y="2528534"/>
                <a:ext cx="2086702" cy="911674"/>
              </a:xfrm>
              <a:prstGeom prst="roundRect">
                <a:avLst>
                  <a:gd name="adj" fmla="val 22691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203200" dist="50800" dir="5400000" algn="ctr" rotWithShape="0">
                  <a:srgbClr val="000000">
                    <a:alpha val="43137"/>
                  </a:srgb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70688" tIns="170688" rIns="170688" bIns="2517303" numCol="1" spcCol="1270" rtlCol="0" anchor="ctr" anchorCtr="0">
                <a:noAutofit/>
              </a:bodyPr>
              <a:lstStyle/>
              <a:p>
                <a:pPr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ru-RU" sz="2400" kern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" name="Скругленный прямоугольник 1"/>
              <p:cNvSpPr/>
              <p:nvPr/>
            </p:nvSpPr>
            <p:spPr>
              <a:xfrm>
                <a:off x="2041194" y="1381933"/>
                <a:ext cx="2260207" cy="911674"/>
              </a:xfrm>
              <a:prstGeom prst="roundRect">
                <a:avLst>
                  <a:gd name="adj" fmla="val 22691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203200" dist="50800" dir="5400000" algn="ctr" rotWithShape="0">
                  <a:srgbClr val="000000">
                    <a:alpha val="43137"/>
                  </a:srgb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70688" tIns="170688" rIns="170688" bIns="2517303" numCol="1" spcCol="1270" rtlCol="0" anchor="ctr" anchorCtr="0">
                <a:noAutofit/>
              </a:bodyPr>
              <a:lstStyle/>
              <a:p>
                <a:pPr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ru-RU" sz="2400" kern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1140715" y="1534333"/>
                <a:ext cx="2193531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000"/>
                  </a:lnSpc>
                </a:pPr>
                <a:endParaRPr lang="ru-RU" dirty="0">
                  <a:solidFill>
                    <a:schemeClr val="bg1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1140715" y="2640559"/>
                <a:ext cx="1642256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000"/>
                  </a:lnSpc>
                </a:pPr>
                <a:endParaRPr lang="ru-RU" dirty="0">
                  <a:solidFill>
                    <a:schemeClr val="bg1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1140715" y="3839727"/>
                <a:ext cx="1642256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000"/>
                  </a:lnSpc>
                </a:pPr>
                <a:endParaRPr lang="ru-RU" dirty="0">
                  <a:solidFill>
                    <a:schemeClr val="bg1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1140717" y="4740439"/>
                <a:ext cx="2387500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000"/>
                  </a:lnSpc>
                </a:pPr>
                <a:endParaRPr lang="ru-RU" dirty="0">
                  <a:solidFill>
                    <a:schemeClr val="bg1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4" name="Группа 3"/>
            <p:cNvGrpSpPr/>
            <p:nvPr/>
          </p:nvGrpSpPr>
          <p:grpSpPr>
            <a:xfrm>
              <a:off x="3539711" y="1731187"/>
              <a:ext cx="5116527" cy="3892698"/>
              <a:chOff x="3086728" y="1120636"/>
              <a:chExt cx="5116527" cy="3892698"/>
            </a:xfrm>
          </p:grpSpPr>
          <p:sp>
            <p:nvSpPr>
              <p:cNvPr id="17" name="Скругленный прямоугольник 16"/>
              <p:cNvSpPr/>
              <p:nvPr/>
            </p:nvSpPr>
            <p:spPr>
              <a:xfrm>
                <a:off x="4874642" y="1120636"/>
                <a:ext cx="2871412" cy="911674"/>
              </a:xfrm>
              <a:prstGeom prst="roundRect">
                <a:avLst>
                  <a:gd name="adj" fmla="val 22691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203200" dist="50800" dir="5400000" algn="ctr" rotWithShape="0">
                  <a:srgbClr val="000000">
                    <a:alpha val="43137"/>
                  </a:srgb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70688" tIns="170688" rIns="170688" bIns="2517303" numCol="1" spcCol="1270" rtlCol="0" anchor="ctr" anchorCtr="0">
                <a:noAutofit/>
              </a:bodyPr>
              <a:lstStyle/>
              <a:p>
                <a:pPr algn="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ru-RU" sz="2400" kern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5398504" y="1511161"/>
                <a:ext cx="2776177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ts val="2000"/>
                  </a:lnSpc>
                </a:pPr>
                <a:endParaRPr lang="ru-RU" dirty="0">
                  <a:solidFill>
                    <a:schemeClr val="bg1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3086728" y="4664521"/>
                <a:ext cx="1538057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ts val="2000"/>
                  </a:lnSpc>
                </a:pPr>
                <a:endParaRPr lang="ru-RU" dirty="0">
                  <a:solidFill>
                    <a:schemeClr val="bg1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18" name="Скругленный прямоугольник 17"/>
              <p:cNvSpPr/>
              <p:nvPr/>
            </p:nvSpPr>
            <p:spPr>
              <a:xfrm>
                <a:off x="6188781" y="2269447"/>
                <a:ext cx="1988097" cy="670338"/>
              </a:xfrm>
              <a:prstGeom prst="roundRect">
                <a:avLst>
                  <a:gd name="adj" fmla="val 22691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203200" dist="50800" dir="5400000" algn="ctr" rotWithShape="0">
                  <a:srgbClr val="000000">
                    <a:alpha val="43137"/>
                  </a:srgb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70688" tIns="170688" rIns="170688" bIns="2517303" numCol="1" spcCol="1270" rtlCol="0" anchor="ctr" anchorCtr="0">
                <a:noAutofit/>
              </a:bodyPr>
              <a:lstStyle/>
              <a:p>
                <a:pPr algn="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ru-RU" sz="2400" kern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6262916" y="2649200"/>
                <a:ext cx="1930755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ts val="2000"/>
                  </a:lnSpc>
                </a:pPr>
                <a:endParaRPr lang="ru-RU" dirty="0">
                  <a:solidFill>
                    <a:schemeClr val="bg1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6703574" y="4213910"/>
                <a:ext cx="1499681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ts val="2000"/>
                  </a:lnSpc>
                </a:pPr>
                <a:endParaRPr lang="ru-RU" dirty="0">
                  <a:solidFill>
                    <a:schemeClr val="bg1"/>
                  </a:solidFill>
                  <a:latin typeface="Arial Narrow" panose="020B0606020202030204" pitchFamily="34" charset="0"/>
                </a:endParaRPr>
              </a:p>
            </p:txBody>
          </p:sp>
        </p:grpSp>
      </p:grpSp>
      <p:sp>
        <p:nvSpPr>
          <p:cNvPr id="24" name="Скругленный прямоугольник 23"/>
          <p:cNvSpPr/>
          <p:nvPr/>
        </p:nvSpPr>
        <p:spPr>
          <a:xfrm>
            <a:off x="866776" y="4029075"/>
            <a:ext cx="2609850" cy="790575"/>
          </a:xfrm>
          <a:prstGeom prst="roundRect">
            <a:avLst>
              <a:gd name="adj" fmla="val 22691"/>
            </a:avLst>
          </a:prstGeom>
          <a:solidFill>
            <a:schemeClr val="accent1"/>
          </a:solidFill>
          <a:ln>
            <a:noFill/>
          </a:ln>
          <a:effectLst>
            <a:outerShdw blurRad="203200" dist="508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170688" rIns="170688" bIns="2517303" numCol="1" spcCol="1270" rtlCol="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400" kern="1200" dirty="0">
              <a:solidFill>
                <a:schemeClr val="tx1"/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5969006" y="5067416"/>
            <a:ext cx="2203444" cy="799983"/>
          </a:xfrm>
          <a:prstGeom prst="roundRect">
            <a:avLst>
              <a:gd name="adj" fmla="val 22691"/>
            </a:avLst>
          </a:prstGeom>
          <a:solidFill>
            <a:schemeClr val="accent1"/>
          </a:solidFill>
          <a:ln>
            <a:noFill/>
          </a:ln>
          <a:effectLst>
            <a:outerShdw blurRad="203200" dist="508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170688" rIns="170688" bIns="2517303" numCol="1" spcCol="1270" rtlCol="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400" kern="1200" dirty="0">
              <a:solidFill>
                <a:schemeClr val="tx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895475" y="1752600"/>
            <a:ext cx="24003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Franklin Gothic Heavy" pitchFamily="34" charset="0"/>
              </a:rPr>
              <a:t>Вольеры для содержания животных без владельцев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19149" y="4067175"/>
            <a:ext cx="27051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Franklin Gothic Heavy" pitchFamily="34" charset="0"/>
              </a:rPr>
              <a:t>Административно-бытовое здание для обслуживающего персонала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629275" y="1800225"/>
            <a:ext cx="29527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Franklin Gothic Heavy" pitchFamily="34" charset="0"/>
              </a:rPr>
              <a:t>Здание для временного содержания животных без владельцев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14375" y="2914650"/>
            <a:ext cx="24098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Franklin Gothic Heavy" pitchFamily="34" charset="0"/>
              </a:rPr>
              <a:t>Здание для постоянного содержания животных без владельцев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81200" y="5086350"/>
            <a:ext cx="25526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Franklin Gothic Heavy" pitchFamily="34" charset="0"/>
              </a:rPr>
              <a:t>Здание медицинского блока, включающее в себя помещение для приема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353301" y="4086225"/>
            <a:ext cx="1409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Franklin Gothic Heavy" pitchFamily="34" charset="0"/>
              </a:rPr>
              <a:t>Кормокухня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181725" y="5172075"/>
            <a:ext cx="1781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Franklin Gothic Heavy" pitchFamily="34" charset="0"/>
              </a:rPr>
              <a:t>склад кормокухни для сухих кормов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24675" y="2847975"/>
            <a:ext cx="2209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Franklin Gothic Heavy" pitchFamily="34" charset="0"/>
              </a:rPr>
              <a:t>2 склада кормокухни для замороженных кормов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009650" y="190500"/>
            <a:ext cx="78676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Heavy" pitchFamily="34" charset="0"/>
              </a:rPr>
              <a:t>Для организации деятельности приюта для животных без владельцев за счет средств субвенции, выделенной Правительством Хабаровского края на исполнение государственных полномочий по организации мероприятий при осуществлении деятельности по обращению с животными без владельцев были приобретены и установлены некапитальные строения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131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4984246" y="476406"/>
            <a:ext cx="4600262" cy="5905189"/>
            <a:chOff x="4486542" y="367424"/>
            <a:chExt cx="4246396" cy="5905189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xmlns="" id="{550B07CC-E67A-4F28-AF83-6EA3552CAA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 l="2768" t="1352" r="3228" b="1595"/>
            <a:stretch>
              <a:fillRect/>
            </a:stretch>
          </p:blipFill>
          <p:spPr bwMode="auto">
            <a:xfrm>
              <a:off x="6919279" y="2762054"/>
              <a:ext cx="1813659" cy="3510559"/>
            </a:xfrm>
            <a:custGeom>
              <a:avLst/>
              <a:gdLst>
                <a:gd name="connsiteX0" fmla="*/ 337791 w 2196445"/>
                <a:gd name="connsiteY0" fmla="*/ 0 h 4251489"/>
                <a:gd name="connsiteX1" fmla="*/ 1858654 w 2196445"/>
                <a:gd name="connsiteY1" fmla="*/ 0 h 4251489"/>
                <a:gd name="connsiteX2" fmla="*/ 2196445 w 2196445"/>
                <a:gd name="connsiteY2" fmla="*/ 337791 h 4251489"/>
                <a:gd name="connsiteX3" fmla="*/ 2196445 w 2196445"/>
                <a:gd name="connsiteY3" fmla="*/ 3913698 h 4251489"/>
                <a:gd name="connsiteX4" fmla="*/ 1858654 w 2196445"/>
                <a:gd name="connsiteY4" fmla="*/ 4251489 h 4251489"/>
                <a:gd name="connsiteX5" fmla="*/ 337791 w 2196445"/>
                <a:gd name="connsiteY5" fmla="*/ 4251489 h 4251489"/>
                <a:gd name="connsiteX6" fmla="*/ 0 w 2196445"/>
                <a:gd name="connsiteY6" fmla="*/ 3913698 h 4251489"/>
                <a:gd name="connsiteX7" fmla="*/ 0 w 2196445"/>
                <a:gd name="connsiteY7" fmla="*/ 337791 h 4251489"/>
                <a:gd name="connsiteX8" fmla="*/ 337791 w 2196445"/>
                <a:gd name="connsiteY8" fmla="*/ 0 h 425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96445" h="4251489">
                  <a:moveTo>
                    <a:pt x="337791" y="0"/>
                  </a:moveTo>
                  <a:lnTo>
                    <a:pt x="1858654" y="0"/>
                  </a:lnTo>
                  <a:cubicBezTo>
                    <a:pt x="2045211" y="0"/>
                    <a:pt x="2196445" y="151234"/>
                    <a:pt x="2196445" y="337791"/>
                  </a:cubicBezTo>
                  <a:lnTo>
                    <a:pt x="2196445" y="3913698"/>
                  </a:lnTo>
                  <a:cubicBezTo>
                    <a:pt x="2196445" y="4100255"/>
                    <a:pt x="2045211" y="4251489"/>
                    <a:pt x="1858654" y="4251489"/>
                  </a:cubicBezTo>
                  <a:lnTo>
                    <a:pt x="337791" y="4251489"/>
                  </a:lnTo>
                  <a:cubicBezTo>
                    <a:pt x="151234" y="4251489"/>
                    <a:pt x="0" y="4100255"/>
                    <a:pt x="0" y="3913698"/>
                  </a:cubicBezTo>
                  <a:lnTo>
                    <a:pt x="0" y="337791"/>
                  </a:lnTo>
                  <a:cubicBezTo>
                    <a:pt x="0" y="151234"/>
                    <a:pt x="151234" y="0"/>
                    <a:pt x="337791" y="0"/>
                  </a:cubicBezTo>
                  <a:close/>
                </a:path>
              </a:pathLst>
            </a:custGeom>
            <a:ln>
              <a:noFill/>
            </a:ln>
            <a:effectLst>
              <a:outerShdw blurRad="203200" dist="50800" dir="5400000" algn="ctr" rotWithShape="0">
                <a:srgbClr val="000000">
                  <a:alpha val="43137"/>
                </a:srgbClr>
              </a:outerShdw>
            </a:effectLst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xmlns="" id="{B8145180-DA4C-45FD-B5B0-2FCCB5FEC9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-20000"/>
                      </a14:imgEffect>
                    </a14:imgLayer>
                  </a14:imgProps>
                </a:ext>
              </a:extLst>
            </a:blip>
            <a:srcRect l="1063" t="2377" r="1323" b="3431"/>
            <a:stretch>
              <a:fillRect/>
            </a:stretch>
          </p:blipFill>
          <p:spPr bwMode="auto">
            <a:xfrm>
              <a:off x="4486542" y="367424"/>
              <a:ext cx="4246396" cy="2177681"/>
            </a:xfrm>
            <a:custGeom>
              <a:avLst/>
              <a:gdLst>
                <a:gd name="connsiteX0" fmla="*/ 433261 w 6061435"/>
                <a:gd name="connsiteY0" fmla="*/ 0 h 3108489"/>
                <a:gd name="connsiteX1" fmla="*/ 5628174 w 6061435"/>
                <a:gd name="connsiteY1" fmla="*/ 0 h 3108489"/>
                <a:gd name="connsiteX2" fmla="*/ 6061435 w 6061435"/>
                <a:gd name="connsiteY2" fmla="*/ 433261 h 3108489"/>
                <a:gd name="connsiteX3" fmla="*/ 6061435 w 6061435"/>
                <a:gd name="connsiteY3" fmla="*/ 2675228 h 3108489"/>
                <a:gd name="connsiteX4" fmla="*/ 5628174 w 6061435"/>
                <a:gd name="connsiteY4" fmla="*/ 3108489 h 3108489"/>
                <a:gd name="connsiteX5" fmla="*/ 433261 w 6061435"/>
                <a:gd name="connsiteY5" fmla="*/ 3108489 h 3108489"/>
                <a:gd name="connsiteX6" fmla="*/ 0 w 6061435"/>
                <a:gd name="connsiteY6" fmla="*/ 2675228 h 3108489"/>
                <a:gd name="connsiteX7" fmla="*/ 0 w 6061435"/>
                <a:gd name="connsiteY7" fmla="*/ 433261 h 3108489"/>
                <a:gd name="connsiteX8" fmla="*/ 433261 w 6061435"/>
                <a:gd name="connsiteY8" fmla="*/ 0 h 3108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61435" h="3108489">
                  <a:moveTo>
                    <a:pt x="433261" y="0"/>
                  </a:moveTo>
                  <a:lnTo>
                    <a:pt x="5628174" y="0"/>
                  </a:lnTo>
                  <a:cubicBezTo>
                    <a:pt x="5867457" y="0"/>
                    <a:pt x="6061435" y="193978"/>
                    <a:pt x="6061435" y="433261"/>
                  </a:cubicBezTo>
                  <a:lnTo>
                    <a:pt x="6061435" y="2675228"/>
                  </a:lnTo>
                  <a:cubicBezTo>
                    <a:pt x="6061435" y="2914511"/>
                    <a:pt x="5867457" y="3108489"/>
                    <a:pt x="5628174" y="3108489"/>
                  </a:cubicBezTo>
                  <a:lnTo>
                    <a:pt x="433261" y="3108489"/>
                  </a:lnTo>
                  <a:cubicBezTo>
                    <a:pt x="193978" y="3108489"/>
                    <a:pt x="0" y="2914511"/>
                    <a:pt x="0" y="2675228"/>
                  </a:cubicBezTo>
                  <a:lnTo>
                    <a:pt x="0" y="433261"/>
                  </a:lnTo>
                  <a:cubicBezTo>
                    <a:pt x="0" y="193978"/>
                    <a:pt x="193978" y="0"/>
                    <a:pt x="433261" y="0"/>
                  </a:cubicBezTo>
                  <a:close/>
                </a:path>
              </a:pathLst>
            </a:custGeom>
            <a:noFill/>
            <a:ln w="9525">
              <a:noFill/>
              <a:miter lim="800000"/>
              <a:headEnd/>
              <a:tailEnd/>
            </a:ln>
            <a:effectLst>
              <a:outerShdw blurRad="203200" dist="50800" dir="5400000" algn="ctr" rotWithShape="0">
                <a:srgbClr val="000000">
                  <a:alpha val="43137"/>
                </a:srgbClr>
              </a:outerShdw>
            </a:effectLst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xmlns="" id="{4463FEAB-73D3-42F9-A9EA-EC055FF37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20000"/>
                      </a14:imgEffect>
                    </a14:imgLayer>
                  </a14:imgProps>
                </a:ext>
              </a:extLst>
            </a:blip>
            <a:srcRect l="1384" t="1031" r="1385" b="962"/>
            <a:stretch>
              <a:fillRect/>
            </a:stretch>
          </p:blipFill>
          <p:spPr>
            <a:xfrm>
              <a:off x="4490638" y="2762054"/>
              <a:ext cx="2255030" cy="3510559"/>
            </a:xfrm>
            <a:custGeom>
              <a:avLst/>
              <a:gdLst>
                <a:gd name="connsiteX0" fmla="*/ 493358 w 4317477"/>
                <a:gd name="connsiteY0" fmla="*/ 0 h 6721311"/>
                <a:gd name="connsiteX1" fmla="*/ 3824119 w 4317477"/>
                <a:gd name="connsiteY1" fmla="*/ 0 h 6721311"/>
                <a:gd name="connsiteX2" fmla="*/ 4317477 w 4317477"/>
                <a:gd name="connsiteY2" fmla="*/ 493358 h 6721311"/>
                <a:gd name="connsiteX3" fmla="*/ 4317477 w 4317477"/>
                <a:gd name="connsiteY3" fmla="*/ 6227953 h 6721311"/>
                <a:gd name="connsiteX4" fmla="*/ 3824119 w 4317477"/>
                <a:gd name="connsiteY4" fmla="*/ 6721311 h 6721311"/>
                <a:gd name="connsiteX5" fmla="*/ 493358 w 4317477"/>
                <a:gd name="connsiteY5" fmla="*/ 6721311 h 6721311"/>
                <a:gd name="connsiteX6" fmla="*/ 0 w 4317477"/>
                <a:gd name="connsiteY6" fmla="*/ 6227953 h 6721311"/>
                <a:gd name="connsiteX7" fmla="*/ 0 w 4317477"/>
                <a:gd name="connsiteY7" fmla="*/ 493358 h 6721311"/>
                <a:gd name="connsiteX8" fmla="*/ 493358 w 4317477"/>
                <a:gd name="connsiteY8" fmla="*/ 0 h 6721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17477" h="6721311">
                  <a:moveTo>
                    <a:pt x="493358" y="0"/>
                  </a:moveTo>
                  <a:lnTo>
                    <a:pt x="3824119" y="0"/>
                  </a:lnTo>
                  <a:cubicBezTo>
                    <a:pt x="4096593" y="0"/>
                    <a:pt x="4317477" y="220884"/>
                    <a:pt x="4317477" y="493358"/>
                  </a:cubicBezTo>
                  <a:lnTo>
                    <a:pt x="4317477" y="6227953"/>
                  </a:lnTo>
                  <a:cubicBezTo>
                    <a:pt x="4317477" y="6500427"/>
                    <a:pt x="4096593" y="6721311"/>
                    <a:pt x="3824119" y="6721311"/>
                  </a:cubicBezTo>
                  <a:lnTo>
                    <a:pt x="493358" y="6721311"/>
                  </a:lnTo>
                  <a:cubicBezTo>
                    <a:pt x="220884" y="6721311"/>
                    <a:pt x="0" y="6500427"/>
                    <a:pt x="0" y="6227953"/>
                  </a:cubicBezTo>
                  <a:lnTo>
                    <a:pt x="0" y="493358"/>
                  </a:lnTo>
                  <a:cubicBezTo>
                    <a:pt x="0" y="220884"/>
                    <a:pt x="220884" y="0"/>
                    <a:pt x="493358" y="0"/>
                  </a:cubicBezTo>
                  <a:close/>
                </a:path>
              </a:pathLst>
            </a:custGeom>
            <a:effectLst>
              <a:outerShdw blurRad="203200" dist="50800" dir="5400000" algn="ctr" rotWithShape="0">
                <a:srgbClr val="000000">
                  <a:alpha val="43137"/>
                </a:srgbClr>
              </a:outerShdw>
            </a:effectLst>
          </p:spPr>
        </p:pic>
      </p:grpSp>
      <p:grpSp>
        <p:nvGrpSpPr>
          <p:cNvPr id="2" name="Группа 1"/>
          <p:cNvGrpSpPr/>
          <p:nvPr/>
        </p:nvGrpSpPr>
        <p:grpSpPr>
          <a:xfrm>
            <a:off x="213640" y="1508695"/>
            <a:ext cx="4510317" cy="3286615"/>
            <a:chOff x="197206" y="2082844"/>
            <a:chExt cx="4163367" cy="3286615"/>
          </a:xfrm>
        </p:grpSpPr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xmlns="" id="{F71370CD-BBF4-4B41-9A22-2C83D25E18C8}"/>
                </a:ext>
              </a:extLst>
            </p:cNvPr>
            <p:cNvGrpSpPr/>
            <p:nvPr/>
          </p:nvGrpSpPr>
          <p:grpSpPr>
            <a:xfrm flipH="1">
              <a:off x="197206" y="2082844"/>
              <a:ext cx="3481834" cy="990015"/>
              <a:chOff x="3245578" y="279325"/>
              <a:chExt cx="3481834" cy="990015"/>
            </a:xfrm>
          </p:grpSpPr>
          <p:pic>
            <p:nvPicPr>
              <p:cNvPr id="18" name="Picture 4">
                <a:extLst>
                  <a:ext uri="{FF2B5EF4-FFF2-40B4-BE49-F238E27FC236}">
                    <a16:creationId xmlns:a16="http://schemas.microsoft.com/office/drawing/2014/main" xmlns="" id="{EA59FDFC-40F6-411E-BB5A-89CD6A217FB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 flipH="1">
                <a:off x="5911380" y="322769"/>
                <a:ext cx="816032" cy="847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B84516B5-6976-499B-9518-09552148A9C5}"/>
                  </a:ext>
                </a:extLst>
              </p:cNvPr>
              <p:cNvSpPr txBox="1"/>
              <p:nvPr/>
            </p:nvSpPr>
            <p:spPr>
              <a:xfrm>
                <a:off x="3245578" y="279325"/>
                <a:ext cx="2603768" cy="9900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3500"/>
                  </a:lnSpc>
                </a:pPr>
                <a:r>
                  <a:rPr lang="ru-RU" sz="3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Franklin Gothic Heavy" panose="020B0903020102020204" pitchFamily="34" charset="0"/>
                  </a:rPr>
                  <a:t>Модульные вольеры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D0A6A5C5-8079-425A-A516-FC38064CD2D8}"/>
                </a:ext>
              </a:extLst>
            </p:cNvPr>
            <p:cNvSpPr txBox="1"/>
            <p:nvPr/>
          </p:nvSpPr>
          <p:spPr>
            <a:xfrm>
              <a:off x="197206" y="3297829"/>
              <a:ext cx="388459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возможность для выбора наиболее удачной конфигурации (ряд, двойной ряд, угол), в том числе для использования группы вольеров в качестве ограждения приюта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97206" y="5000127"/>
              <a:ext cx="18837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endParaRPr lang="ru-RU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46185" y="5000127"/>
              <a:ext cx="41143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ru-RU" dirty="0">
                  <a:solidFill>
                    <a:schemeClr val="accent2">
                      <a:lumMod val="50000"/>
                    </a:schemeClr>
                  </a:solidFill>
                  <a:latin typeface="Franklin Gothic Heavy" pitchFamily="34" charset="0"/>
                </a:rPr>
                <a:t>Площадь каждого вольера 10 кв. м</a:t>
              </a:r>
              <a:endParaRPr lang="ru-RU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571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>
            <a:extLst>
              <a:ext uri="{FF2B5EF4-FFF2-40B4-BE49-F238E27FC236}">
                <a16:creationId xmlns:a16="http://schemas.microsoft.com/office/drawing/2014/main" xmlns="" id="{F71370CD-BBF4-4B41-9A22-2C83D25E18C8}"/>
              </a:ext>
            </a:extLst>
          </p:cNvPr>
          <p:cNvGrpSpPr/>
          <p:nvPr/>
        </p:nvGrpSpPr>
        <p:grpSpPr>
          <a:xfrm flipH="1">
            <a:off x="310953" y="96655"/>
            <a:ext cx="8313314" cy="847291"/>
            <a:chOff x="-946416" y="322769"/>
            <a:chExt cx="7673828" cy="847291"/>
          </a:xfrm>
        </p:grpSpPr>
        <p:pic>
          <p:nvPicPr>
            <p:cNvPr id="18" name="Picture 4">
              <a:extLst>
                <a:ext uri="{FF2B5EF4-FFF2-40B4-BE49-F238E27FC236}">
                  <a16:creationId xmlns:a16="http://schemas.microsoft.com/office/drawing/2014/main" xmlns="" id="{EA59FDFC-40F6-411E-BB5A-89CD6A217F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flipH="1">
              <a:off x="5911380" y="322769"/>
              <a:ext cx="816032" cy="847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B84516B5-6976-499B-9518-09552148A9C5}"/>
                </a:ext>
              </a:extLst>
            </p:cNvPr>
            <p:cNvSpPr txBox="1"/>
            <p:nvPr/>
          </p:nvSpPr>
          <p:spPr>
            <a:xfrm>
              <a:off x="-946416" y="475827"/>
              <a:ext cx="6795765" cy="541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500"/>
                </a:lnSpc>
              </a:pPr>
              <a:r>
                <a:rPr lang="ru-RU" sz="3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Heavy" panose="020B0903020102020204" pitchFamily="34" charset="0"/>
                </a:rPr>
                <a:t>Ветеринарно</a:t>
              </a:r>
              <a:r>
                <a:rPr lang="ru-RU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Heavy" panose="020B0903020102020204" pitchFamily="34" charset="0"/>
                </a:rPr>
                <a:t> - медицинский блок</a:t>
              </a: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1194988" y="982045"/>
            <a:ext cx="8066513" cy="5683057"/>
            <a:chOff x="613676" y="939531"/>
            <a:chExt cx="7446012" cy="5683057"/>
          </a:xfrm>
        </p:grpSpPr>
        <p:pic>
          <p:nvPicPr>
            <p:cNvPr id="14" name="Рисунок 13"/>
            <p:cNvPicPr>
              <a:picLocks noChangeAspect="1" noChangeArrowheads="1"/>
            </p:cNvPicPr>
            <p:nvPr/>
          </p:nvPicPr>
          <p:blipFill>
            <a:blip r:embed="rId3"/>
            <a:srcRect l="1862" t="22607" r="1296" b="2480"/>
            <a:stretch>
              <a:fillRect/>
            </a:stretch>
          </p:blipFill>
          <p:spPr bwMode="auto">
            <a:xfrm>
              <a:off x="3178609" y="939531"/>
              <a:ext cx="2232211" cy="1829069"/>
            </a:xfrm>
            <a:custGeom>
              <a:avLst/>
              <a:gdLst>
                <a:gd name="connsiteX0" fmla="*/ 254952 w 2555193"/>
                <a:gd name="connsiteY0" fmla="*/ 0 h 2093720"/>
                <a:gd name="connsiteX1" fmla="*/ 2300241 w 2555193"/>
                <a:gd name="connsiteY1" fmla="*/ 0 h 2093720"/>
                <a:gd name="connsiteX2" fmla="*/ 2555193 w 2555193"/>
                <a:gd name="connsiteY2" fmla="*/ 254952 h 2093720"/>
                <a:gd name="connsiteX3" fmla="*/ 2555193 w 2555193"/>
                <a:gd name="connsiteY3" fmla="*/ 1838768 h 2093720"/>
                <a:gd name="connsiteX4" fmla="*/ 2300241 w 2555193"/>
                <a:gd name="connsiteY4" fmla="*/ 2093720 h 2093720"/>
                <a:gd name="connsiteX5" fmla="*/ 254952 w 2555193"/>
                <a:gd name="connsiteY5" fmla="*/ 2093720 h 2093720"/>
                <a:gd name="connsiteX6" fmla="*/ 0 w 2555193"/>
                <a:gd name="connsiteY6" fmla="*/ 1838768 h 2093720"/>
                <a:gd name="connsiteX7" fmla="*/ 0 w 2555193"/>
                <a:gd name="connsiteY7" fmla="*/ 254952 h 2093720"/>
                <a:gd name="connsiteX8" fmla="*/ 254952 w 2555193"/>
                <a:gd name="connsiteY8" fmla="*/ 0 h 2093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55193" h="2093720">
                  <a:moveTo>
                    <a:pt x="254952" y="0"/>
                  </a:moveTo>
                  <a:lnTo>
                    <a:pt x="2300241" y="0"/>
                  </a:lnTo>
                  <a:cubicBezTo>
                    <a:pt x="2441047" y="0"/>
                    <a:pt x="2555193" y="114146"/>
                    <a:pt x="2555193" y="254952"/>
                  </a:cubicBezTo>
                  <a:lnTo>
                    <a:pt x="2555193" y="1838768"/>
                  </a:lnTo>
                  <a:cubicBezTo>
                    <a:pt x="2555193" y="1979574"/>
                    <a:pt x="2441047" y="2093720"/>
                    <a:pt x="2300241" y="2093720"/>
                  </a:cubicBezTo>
                  <a:lnTo>
                    <a:pt x="254952" y="2093720"/>
                  </a:lnTo>
                  <a:cubicBezTo>
                    <a:pt x="114146" y="2093720"/>
                    <a:pt x="0" y="1979574"/>
                    <a:pt x="0" y="1838768"/>
                  </a:cubicBezTo>
                  <a:lnTo>
                    <a:pt x="0" y="254952"/>
                  </a:lnTo>
                  <a:cubicBezTo>
                    <a:pt x="0" y="114146"/>
                    <a:pt x="114146" y="0"/>
                    <a:pt x="254952" y="0"/>
                  </a:cubicBezTo>
                  <a:close/>
                </a:path>
              </a:pathLst>
            </a:custGeom>
            <a:ln>
              <a:noFill/>
            </a:ln>
            <a:effectLst>
              <a:outerShdw blurRad="203200" dist="50800" dir="5400000" algn="ctr" rotWithShape="0">
                <a:srgbClr val="000000">
                  <a:alpha val="43137"/>
                </a:srgbClr>
              </a:outerShdw>
            </a:effectLst>
          </p:spPr>
        </p:pic>
        <p:pic>
          <p:nvPicPr>
            <p:cNvPr id="12" name="Рисунок 11"/>
            <p:cNvPicPr>
              <a:picLocks noChangeAspect="1" noChangeArrowheads="1"/>
            </p:cNvPicPr>
            <p:nvPr/>
          </p:nvPicPr>
          <p:blipFill>
            <a:blip r:embed="rId4"/>
            <a:srcRect l="2710" t="1155" r="1924" b="576"/>
            <a:stretch>
              <a:fillRect/>
            </a:stretch>
          </p:blipFill>
          <p:spPr bwMode="auto">
            <a:xfrm>
              <a:off x="5743543" y="944860"/>
              <a:ext cx="1978057" cy="4041108"/>
            </a:xfrm>
            <a:custGeom>
              <a:avLst/>
              <a:gdLst>
                <a:gd name="connsiteX0" fmla="*/ 330456 w 2187724"/>
                <a:gd name="connsiteY0" fmla="*/ 0 h 4469451"/>
                <a:gd name="connsiteX1" fmla="*/ 1857268 w 2187724"/>
                <a:gd name="connsiteY1" fmla="*/ 0 h 4469451"/>
                <a:gd name="connsiteX2" fmla="*/ 2187724 w 2187724"/>
                <a:gd name="connsiteY2" fmla="*/ 330456 h 4469451"/>
                <a:gd name="connsiteX3" fmla="*/ 2187724 w 2187724"/>
                <a:gd name="connsiteY3" fmla="*/ 4138995 h 4469451"/>
                <a:gd name="connsiteX4" fmla="*/ 1857268 w 2187724"/>
                <a:gd name="connsiteY4" fmla="*/ 4469451 h 4469451"/>
                <a:gd name="connsiteX5" fmla="*/ 330456 w 2187724"/>
                <a:gd name="connsiteY5" fmla="*/ 4469451 h 4469451"/>
                <a:gd name="connsiteX6" fmla="*/ 0 w 2187724"/>
                <a:gd name="connsiteY6" fmla="*/ 4138995 h 4469451"/>
                <a:gd name="connsiteX7" fmla="*/ 0 w 2187724"/>
                <a:gd name="connsiteY7" fmla="*/ 330456 h 4469451"/>
                <a:gd name="connsiteX8" fmla="*/ 330456 w 2187724"/>
                <a:gd name="connsiteY8" fmla="*/ 0 h 4469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87724" h="4469451">
                  <a:moveTo>
                    <a:pt x="330456" y="0"/>
                  </a:moveTo>
                  <a:lnTo>
                    <a:pt x="1857268" y="0"/>
                  </a:lnTo>
                  <a:cubicBezTo>
                    <a:pt x="2039774" y="0"/>
                    <a:pt x="2187724" y="147950"/>
                    <a:pt x="2187724" y="330456"/>
                  </a:cubicBezTo>
                  <a:lnTo>
                    <a:pt x="2187724" y="4138995"/>
                  </a:lnTo>
                  <a:cubicBezTo>
                    <a:pt x="2187724" y="4321501"/>
                    <a:pt x="2039774" y="4469451"/>
                    <a:pt x="1857268" y="4469451"/>
                  </a:cubicBezTo>
                  <a:lnTo>
                    <a:pt x="330456" y="4469451"/>
                  </a:lnTo>
                  <a:cubicBezTo>
                    <a:pt x="147950" y="4469451"/>
                    <a:pt x="0" y="4321501"/>
                    <a:pt x="0" y="4138995"/>
                  </a:cubicBezTo>
                  <a:lnTo>
                    <a:pt x="0" y="330456"/>
                  </a:lnTo>
                  <a:cubicBezTo>
                    <a:pt x="0" y="147950"/>
                    <a:pt x="147950" y="0"/>
                    <a:pt x="330456" y="0"/>
                  </a:cubicBezTo>
                  <a:close/>
                </a:path>
              </a:pathLst>
            </a:custGeom>
            <a:ln>
              <a:noFill/>
            </a:ln>
            <a:effectLst>
              <a:outerShdw blurRad="203200" dist="50800" dir="5400000" algn="ctr" rotWithShape="0">
                <a:srgbClr val="000000">
                  <a:alpha val="43137"/>
                </a:srgbClr>
              </a:outerShdw>
            </a:effectLst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4" t="2198" r="1830" b="2124"/>
            <a:stretch>
              <a:fillRect/>
            </a:stretch>
          </p:blipFill>
          <p:spPr>
            <a:xfrm>
              <a:off x="613677" y="2220955"/>
              <a:ext cx="2279294" cy="2095654"/>
            </a:xfrm>
            <a:custGeom>
              <a:avLst/>
              <a:gdLst>
                <a:gd name="connsiteX0" fmla="*/ 384994 w 3606326"/>
                <a:gd name="connsiteY0" fmla="*/ 0 h 3315768"/>
                <a:gd name="connsiteX1" fmla="*/ 3221332 w 3606326"/>
                <a:gd name="connsiteY1" fmla="*/ 0 h 3315768"/>
                <a:gd name="connsiteX2" fmla="*/ 3606326 w 3606326"/>
                <a:gd name="connsiteY2" fmla="*/ 384994 h 3315768"/>
                <a:gd name="connsiteX3" fmla="*/ 3606326 w 3606326"/>
                <a:gd name="connsiteY3" fmla="*/ 2930774 h 3315768"/>
                <a:gd name="connsiteX4" fmla="*/ 3221332 w 3606326"/>
                <a:gd name="connsiteY4" fmla="*/ 3315768 h 3315768"/>
                <a:gd name="connsiteX5" fmla="*/ 384994 w 3606326"/>
                <a:gd name="connsiteY5" fmla="*/ 3315768 h 3315768"/>
                <a:gd name="connsiteX6" fmla="*/ 0 w 3606326"/>
                <a:gd name="connsiteY6" fmla="*/ 2930774 h 3315768"/>
                <a:gd name="connsiteX7" fmla="*/ 0 w 3606326"/>
                <a:gd name="connsiteY7" fmla="*/ 384994 h 3315768"/>
                <a:gd name="connsiteX8" fmla="*/ 384994 w 3606326"/>
                <a:gd name="connsiteY8" fmla="*/ 0 h 331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06326" h="3315768">
                  <a:moveTo>
                    <a:pt x="384994" y="0"/>
                  </a:moveTo>
                  <a:lnTo>
                    <a:pt x="3221332" y="0"/>
                  </a:lnTo>
                  <a:cubicBezTo>
                    <a:pt x="3433958" y="0"/>
                    <a:pt x="3606326" y="172368"/>
                    <a:pt x="3606326" y="384994"/>
                  </a:cubicBezTo>
                  <a:lnTo>
                    <a:pt x="3606326" y="2930774"/>
                  </a:lnTo>
                  <a:cubicBezTo>
                    <a:pt x="3606326" y="3143400"/>
                    <a:pt x="3433958" y="3315768"/>
                    <a:pt x="3221332" y="3315768"/>
                  </a:cubicBezTo>
                  <a:lnTo>
                    <a:pt x="384994" y="3315768"/>
                  </a:lnTo>
                  <a:cubicBezTo>
                    <a:pt x="172368" y="3315768"/>
                    <a:pt x="0" y="3143400"/>
                    <a:pt x="0" y="2930774"/>
                  </a:cubicBezTo>
                  <a:lnTo>
                    <a:pt x="0" y="384994"/>
                  </a:lnTo>
                  <a:cubicBezTo>
                    <a:pt x="0" y="172368"/>
                    <a:pt x="172368" y="0"/>
                    <a:pt x="384994" y="0"/>
                  </a:cubicBezTo>
                  <a:close/>
                </a:path>
              </a:pathLst>
            </a:custGeom>
            <a:effectLst>
              <a:outerShdw blurRad="203200" dist="50800" dir="5400000" algn="ctr" rotWithShape="0">
                <a:srgbClr val="000000">
                  <a:alpha val="43137"/>
                </a:srgbClr>
              </a:outerShdw>
            </a:effectLst>
          </p:spPr>
        </p:pic>
        <p:grpSp>
          <p:nvGrpSpPr>
            <p:cNvPr id="2" name="Группа 1"/>
            <p:cNvGrpSpPr/>
            <p:nvPr/>
          </p:nvGrpSpPr>
          <p:grpSpPr>
            <a:xfrm>
              <a:off x="613676" y="943921"/>
              <a:ext cx="2279294" cy="1066800"/>
              <a:chOff x="340647" y="2000250"/>
              <a:chExt cx="2279294" cy="1066800"/>
            </a:xfrm>
          </p:grpSpPr>
          <p:sp>
            <p:nvSpPr>
              <p:cNvPr id="13" name="Прямоугольник с двумя скругленными противолежащими углами 12"/>
              <p:cNvSpPr/>
              <p:nvPr/>
            </p:nvSpPr>
            <p:spPr>
              <a:xfrm>
                <a:off x="340647" y="2000250"/>
                <a:ext cx="2279294" cy="1066800"/>
              </a:xfrm>
              <a:prstGeom prst="round2DiagRect">
                <a:avLst>
                  <a:gd name="adj1" fmla="val 16667"/>
                  <a:gd name="adj2" fmla="val 11979"/>
                </a:avLst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  <a:effectLst>
                <a:outerShdw blurRad="203200" dist="50800" dir="5400000" algn="ctr" rotWithShape="0">
                  <a:srgbClr val="000000">
                    <a:alpha val="43137"/>
                  </a:srgb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70688" tIns="170688" rIns="170688" bIns="2517303" numCol="1" spcCol="1270" rtlCol="0" anchor="ctr" anchorCtr="0">
                <a:noAutofit/>
              </a:bodyPr>
              <a:lstStyle/>
              <a:p>
                <a:pPr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ru-RU" sz="2400" kern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D0A6A5C5-8079-425A-A516-FC38064CD2D8}"/>
                  </a:ext>
                </a:extLst>
              </p:cNvPr>
              <p:cNvSpPr txBox="1"/>
              <p:nvPr/>
            </p:nvSpPr>
            <p:spPr>
              <a:xfrm>
                <a:off x="340647" y="2210484"/>
                <a:ext cx="227929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помещение для приёма животных</a:t>
                </a:r>
              </a:p>
            </p:txBody>
          </p:sp>
        </p:grpSp>
        <p:grpSp>
          <p:nvGrpSpPr>
            <p:cNvPr id="3" name="Группа 2"/>
            <p:cNvGrpSpPr/>
            <p:nvPr/>
          </p:nvGrpSpPr>
          <p:grpSpPr>
            <a:xfrm>
              <a:off x="3178610" y="3004130"/>
              <a:ext cx="2279294" cy="1066800"/>
              <a:chOff x="340647" y="3277284"/>
              <a:chExt cx="2279294" cy="1066800"/>
            </a:xfrm>
          </p:grpSpPr>
          <p:sp>
            <p:nvSpPr>
              <p:cNvPr id="16" name="Прямоугольник с двумя скругленными противолежащими углами 15"/>
              <p:cNvSpPr/>
              <p:nvPr/>
            </p:nvSpPr>
            <p:spPr>
              <a:xfrm>
                <a:off x="340647" y="3277284"/>
                <a:ext cx="2279294" cy="1066800"/>
              </a:xfrm>
              <a:prstGeom prst="round2DiagRect">
                <a:avLst>
                  <a:gd name="adj1" fmla="val 16667"/>
                  <a:gd name="adj2" fmla="val 11979"/>
                </a:avLst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  <a:effectLst>
                <a:outerShdw blurRad="203200" dist="50800" dir="5400000" algn="ctr" rotWithShape="0">
                  <a:srgbClr val="000000">
                    <a:alpha val="43137"/>
                  </a:srgb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70688" tIns="170688" rIns="170688" bIns="2517303" numCol="1" spcCol="1270" rtlCol="0" anchor="ctr" anchorCtr="0">
                <a:noAutofit/>
              </a:bodyPr>
              <a:lstStyle/>
              <a:p>
                <a:pPr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ru-RU" sz="2400" kern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D0A6A5C5-8079-425A-A516-FC38064CD2D8}"/>
                  </a:ext>
                </a:extLst>
              </p:cNvPr>
              <p:cNvSpPr txBox="1"/>
              <p:nvPr/>
            </p:nvSpPr>
            <p:spPr>
              <a:xfrm>
                <a:off x="340647" y="3545572"/>
                <a:ext cx="227929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ветеринарный пункт</a:t>
                </a:r>
              </a:p>
            </p:txBody>
          </p:sp>
        </p:grpSp>
        <p:grpSp>
          <p:nvGrpSpPr>
            <p:cNvPr id="4" name="Группа 3"/>
            <p:cNvGrpSpPr/>
            <p:nvPr/>
          </p:nvGrpSpPr>
          <p:grpSpPr>
            <a:xfrm>
              <a:off x="5743543" y="5205227"/>
              <a:ext cx="2316145" cy="1362743"/>
              <a:chOff x="502572" y="4554317"/>
              <a:chExt cx="2316145" cy="1362743"/>
            </a:xfrm>
          </p:grpSpPr>
          <p:sp>
            <p:nvSpPr>
              <p:cNvPr id="21" name="Прямоугольник с двумя скругленными противолежащими углами 20"/>
              <p:cNvSpPr/>
              <p:nvPr/>
            </p:nvSpPr>
            <p:spPr>
              <a:xfrm>
                <a:off x="502572" y="4554317"/>
                <a:ext cx="2308257" cy="1362743"/>
              </a:xfrm>
              <a:prstGeom prst="round2DiagRect">
                <a:avLst>
                  <a:gd name="adj1" fmla="val 16667"/>
                  <a:gd name="adj2" fmla="val 11979"/>
                </a:avLst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  <a:effectLst>
                <a:outerShdw blurRad="203200" dist="50800" dir="5400000" algn="ctr" rotWithShape="0">
                  <a:srgbClr val="000000">
                    <a:alpha val="43137"/>
                  </a:srgb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70688" tIns="170688" rIns="170688" bIns="2517303" numCol="1" spcCol="1270" rtlCol="0" anchor="ctr" anchorCtr="0">
                <a:noAutofit/>
              </a:bodyPr>
              <a:lstStyle/>
              <a:p>
                <a:pPr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ru-RU" sz="2400" kern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D0A6A5C5-8079-425A-A516-FC38064CD2D8}"/>
                  </a:ext>
                </a:extLst>
              </p:cNvPr>
              <p:cNvSpPr txBox="1"/>
              <p:nvPr/>
            </p:nvSpPr>
            <p:spPr>
              <a:xfrm>
                <a:off x="510460" y="4720981"/>
                <a:ext cx="230825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Помещение для лечения животных</a:t>
                </a:r>
              </a:p>
              <a:p>
                <a:pPr algn="ctr"/>
                <a:r>
                  <a:rPr lang="ru-RU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в условиях стационара</a:t>
                </a:r>
              </a:p>
            </p:txBody>
          </p:sp>
        </p:grpSp>
        <p:grpSp>
          <p:nvGrpSpPr>
            <p:cNvPr id="23" name="Группа 22"/>
            <p:cNvGrpSpPr/>
            <p:nvPr/>
          </p:nvGrpSpPr>
          <p:grpSpPr>
            <a:xfrm>
              <a:off x="613676" y="4526843"/>
              <a:ext cx="2279294" cy="2041127"/>
              <a:chOff x="340647" y="3277283"/>
              <a:chExt cx="2279294" cy="2041127"/>
            </a:xfrm>
          </p:grpSpPr>
          <p:sp>
            <p:nvSpPr>
              <p:cNvPr id="24" name="Прямоугольник с двумя скругленными противолежащими углами 23"/>
              <p:cNvSpPr/>
              <p:nvPr/>
            </p:nvSpPr>
            <p:spPr>
              <a:xfrm>
                <a:off x="340647" y="3277283"/>
                <a:ext cx="2279294" cy="2041127"/>
              </a:xfrm>
              <a:prstGeom prst="round2DiagRect">
                <a:avLst>
                  <a:gd name="adj1" fmla="val 16667"/>
                  <a:gd name="adj2" fmla="val 11979"/>
                </a:avLst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  <a:effectLst>
                <a:outerShdw blurRad="203200" dist="50800" dir="5400000" algn="ctr" rotWithShape="0">
                  <a:srgbClr val="000000">
                    <a:alpha val="43137"/>
                  </a:srgb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70688" tIns="170688" rIns="170688" bIns="2517303" numCol="1" spcCol="1270" rtlCol="0" anchor="ctr" anchorCtr="0">
                <a:noAutofit/>
              </a:bodyPr>
              <a:lstStyle/>
              <a:p>
                <a:pPr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ru-RU" sz="2400" kern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D0A6A5C5-8079-425A-A516-FC38064CD2D8}"/>
                  </a:ext>
                </a:extLst>
              </p:cNvPr>
              <p:cNvSpPr txBox="1"/>
              <p:nvPr/>
            </p:nvSpPr>
            <p:spPr>
              <a:xfrm>
                <a:off x="477851" y="3420683"/>
                <a:ext cx="2004885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помещения послеоперационных с установленными клетками-боксами</a:t>
                </a:r>
                <a:br>
                  <a:rPr lang="ru-RU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</a:br>
                <a:r>
                  <a:rPr lang="ru-RU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(карантинные помещения)</a:t>
                </a:r>
              </a:p>
            </p:txBody>
          </p:sp>
        </p:grpSp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5" t="1615" r="2401" b="1292"/>
            <a:stretch>
              <a:fillRect/>
            </a:stretch>
          </p:blipFill>
          <p:spPr>
            <a:xfrm>
              <a:off x="3178608" y="4306460"/>
              <a:ext cx="2232211" cy="2316128"/>
            </a:xfrm>
            <a:custGeom>
              <a:avLst/>
              <a:gdLst>
                <a:gd name="connsiteX0" fmla="*/ 473904 w 4367377"/>
                <a:gd name="connsiteY0" fmla="*/ 0 h 4531564"/>
                <a:gd name="connsiteX1" fmla="*/ 3893473 w 4367377"/>
                <a:gd name="connsiteY1" fmla="*/ 0 h 4531564"/>
                <a:gd name="connsiteX2" fmla="*/ 4367377 w 4367377"/>
                <a:gd name="connsiteY2" fmla="*/ 473904 h 4531564"/>
                <a:gd name="connsiteX3" fmla="*/ 4367377 w 4367377"/>
                <a:gd name="connsiteY3" fmla="*/ 4057660 h 4531564"/>
                <a:gd name="connsiteX4" fmla="*/ 3893473 w 4367377"/>
                <a:gd name="connsiteY4" fmla="*/ 4531564 h 4531564"/>
                <a:gd name="connsiteX5" fmla="*/ 473904 w 4367377"/>
                <a:gd name="connsiteY5" fmla="*/ 4531564 h 4531564"/>
                <a:gd name="connsiteX6" fmla="*/ 0 w 4367377"/>
                <a:gd name="connsiteY6" fmla="*/ 4057660 h 4531564"/>
                <a:gd name="connsiteX7" fmla="*/ 0 w 4367377"/>
                <a:gd name="connsiteY7" fmla="*/ 473904 h 4531564"/>
                <a:gd name="connsiteX8" fmla="*/ 473904 w 4367377"/>
                <a:gd name="connsiteY8" fmla="*/ 0 h 4531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67377" h="4531564">
                  <a:moveTo>
                    <a:pt x="473904" y="0"/>
                  </a:moveTo>
                  <a:lnTo>
                    <a:pt x="3893473" y="0"/>
                  </a:lnTo>
                  <a:cubicBezTo>
                    <a:pt x="4155203" y="0"/>
                    <a:pt x="4367377" y="212174"/>
                    <a:pt x="4367377" y="473904"/>
                  </a:cubicBezTo>
                  <a:lnTo>
                    <a:pt x="4367377" y="4057660"/>
                  </a:lnTo>
                  <a:cubicBezTo>
                    <a:pt x="4367377" y="4319390"/>
                    <a:pt x="4155203" y="4531564"/>
                    <a:pt x="3893473" y="4531564"/>
                  </a:cubicBezTo>
                  <a:lnTo>
                    <a:pt x="473904" y="4531564"/>
                  </a:lnTo>
                  <a:cubicBezTo>
                    <a:pt x="212174" y="4531564"/>
                    <a:pt x="0" y="4319390"/>
                    <a:pt x="0" y="4057660"/>
                  </a:cubicBezTo>
                  <a:lnTo>
                    <a:pt x="0" y="473904"/>
                  </a:lnTo>
                  <a:cubicBezTo>
                    <a:pt x="0" y="212174"/>
                    <a:pt x="212174" y="0"/>
                    <a:pt x="473904" y="0"/>
                  </a:cubicBezTo>
                  <a:close/>
                </a:path>
              </a:pathLst>
            </a:custGeom>
            <a:ln>
              <a:noFill/>
            </a:ln>
            <a:effectLst>
              <a:outerShdw blurRad="203200" dist="50800" dir="5400000" algn="ctr" rotWithShape="0">
                <a:srgbClr val="000000">
                  <a:alpha val="43137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68178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"/>
          <p:cNvGrpSpPr/>
          <p:nvPr/>
        </p:nvGrpSpPr>
        <p:grpSpPr>
          <a:xfrm>
            <a:off x="5080915" y="308545"/>
            <a:ext cx="4208316" cy="3286615"/>
            <a:chOff x="153245" y="2082844"/>
            <a:chExt cx="3884597" cy="3286615"/>
          </a:xfrm>
        </p:grpSpPr>
        <p:grpSp>
          <p:nvGrpSpPr>
            <p:cNvPr id="4" name="Группа 16">
              <a:extLst>
                <a:ext uri="{FF2B5EF4-FFF2-40B4-BE49-F238E27FC236}">
                  <a16:creationId xmlns:a16="http://schemas.microsoft.com/office/drawing/2014/main" xmlns="" id="{F71370CD-BBF4-4B41-9A22-2C83D25E18C8}"/>
                </a:ext>
              </a:extLst>
            </p:cNvPr>
            <p:cNvGrpSpPr/>
            <p:nvPr/>
          </p:nvGrpSpPr>
          <p:grpSpPr>
            <a:xfrm flipH="1">
              <a:off x="197206" y="2082844"/>
              <a:ext cx="3481834" cy="890735"/>
              <a:chOff x="3245578" y="279325"/>
              <a:chExt cx="3481834" cy="890735"/>
            </a:xfrm>
          </p:grpSpPr>
          <p:pic>
            <p:nvPicPr>
              <p:cNvPr id="18" name="Picture 4">
                <a:extLst>
                  <a:ext uri="{FF2B5EF4-FFF2-40B4-BE49-F238E27FC236}">
                    <a16:creationId xmlns:a16="http://schemas.microsoft.com/office/drawing/2014/main" xmlns="" id="{EA59FDFC-40F6-411E-BB5A-89CD6A217FB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 flipH="1">
                <a:off x="5911380" y="322769"/>
                <a:ext cx="816032" cy="847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B84516B5-6976-499B-9518-09552148A9C5}"/>
                  </a:ext>
                </a:extLst>
              </p:cNvPr>
              <p:cNvSpPr txBox="1"/>
              <p:nvPr/>
            </p:nvSpPr>
            <p:spPr>
              <a:xfrm>
                <a:off x="3245578" y="279325"/>
                <a:ext cx="2603768" cy="5411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3500"/>
                  </a:lnSpc>
                </a:pPr>
                <a:r>
                  <a:rPr lang="ru-RU" sz="3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Franklin Gothic Heavy" panose="020B0903020102020204" pitchFamily="34" charset="0"/>
                  </a:rPr>
                  <a:t>Кормокухня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D0A6A5C5-8079-425A-A516-FC38064CD2D8}"/>
                </a:ext>
              </a:extLst>
            </p:cNvPr>
            <p:cNvSpPr txBox="1"/>
            <p:nvPr/>
          </p:nvSpPr>
          <p:spPr>
            <a:xfrm>
              <a:off x="153245" y="3250204"/>
              <a:ext cx="388459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itchFamily="34" charset="0"/>
                </a:rPr>
                <a:t>Обеспечивает горячее питание для животных без владельцев, в особенности в зимний период. 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97206" y="5000127"/>
              <a:ext cx="18837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endParaRPr lang="ru-RU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p:pic>
        <p:nvPicPr>
          <p:cNvPr id="36866" name="Picture 2" descr="\\datanew\UPR_GKH\ОБЩАЯ - 2025 ГОД\ПО\ВСЕ ВМЕСТЕ\фото приют\кормокухня3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76625" y="3029778"/>
            <a:ext cx="5524500" cy="3551997"/>
          </a:xfrm>
          <a:prstGeom prst="roundRect">
            <a:avLst/>
          </a:prstGeom>
          <a:noFill/>
        </p:spPr>
      </p:pic>
      <p:pic>
        <p:nvPicPr>
          <p:cNvPr id="36867" name="Picture 3" descr="\\datanew\UPR_GKH\ОБЩАЯ - 2025 ГОД\ПО\ВСЕ ВМЕСТЕ\фото приют\Кормокухня.jpeg"/>
          <p:cNvPicPr>
            <a:picLocks noChangeAspect="1" noChangeArrowheads="1"/>
          </p:cNvPicPr>
          <p:nvPr/>
        </p:nvPicPr>
        <p:blipFill>
          <a:blip r:embed="rId4">
            <a:lum contrast="20000"/>
          </a:blip>
          <a:srcRect/>
          <a:stretch>
            <a:fillRect/>
          </a:stretch>
        </p:blipFill>
        <p:spPr bwMode="auto">
          <a:xfrm>
            <a:off x="457199" y="228600"/>
            <a:ext cx="3941257" cy="2680716"/>
          </a:xfrm>
          <a:prstGeom prst="roundRect">
            <a:avLst/>
          </a:prstGeom>
          <a:noFill/>
        </p:spPr>
      </p:pic>
      <p:pic>
        <p:nvPicPr>
          <p:cNvPr id="36868" name="Picture 4" descr="\\datanew\UPR_GKH\ОБЩАЯ - 2025 ГОД\ПО\ВСЕ ВМЕСТЕ\фото приют\кормокухня 2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1" y="3047999"/>
            <a:ext cx="2452134" cy="3514725"/>
          </a:xfrm>
          <a:prstGeom prst="round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2571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4"/>
      </a:accent6>
      <a:hlink>
        <a:srgbClr val="BB7826"/>
      </a:hlink>
      <a:folHlink>
        <a:srgbClr val="CF9C5F"/>
      </a:folHlink>
    </a:clrScheme>
    <a:fontScheme name="Натуральные материалы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>
    <a:spDef>
      <a:spPr/>
      <a:bodyPr spcFirstLastPara="0" vert="horz" wrap="square" lIns="170688" tIns="170688" rIns="170688" bIns="2517303" numCol="1" spcCol="1270" anchor="ctr" anchorCtr="0">
        <a:noAutofit/>
      </a:bodyPr>
      <a:lstStyle>
        <a:defPPr algn="ctr" defTabSz="1066800">
          <a:lnSpc>
            <a:spcPct val="90000"/>
          </a:lnSpc>
          <a:spcBef>
            <a:spcPct val="0"/>
          </a:spcBef>
          <a:spcAft>
            <a:spcPct val="35000"/>
          </a:spcAft>
          <a:defRPr sz="2400" kern="1200" dirty="0">
            <a:solidFill>
              <a:schemeClr val="tx1"/>
            </a:solidFill>
          </a:defRPr>
        </a:defPPr>
      </a:lstStyle>
      <a:style>
        <a:lnRef idx="2">
          <a:schemeClr val="lt1">
            <a:hueOff val="0"/>
            <a:satOff val="0"/>
            <a:lumOff val="0"/>
            <a:alphaOff val="0"/>
          </a:schemeClr>
        </a:lnRef>
        <a:fillRef idx="1">
          <a:schemeClr val="accent1">
            <a:hueOff val="0"/>
            <a:satOff val="0"/>
            <a:lumOff val="0"/>
            <a:alphaOff val="0"/>
          </a:schemeClr>
        </a:fillRef>
        <a:effectRef idx="0">
          <a:schemeClr val="accent1">
            <a:hueOff val="0"/>
            <a:satOff val="0"/>
            <a:lumOff val="0"/>
            <a:alphaOff val="0"/>
          </a:schemeClr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15383</TotalTime>
  <Words>713</Words>
  <Application>Microsoft Office PowerPoint</Application>
  <PresentationFormat>Лист A4 (210x297 мм)</PresentationFormat>
  <Paragraphs>103</Paragraphs>
  <Slides>18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Arial Narrow</vt:lpstr>
      <vt:lpstr>Calibri</vt:lpstr>
      <vt:lpstr>Franklin Gothic Heavy</vt:lpstr>
      <vt:lpstr>Garamond</vt:lpstr>
      <vt:lpstr>Натуральные материалы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МЭРА ГОРОДА ХАБАРОВСКА</dc:title>
  <dc:creator>Татьяна Игоревна Сапрыкина</dc:creator>
  <cp:lastModifiedBy>Роскошная Александра Федоровна</cp:lastModifiedBy>
  <cp:revision>1866</cp:revision>
  <cp:lastPrinted>2025-05-26T06:42:22Z</cp:lastPrinted>
  <dcterms:created xsi:type="dcterms:W3CDTF">2017-10-12T00:36:49Z</dcterms:created>
  <dcterms:modified xsi:type="dcterms:W3CDTF">2025-11-19T04:03:57Z</dcterms:modified>
</cp:coreProperties>
</file>