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2"/>
  </p:notesMasterIdLst>
  <p:sldIdLst>
    <p:sldId id="331" r:id="rId2"/>
    <p:sldId id="333" r:id="rId3"/>
    <p:sldId id="323" r:id="rId4"/>
    <p:sldId id="340" r:id="rId5"/>
    <p:sldId id="339" r:id="rId6"/>
    <p:sldId id="342" r:id="rId7"/>
    <p:sldId id="344" r:id="rId8"/>
    <p:sldId id="341" r:id="rId9"/>
    <p:sldId id="343" r:id="rId10"/>
    <p:sldId id="316" r:id="rId11"/>
  </p:sldIdLst>
  <p:sldSz cx="9144000" cy="5143500" type="screen16x9"/>
  <p:notesSz cx="6761163" cy="9942513"/>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PT Astra Serif" panose="020A0603040505020204" pitchFamily="18" charset="-52"/>
      <p:regular r:id="rId21"/>
      <p:bold r:id="rId22"/>
      <p:italic r:id="rId23"/>
      <p:boldItalic r:id="rId24"/>
    </p:embeddedFont>
    <p:embeddedFont>
      <p:font typeface="Verdana" panose="020B0604030504040204" pitchFamily="34" charset="0"/>
      <p:regular r:id="rId25"/>
      <p:bold r:id="rId26"/>
      <p:italic r:id="rId27"/>
      <p:boldItalic r:id="rId28"/>
    </p:embeddedFont>
    <p:embeddedFont>
      <p:font typeface="Wingdings 2" panose="05020102010507070707" pitchFamily="18" charset="2"/>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0297B9-54B5-450C-A9E1-3CC30035E412}">
  <a:tblStyle styleId="{880297B9-54B5-450C-A9E1-3CC30035E412}" styleName="Table_0">
    <a:wholeTbl>
      <a:tcTxStyle b="off" i="off">
        <a:font>
          <a:latin typeface="Arial"/>
          <a:ea typeface="Arial"/>
          <a:cs typeface="Arial"/>
        </a:font>
        <a:srgbClr val="3A3737"/>
      </a:tcTxStyle>
      <a:tcStyle>
        <a:tcBdr>
          <a:left>
            <a:ln w="12700" cap="flat" cmpd="sng">
              <a:solidFill>
                <a:srgbClr val="3A3737"/>
              </a:solidFill>
              <a:prstDash val="solid"/>
              <a:round/>
              <a:headEnd type="none" w="sm" len="sm"/>
              <a:tailEnd type="none" w="sm" len="sm"/>
            </a:ln>
          </a:left>
          <a:right>
            <a:ln w="12700" cap="flat" cmpd="sng">
              <a:solidFill>
                <a:srgbClr val="3A3737"/>
              </a:solidFill>
              <a:prstDash val="solid"/>
              <a:round/>
              <a:headEnd type="none" w="sm" len="sm"/>
              <a:tailEnd type="none" w="sm" len="sm"/>
            </a:ln>
          </a:right>
          <a:top>
            <a:ln w="12700" cap="flat" cmpd="sng">
              <a:solidFill>
                <a:srgbClr val="3A3737"/>
              </a:solidFill>
              <a:prstDash val="solid"/>
              <a:round/>
              <a:headEnd type="none" w="sm" len="sm"/>
              <a:tailEnd type="none" w="sm" len="sm"/>
            </a:ln>
          </a:top>
          <a:bottom>
            <a:ln w="12700" cap="flat" cmpd="sng">
              <a:solidFill>
                <a:srgbClr val="3A3737"/>
              </a:solidFill>
              <a:prstDash val="solid"/>
              <a:round/>
              <a:headEnd type="none" w="sm" len="sm"/>
              <a:tailEnd type="none" w="sm" len="sm"/>
            </a:ln>
          </a:bottom>
          <a:insideH>
            <a:ln w="12700" cap="flat" cmpd="sng">
              <a:solidFill>
                <a:srgbClr val="3A3737"/>
              </a:solidFill>
              <a:prstDash val="solid"/>
              <a:round/>
              <a:headEnd type="none" w="sm" len="sm"/>
              <a:tailEnd type="none" w="sm" len="sm"/>
            </a:ln>
          </a:insideH>
          <a:insideV>
            <a:ln w="12700" cap="flat" cmpd="sng">
              <a:solidFill>
                <a:srgbClr val="3A3737"/>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21A2211-20C4-4822-AE77-FFA9764B22B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94660"/>
  </p:normalViewPr>
  <p:slideViewPr>
    <p:cSldViewPr>
      <p:cViewPr varScale="1">
        <p:scale>
          <a:sx n="138" d="100"/>
          <a:sy n="138" d="100"/>
        </p:scale>
        <p:origin x="216" y="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b="1" dirty="0"/>
              <a:t>Общее количество некоммерческих организаций, </a:t>
            </a:r>
            <a:r>
              <a:rPr lang="ru-RU" sz="1862" b="1" i="0" u="none" strike="noStrike" baseline="0" dirty="0">
                <a:effectLst/>
              </a:rPr>
              <a:t>зарегистрированных</a:t>
            </a:r>
            <a:r>
              <a:rPr lang="ru-RU" b="1" dirty="0"/>
              <a:t> на территории Хабаровского</a:t>
            </a:r>
            <a:r>
              <a:rPr lang="ru-RU" b="1" baseline="0" dirty="0"/>
              <a:t> края, составляет –</a:t>
            </a:r>
            <a:r>
              <a:rPr lang="ru-RU" b="1" dirty="0"/>
              <a:t> 2 319, из них:</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Общее количество зарегистрированных НКО на территории ХК 2319, из них:</c:v>
                </c:pt>
              </c:strCache>
            </c:strRef>
          </c:tx>
          <c:explosion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6E1-4884-A960-C5470B9132B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6E1-4884-A960-C5470B9132B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6E1-4884-A960-C5470B9132B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6E1-4884-A960-C5470B9132B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C6E1-4884-A960-C5470B9132B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общественные объединения</c:v>
                </c:pt>
                <c:pt idx="1">
                  <c:v>религиозные организации </c:v>
                </c:pt>
                <c:pt idx="2">
                  <c:v>региональные отделения политических партий</c:v>
                </c:pt>
                <c:pt idx="3">
                  <c:v>казачьи общества</c:v>
                </c:pt>
                <c:pt idx="4">
                  <c:v>некоммерческие организации иных организационно -правовых форм</c:v>
                </c:pt>
              </c:strCache>
            </c:strRef>
          </c:cat>
          <c:val>
            <c:numRef>
              <c:f>Лист1!$B$2:$B$6</c:f>
              <c:numCache>
                <c:formatCode>General</c:formatCode>
                <c:ptCount val="5"/>
                <c:pt idx="0">
                  <c:v>807</c:v>
                </c:pt>
                <c:pt idx="1">
                  <c:v>196</c:v>
                </c:pt>
                <c:pt idx="2">
                  <c:v>17</c:v>
                </c:pt>
                <c:pt idx="3">
                  <c:v>27</c:v>
                </c:pt>
                <c:pt idx="4">
                  <c:v>1272</c:v>
                </c:pt>
              </c:numCache>
            </c:numRef>
          </c:val>
          <c:extLst>
            <c:ext xmlns:c16="http://schemas.microsoft.com/office/drawing/2014/chart" uri="{C3380CC4-5D6E-409C-BE32-E72D297353CC}">
              <c16:uniqueId val="{00000000-F505-42A0-82A1-AA5AD49A6AA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994520997375327"/>
          <c:y val="0.24983562992125985"/>
          <c:w val="0.5001095800524934"/>
          <c:h val="0.7501643700787401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7698802493438318"/>
          <c:y val="0.85216283838832718"/>
          <c:w val="0"/>
          <c:h val="5.87897641002851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Религиозные объединения</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EA-4263-93F3-CE82FC5361D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FBEA-4263-93F3-CE82FC5361D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Религиозные организации</c:v>
                </c:pt>
                <c:pt idx="1">
                  <c:v>Религиозные группы</c:v>
                </c:pt>
              </c:strCache>
            </c:strRef>
          </c:cat>
          <c:val>
            <c:numRef>
              <c:f>Лист1!$B$2:$B$3</c:f>
              <c:numCache>
                <c:formatCode>General</c:formatCode>
                <c:ptCount val="2"/>
                <c:pt idx="0">
                  <c:v>196</c:v>
                </c:pt>
                <c:pt idx="1">
                  <c:v>17</c:v>
                </c:pt>
              </c:numCache>
            </c:numRef>
          </c:val>
          <c:extLst>
            <c:ext xmlns:c16="http://schemas.microsoft.com/office/drawing/2014/chart" uri="{C3380CC4-5D6E-409C-BE32-E72D297353CC}">
              <c16:uniqueId val="{00000000-FBEA-4263-93F3-CE82FC5361D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4210214221906694"/>
          <c:y val="0.37695808959814486"/>
          <c:w val="0.44069109755645935"/>
          <c:h val="0.3764814069973195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263"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6117" y="4722694"/>
            <a:ext cx="5408930" cy="447413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823108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790972" y="3778934"/>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582216"/>
            <a:ext cx="8062912" cy="1102519"/>
          </a:xfrm>
        </p:spPr>
        <p:txBody>
          <a:bodyPr anchor="b">
            <a:normAutofit/>
          </a:bodyPr>
          <a:lstStyle>
            <a:lvl1pPr algn="r">
              <a:defRPr sz="4400"/>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540544" y="1687710"/>
            <a:ext cx="8062912" cy="131445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1371600" y="4509492"/>
            <a:ext cx="5791200" cy="273844"/>
          </a:xfrm>
        </p:spPr>
        <p:txBody>
          <a:bodyPr tIns="0" bIns="0" anchor="t"/>
          <a:lstStyle>
            <a:lvl1pPr algn="r">
              <a:defRPr sz="1000"/>
            </a:lvl1pPr>
          </a:lstStyle>
          <a:p>
            <a:fld id="{0106B4A3-4212-4E39-93DE-E053E8F69C28}" type="datetimeFigureOut">
              <a:rPr lang="en-US" smtClean="0"/>
              <a:pPr/>
              <a:t>11/18/2025</a:t>
            </a:fld>
            <a:endParaRPr lang="en-US"/>
          </a:p>
        </p:txBody>
      </p:sp>
      <p:sp>
        <p:nvSpPr>
          <p:cNvPr id="17" name="Нижний колонтитул 16"/>
          <p:cNvSpPr>
            <a:spLocks noGrp="1"/>
          </p:cNvSpPr>
          <p:nvPr>
            <p:ph type="ftr" sz="quarter" idx="11"/>
          </p:nvPr>
        </p:nvSpPr>
        <p:spPr>
          <a:xfrm>
            <a:off x="1371600" y="4238028"/>
            <a:ext cx="5791200" cy="273844"/>
          </a:xfrm>
        </p:spPr>
        <p:txBody>
          <a:bodyPr tIns="0" bIns="0" anchor="b"/>
          <a:lstStyle>
            <a:lvl1pPr algn="r">
              <a:defRPr sz="1100"/>
            </a:lvl1pPr>
          </a:lstStyle>
          <a:p>
            <a:endParaRPr kumimoji="0" lang="en-US"/>
          </a:p>
        </p:txBody>
      </p:sp>
      <p:sp>
        <p:nvSpPr>
          <p:cNvPr id="29" name="Номер слайда 28"/>
          <p:cNvSpPr>
            <a:spLocks noGrp="1"/>
          </p:cNvSpPr>
          <p:nvPr>
            <p:ph type="sldNum" sz="quarter" idx="12"/>
          </p:nvPr>
        </p:nvSpPr>
        <p:spPr>
          <a:xfrm>
            <a:off x="8392247" y="4314231"/>
            <a:ext cx="502920" cy="273844"/>
          </a:xfrm>
        </p:spPr>
        <p:txBody>
          <a:bodyPr anchor="ctr"/>
          <a:lstStyle>
            <a:lvl1pPr algn="ctr">
              <a:defRPr sz="1300">
                <a:solidFill>
                  <a:srgbClr val="FFFFFF"/>
                </a:solidFill>
              </a:defRPr>
            </a:lvl1pPr>
          </a:lstStyle>
          <a:p>
            <a:fld id="{A3DCDF73-85D2-4237-9B32-053DBDB0C312}" type="slidenum">
              <a:rPr kumimoji="0" lang="en-US" smtClean="0"/>
              <a:pPr/>
              <a:t>‹#›</a:t>
            </a:fld>
            <a:endParaRPr kumimoji="0"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106B4A3-4212-4E39-93DE-E053E8F69C28}" type="datetimeFigureOut">
              <a:rPr lang="en-US" smtClean="0"/>
              <a:pPr/>
              <a:t>11/18/2025</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285750"/>
            <a:ext cx="1905000" cy="41148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85750"/>
            <a:ext cx="6248400" cy="41148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106B4A3-4212-4E39-93DE-E053E8F69C28}" type="datetimeFigureOut">
              <a:rPr lang="en-US" smtClean="0"/>
              <a:pPr/>
              <a:t>11/18/2025</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0620"/>
            <a:ext cx="8229600" cy="1049274"/>
          </a:xfrm>
        </p:spPr>
        <p:txBody>
          <a:bodyPr/>
          <a:lstStyle/>
          <a:p>
            <a:r>
              <a:rPr kumimoji="0" lang="ru-RU"/>
              <a:t>Образец заголовка</a:t>
            </a:r>
            <a:endParaRPr kumimoji="0" lang="en-US"/>
          </a:p>
        </p:txBody>
      </p:sp>
      <p:sp>
        <p:nvSpPr>
          <p:cNvPr id="3" name="Содержимое 2"/>
          <p:cNvSpPr>
            <a:spLocks noGrp="1"/>
          </p:cNvSpPr>
          <p:nvPr>
            <p:ph idx="1"/>
          </p:nvPr>
        </p:nvSpPr>
        <p:spPr>
          <a:xfrm>
            <a:off x="457200" y="1412106"/>
            <a:ext cx="8229600" cy="3429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4791456" y="4860036"/>
            <a:ext cx="2133600" cy="226314"/>
          </a:xfrm>
        </p:spPr>
        <p:txBody>
          <a:bodyPr/>
          <a:lstStyle/>
          <a:p>
            <a:fld id="{0106B4A3-4212-4E39-93DE-E053E8F69C28}" type="datetimeFigureOut">
              <a:rPr lang="en-US" smtClean="0"/>
              <a:pPr/>
              <a:t>11/18/2025</a:t>
            </a:fld>
            <a:endParaRPr lang="en-US"/>
          </a:p>
        </p:txBody>
      </p:sp>
      <p:sp>
        <p:nvSpPr>
          <p:cNvPr id="5" name="Нижний колонтитул 4"/>
          <p:cNvSpPr>
            <a:spLocks noGrp="1"/>
          </p:cNvSpPr>
          <p:nvPr>
            <p:ph type="ftr" sz="quarter" idx="11"/>
          </p:nvPr>
        </p:nvSpPr>
        <p:spPr>
          <a:xfrm>
            <a:off x="457200" y="4860727"/>
            <a:ext cx="4260056" cy="225623"/>
          </a:xfrm>
        </p:spPr>
        <p:txBody>
          <a:bodyPr/>
          <a:lstStyle/>
          <a:p>
            <a:endParaRPr kumimoji="0" lang="en-US"/>
          </a:p>
        </p:txBody>
      </p:sp>
      <p:sp>
        <p:nvSpPr>
          <p:cNvPr id="6" name="Номер слайда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5276"/>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790972" y="70339"/>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4857750"/>
            <a:ext cx="2133600" cy="228600"/>
          </a:xfrm>
        </p:spPr>
        <p:txBody>
          <a:bodyPr/>
          <a:lstStyle/>
          <a:p>
            <a:fld id="{0106B4A3-4212-4E39-93DE-E053E8F69C28}" type="datetimeFigureOut">
              <a:rPr lang="en-US" smtClean="0"/>
              <a:pPr/>
              <a:t>11/18/2025</a:t>
            </a:fld>
            <a:endParaRPr lang="en-US"/>
          </a:p>
        </p:txBody>
      </p:sp>
      <p:sp>
        <p:nvSpPr>
          <p:cNvPr id="5" name="Нижний колонтитул 4"/>
          <p:cNvSpPr>
            <a:spLocks noGrp="1"/>
          </p:cNvSpPr>
          <p:nvPr>
            <p:ph type="ftr" sz="quarter" idx="11"/>
          </p:nvPr>
        </p:nvSpPr>
        <p:spPr>
          <a:xfrm>
            <a:off x="2619376" y="4860727"/>
            <a:ext cx="4260056" cy="225623"/>
          </a:xfrm>
        </p:spPr>
        <p:txBody>
          <a:bodyPr/>
          <a:lstStyle/>
          <a:p>
            <a:endParaRPr kumimoji="0" lang="en-US"/>
          </a:p>
        </p:txBody>
      </p:sp>
      <p:sp>
        <p:nvSpPr>
          <p:cNvPr id="6" name="Номер слайда 5"/>
          <p:cNvSpPr>
            <a:spLocks noGrp="1"/>
          </p:cNvSpPr>
          <p:nvPr>
            <p:ph type="sldNum" sz="quarter" idx="12"/>
          </p:nvPr>
        </p:nvSpPr>
        <p:spPr>
          <a:xfrm>
            <a:off x="8451056" y="607219"/>
            <a:ext cx="502920" cy="225623"/>
          </a:xfrm>
        </p:spPr>
        <p:txBody>
          <a:bodyPr/>
          <a:lstStyle/>
          <a:p>
            <a:fld id="{A3DCDF73-85D2-4237-9B32-053DBDB0C312}" type="slidenum">
              <a:rPr kumimoji="0" lang="en-US" smtClean="0"/>
              <a:pPr/>
              <a:t>‹#›</a:t>
            </a:fld>
            <a:endParaRPr kumimoji="0" lang="en-US"/>
          </a:p>
        </p:txBody>
      </p:sp>
      <p:cxnSp>
        <p:nvCxnSpPr>
          <p:cNvPr id="11" name="Прямая соединительная линия 10"/>
          <p:cNvCxnSpPr/>
          <p:nvPr/>
        </p:nvCxnSpPr>
        <p:spPr>
          <a:xfrm rot="10800000">
            <a:off x="6468795" y="7036"/>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03599"/>
            <a:ext cx="7239000" cy="1021556"/>
          </a:xfrm>
        </p:spPr>
        <p:txBody>
          <a:bodyPr anchor="ctr"/>
          <a:lstStyle>
            <a:lvl1pPr marL="0" algn="l">
              <a:buNone/>
              <a:defRPr sz="3600" b="1"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1225152"/>
            <a:ext cx="3886200" cy="17145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a:t>Образец заголовка</a:t>
            </a:r>
            <a:endParaRPr kumimoji="0" lang="en-US"/>
          </a:p>
        </p:txBody>
      </p:sp>
      <p:sp>
        <p:nvSpPr>
          <p:cNvPr id="3" name="Содержимое 2"/>
          <p:cNvSpPr>
            <a:spLocks noGrp="1"/>
          </p:cNvSpPr>
          <p:nvPr>
            <p:ph sz="half" idx="1"/>
          </p:nvPr>
        </p:nvSpPr>
        <p:spPr>
          <a:xfrm>
            <a:off x="457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4791456" y="4860727"/>
            <a:ext cx="2133600" cy="226314"/>
          </a:xfrm>
        </p:spPr>
        <p:txBody>
          <a:bodyPr/>
          <a:lstStyle/>
          <a:p>
            <a:fld id="{0106B4A3-4212-4E39-93DE-E053E8F69C28}" type="datetimeFigureOut">
              <a:rPr lang="en-US" smtClean="0"/>
              <a:pPr/>
              <a:t>11/18/2025</a:t>
            </a:fld>
            <a:endParaRPr lang="en-US"/>
          </a:p>
        </p:txBody>
      </p:sp>
      <p:sp>
        <p:nvSpPr>
          <p:cNvPr id="6" name="Нижний колонтитул 5"/>
          <p:cNvSpPr>
            <a:spLocks noGrp="1"/>
          </p:cNvSpPr>
          <p:nvPr>
            <p:ph type="ftr" sz="quarter" idx="11"/>
          </p:nvPr>
        </p:nvSpPr>
        <p:spPr>
          <a:xfrm>
            <a:off x="457200" y="4860727"/>
            <a:ext cx="4260056" cy="226314"/>
          </a:xfrm>
        </p:spPr>
        <p:txBody>
          <a:bodyPr/>
          <a:lstStyle/>
          <a:p>
            <a:endParaRPr kumimoji="0" lang="en-US"/>
          </a:p>
        </p:txBody>
      </p:sp>
      <p:sp>
        <p:nvSpPr>
          <p:cNvPr id="7" name="Номер слайда 6"/>
          <p:cNvSpPr>
            <a:spLocks noGrp="1"/>
          </p:cNvSpPr>
          <p:nvPr>
            <p:ph type="sldNum" sz="quarter" idx="12"/>
          </p:nvPr>
        </p:nvSpPr>
        <p:spPr>
          <a:xfrm>
            <a:off x="7589520" y="4860727"/>
            <a:ext cx="502920" cy="226314"/>
          </a:xfrm>
        </p:spPr>
        <p:txBody>
          <a:bodyPr/>
          <a:lstStyle/>
          <a:p>
            <a:fld id="{A3DCDF73-85D2-4237-9B32-053DBDB0C312}" type="slidenum">
              <a:rPr kumimoji="0" lang="en-US" smtClean="0"/>
              <a:pPr/>
              <a:t>‹#›</a:t>
            </a:fld>
            <a:endParaRPr kumimoji="0"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18049"/>
            <a:ext cx="1066800" cy="4615434"/>
          </a:xfrm>
        </p:spPr>
        <p:txBody>
          <a:bodyPr vert="vert270" anchor="b"/>
          <a:lstStyle>
            <a:lvl1pPr marL="0" algn="ctr">
              <a:defRPr sz="3300" b="1">
                <a:ln w="6350">
                  <a:solidFill>
                    <a:schemeClr val="tx1"/>
                  </a:solidFill>
                </a:ln>
                <a:solidFill>
                  <a:schemeClr val="tx1"/>
                </a:solidFill>
              </a:defRPr>
            </a:lvl1pPr>
          </a:lstStyle>
          <a:p>
            <a:r>
              <a:rPr kumimoji="0" lang="ru-RU"/>
              <a:t>Образец заголовка</a:t>
            </a:r>
            <a:endParaRPr kumimoji="0" lang="en-US"/>
          </a:p>
        </p:txBody>
      </p:sp>
      <p:sp>
        <p:nvSpPr>
          <p:cNvPr id="3" name="Текст 2"/>
          <p:cNvSpPr>
            <a:spLocks noGrp="1"/>
          </p:cNvSpPr>
          <p:nvPr>
            <p:ph type="body" idx="1"/>
          </p:nvPr>
        </p:nvSpPr>
        <p:spPr>
          <a:xfrm>
            <a:off x="1365006" y="218049"/>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1365006" y="2570343"/>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2022230" y="218049"/>
            <a:ext cx="6858000" cy="226314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2022230" y="2570343"/>
            <a:ext cx="6858000" cy="226314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a:xfrm>
            <a:off x="4791456" y="4860727"/>
            <a:ext cx="2130552" cy="226314"/>
          </a:xfrm>
        </p:spPr>
        <p:txBody>
          <a:bodyPr/>
          <a:lstStyle/>
          <a:p>
            <a:fld id="{0106B4A3-4212-4E39-93DE-E053E8F69C28}" type="datetimeFigureOut">
              <a:rPr lang="en-US" smtClean="0"/>
              <a:pPr/>
              <a:t>11/18/2025</a:t>
            </a:fld>
            <a:endParaRPr lang="en-US"/>
          </a:p>
        </p:txBody>
      </p:sp>
      <p:sp>
        <p:nvSpPr>
          <p:cNvPr id="8" name="Нижний колонтитул 7"/>
          <p:cNvSpPr>
            <a:spLocks noGrp="1"/>
          </p:cNvSpPr>
          <p:nvPr>
            <p:ph type="ftr" sz="quarter" idx="11"/>
          </p:nvPr>
        </p:nvSpPr>
        <p:spPr>
          <a:xfrm>
            <a:off x="457200" y="4860727"/>
            <a:ext cx="4261104" cy="226314"/>
          </a:xfrm>
        </p:spPr>
        <p:txBody>
          <a:bodyPr/>
          <a:lstStyle/>
          <a:p>
            <a:endParaRPr kumimoji="0" lang="en-US"/>
          </a:p>
        </p:txBody>
      </p:sp>
      <p:sp>
        <p:nvSpPr>
          <p:cNvPr id="9" name="Номер слайда 8"/>
          <p:cNvSpPr>
            <a:spLocks noGrp="1"/>
          </p:cNvSpPr>
          <p:nvPr>
            <p:ph type="sldNum" sz="quarter" idx="12"/>
          </p:nvPr>
        </p:nvSpPr>
        <p:spPr>
          <a:xfrm>
            <a:off x="7589520" y="4862322"/>
            <a:ext cx="502920" cy="226314"/>
          </a:xfrm>
        </p:spPr>
        <p:txBody>
          <a:bodyPr/>
          <a:lstStyle>
            <a:lvl1pPr algn="ctr">
              <a:defRPr/>
            </a:lvl1pPr>
          </a:lstStyle>
          <a:p>
            <a:fld id="{A3DCDF73-85D2-4237-9B32-053DBDB0C312}" type="slidenum">
              <a:rPr kumimoji="0" lang="en-US" smtClean="0"/>
              <a:pPr/>
              <a:t>‹#›</a:t>
            </a:fld>
            <a:endParaRPr kumimoji="0"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0106B4A3-4212-4E39-93DE-E053E8F69C28}" type="datetimeFigureOut">
              <a:rPr lang="en-US" smtClean="0"/>
              <a:pPr/>
              <a:t>11/18/2025</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4860727"/>
            <a:ext cx="2133600" cy="226314"/>
          </a:xfrm>
        </p:spPr>
        <p:txBody>
          <a:bodyPr/>
          <a:lstStyle/>
          <a:p>
            <a:fld id="{0106B4A3-4212-4E39-93DE-E053E8F69C28}" type="datetimeFigureOut">
              <a:rPr lang="en-US" smtClean="0"/>
              <a:pPr/>
              <a:t>11/18/2025</a:t>
            </a:fld>
            <a:endParaRPr lang="en-US"/>
          </a:p>
        </p:txBody>
      </p:sp>
      <p:sp>
        <p:nvSpPr>
          <p:cNvPr id="3" name="Нижний колонтитул 2"/>
          <p:cNvSpPr>
            <a:spLocks noGrp="1"/>
          </p:cNvSpPr>
          <p:nvPr>
            <p:ph type="ftr" sz="quarter" idx="11"/>
          </p:nvPr>
        </p:nvSpPr>
        <p:spPr>
          <a:xfrm>
            <a:off x="457200" y="4861418"/>
            <a:ext cx="4260056" cy="225623"/>
          </a:xfrm>
        </p:spPr>
        <p:txBody>
          <a:bodyPr/>
          <a:lstStyle/>
          <a:p>
            <a:endParaRPr kumimoji="0" lang="en-US"/>
          </a:p>
        </p:txBody>
      </p:sp>
      <p:sp>
        <p:nvSpPr>
          <p:cNvPr id="4" name="Номер слайда 3"/>
          <p:cNvSpPr>
            <a:spLocks noGrp="1"/>
          </p:cNvSpPr>
          <p:nvPr>
            <p:ph type="sldNum" sz="quarter" idx="12"/>
          </p:nvPr>
        </p:nvSpPr>
        <p:spPr>
          <a:xfrm>
            <a:off x="7589520" y="4860727"/>
            <a:ext cx="502920" cy="226314"/>
          </a:xfrm>
        </p:spPr>
        <p:txBody>
          <a:bodyPr/>
          <a:lstStyle/>
          <a:p>
            <a:fld id="{A3DCDF73-85D2-4237-9B32-053DBDB0C312}" type="slidenum">
              <a:rPr kumimoji="0" lang="en-US" smtClean="0"/>
              <a:pPr/>
              <a:t>‹#›</a:t>
            </a:fld>
            <a:endParaRPr kumimoji="0"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275748"/>
            <a:ext cx="914400" cy="4457700"/>
          </a:xfrm>
        </p:spPr>
        <p:txBody>
          <a:bodyPr vert="vert270" anchor="b"/>
          <a:lstStyle>
            <a:lvl1pPr marL="0" marR="18288" algn="r">
              <a:spcBef>
                <a:spcPts val="0"/>
              </a:spcBef>
              <a:buNone/>
              <a:defRPr sz="2900" b="0" cap="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1135856" y="275748"/>
            <a:ext cx="2438400" cy="44577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651250" y="240030"/>
            <a:ext cx="5276088" cy="449199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278976" y="4917186"/>
            <a:ext cx="2133600" cy="226314"/>
          </a:xfrm>
        </p:spPr>
        <p:txBody>
          <a:bodyPr/>
          <a:lstStyle>
            <a:lvl1pPr>
              <a:defRPr sz="900"/>
            </a:lvl1pPr>
          </a:lstStyle>
          <a:p>
            <a:fld id="{0106B4A3-4212-4E39-93DE-E053E8F69C28}" type="datetimeFigureOut">
              <a:rPr lang="en-US" smtClean="0"/>
              <a:pPr/>
              <a:t>11/18/2025</a:t>
            </a:fld>
            <a:endParaRPr lang="en-US"/>
          </a:p>
        </p:txBody>
      </p:sp>
      <p:sp>
        <p:nvSpPr>
          <p:cNvPr id="6" name="Нижний колонтитул 5"/>
          <p:cNvSpPr>
            <a:spLocks noGrp="1"/>
          </p:cNvSpPr>
          <p:nvPr>
            <p:ph type="ftr" sz="quarter" idx="11"/>
          </p:nvPr>
        </p:nvSpPr>
        <p:spPr>
          <a:xfrm>
            <a:off x="1135856" y="4917186"/>
            <a:ext cx="5143120" cy="226314"/>
          </a:xfrm>
        </p:spPr>
        <p:txBody>
          <a:bodyPr/>
          <a:lstStyle>
            <a:lvl1pPr>
              <a:defRPr sz="900"/>
            </a:lvl1pPr>
          </a:lstStyle>
          <a:p>
            <a:endParaRPr kumimoji="0" lang="en-US"/>
          </a:p>
        </p:txBody>
      </p:sp>
      <p:sp>
        <p:nvSpPr>
          <p:cNvPr id="7" name="Номер слайда 6"/>
          <p:cNvSpPr>
            <a:spLocks noGrp="1"/>
          </p:cNvSpPr>
          <p:nvPr>
            <p:ph type="sldNum" sz="quarter" idx="12"/>
          </p:nvPr>
        </p:nvSpPr>
        <p:spPr>
          <a:xfrm>
            <a:off x="8410576" y="4917186"/>
            <a:ext cx="502920" cy="226314"/>
          </a:xfrm>
        </p:spPr>
        <p:txBody>
          <a:bodyPr/>
          <a:lstStyle>
            <a:lvl1pPr>
              <a:defRPr sz="900"/>
            </a:lvl1pPr>
          </a:lstStyle>
          <a:p>
            <a:fld id="{A3DCDF73-85D2-4237-9B32-053DBDB0C312}" type="slidenum">
              <a:rPr kumimoji="0" lang="en-US" smtClean="0"/>
              <a:pPr/>
              <a:t>‹#›</a:t>
            </a:fld>
            <a:endParaRPr kumimoji="0"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13172"/>
            <a:ext cx="914400" cy="4800600"/>
          </a:xfrm>
        </p:spPr>
        <p:txBody>
          <a:bodyPr vert="vert270" anchor="b"/>
          <a:lstStyle>
            <a:lvl1pPr marL="0" algn="l">
              <a:buNone/>
              <a:defRPr sz="3000" b="0" cap="all" baseline="0"/>
            </a:lvl1pPr>
          </a:lstStyle>
          <a:p>
            <a:r>
              <a:rPr kumimoji="0" lang="ru-RU"/>
              <a:t>Образец заголовка</a:t>
            </a:r>
            <a:endParaRPr kumimoji="0" lang="en-US"/>
          </a:p>
        </p:txBody>
      </p:sp>
      <p:sp>
        <p:nvSpPr>
          <p:cNvPr id="3" name="Рисунок 2"/>
          <p:cNvSpPr>
            <a:spLocks noGrp="1"/>
          </p:cNvSpPr>
          <p:nvPr>
            <p:ph type="pic" idx="1"/>
          </p:nvPr>
        </p:nvSpPr>
        <p:spPr>
          <a:xfrm>
            <a:off x="1138237" y="280475"/>
            <a:ext cx="7333488" cy="4114800"/>
          </a:xfrm>
          <a:solidFill>
            <a:schemeClr val="bg2">
              <a:shade val="50000"/>
            </a:schemeClr>
          </a:solidFill>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1143000" y="4400550"/>
            <a:ext cx="7333488" cy="51435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a:xfrm>
            <a:off x="6108192" y="4917186"/>
            <a:ext cx="2103120" cy="226314"/>
          </a:xfrm>
        </p:spPr>
        <p:txBody>
          <a:bodyPr/>
          <a:lstStyle>
            <a:lvl1pPr>
              <a:defRPr sz="900"/>
            </a:lvl1pPr>
          </a:lstStyle>
          <a:p>
            <a:fld id="{0106B4A3-4212-4E39-93DE-E053E8F69C28}" type="datetimeFigureOut">
              <a:rPr lang="en-US" smtClean="0"/>
              <a:pPr/>
              <a:t>11/18/2025</a:t>
            </a:fld>
            <a:endParaRPr lang="en-US"/>
          </a:p>
        </p:txBody>
      </p:sp>
      <p:sp>
        <p:nvSpPr>
          <p:cNvPr id="6" name="Нижний колонтитул 5"/>
          <p:cNvSpPr>
            <a:spLocks noGrp="1"/>
          </p:cNvSpPr>
          <p:nvPr>
            <p:ph type="ftr" sz="quarter" idx="11"/>
          </p:nvPr>
        </p:nvSpPr>
        <p:spPr>
          <a:xfrm>
            <a:off x="1170432" y="4917877"/>
            <a:ext cx="4948072" cy="226314"/>
          </a:xfrm>
        </p:spPr>
        <p:txBody>
          <a:bodyPr/>
          <a:lstStyle>
            <a:lvl1pPr>
              <a:defRPr sz="900"/>
            </a:lvl1pPr>
          </a:lstStyle>
          <a:p>
            <a:endParaRPr kumimoji="0" lang="en-US"/>
          </a:p>
        </p:txBody>
      </p:sp>
      <p:sp>
        <p:nvSpPr>
          <p:cNvPr id="7" name="Номер слайда 6"/>
          <p:cNvSpPr>
            <a:spLocks noGrp="1"/>
          </p:cNvSpPr>
          <p:nvPr>
            <p:ph type="sldNum" sz="quarter" idx="12"/>
          </p:nvPr>
        </p:nvSpPr>
        <p:spPr>
          <a:xfrm>
            <a:off x="8217192" y="4917186"/>
            <a:ext cx="365760" cy="226314"/>
          </a:xfrm>
        </p:spPr>
        <p:txBody>
          <a:bodyPr/>
          <a:lstStyle>
            <a:lvl1pPr algn="ctr">
              <a:defRPr sz="900"/>
            </a:lvl1pPr>
          </a:lstStyle>
          <a:p>
            <a:fld id="{A3DCDF73-85D2-4237-9B32-053DBDB0C312}" type="slidenum">
              <a:rPr kumimoji="0" lang="en-US" smtClean="0"/>
              <a:pPr/>
              <a:t>‹#›</a:t>
            </a:fld>
            <a:endParaRPr kumimoji="0"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0552"/>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5" y="3711307"/>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00620"/>
            <a:ext cx="8229600" cy="1049274"/>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412106"/>
            <a:ext cx="8229600" cy="3429000"/>
          </a:xfrm>
          <a:prstGeom prst="rect">
            <a:avLst/>
          </a:prstGeom>
        </p:spPr>
        <p:txBody>
          <a:bodyPr vert="horz" anchor="t">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791456" y="4860727"/>
            <a:ext cx="2133600" cy="226314"/>
          </a:xfrm>
          <a:prstGeom prst="rect">
            <a:avLst/>
          </a:prstGeom>
        </p:spPr>
        <p:txBody>
          <a:bodyPr vert="horz" anchor="b"/>
          <a:lstStyle>
            <a:lvl1pPr algn="l" eaLnBrk="1" latinLnBrk="0" hangingPunct="1">
              <a:defRPr kumimoji="0" sz="1000" b="0">
                <a:solidFill>
                  <a:schemeClr val="tx1"/>
                </a:solidFill>
              </a:defRPr>
            </a:lvl1pPr>
          </a:lstStyle>
          <a:p>
            <a:fld id="{0106B4A3-4212-4E39-93DE-E053E8F69C28}" type="datetimeFigureOut">
              <a:rPr lang="en-US" smtClean="0"/>
              <a:pPr/>
              <a:t>11/18/2025</a:t>
            </a:fld>
            <a:endParaRPr lang="en-US"/>
          </a:p>
        </p:txBody>
      </p:sp>
      <p:sp>
        <p:nvSpPr>
          <p:cNvPr id="3" name="Нижний колонтитул 2"/>
          <p:cNvSpPr>
            <a:spLocks noGrp="1"/>
          </p:cNvSpPr>
          <p:nvPr>
            <p:ph type="ftr" sz="quarter" idx="3"/>
          </p:nvPr>
        </p:nvSpPr>
        <p:spPr>
          <a:xfrm>
            <a:off x="457200" y="4861418"/>
            <a:ext cx="4260056" cy="225623"/>
          </a:xfrm>
          <a:prstGeom prst="rect">
            <a:avLst/>
          </a:prstGeom>
        </p:spPr>
        <p:txBody>
          <a:bodyPr vert="horz" anchor="b"/>
          <a:lstStyle>
            <a:lvl1pPr algn="r" eaLnBrk="1" latinLnBrk="0" hangingPunct="1">
              <a:defRPr kumimoji="0" sz="1000">
                <a:solidFill>
                  <a:schemeClr val="tx1"/>
                </a:solidFill>
              </a:defRPr>
            </a:lvl1pPr>
          </a:lstStyle>
          <a:p>
            <a:endParaRPr kumimoji="0" lang="en-US"/>
          </a:p>
        </p:txBody>
      </p:sp>
      <p:sp>
        <p:nvSpPr>
          <p:cNvPr id="23" name="Номер слайда 22"/>
          <p:cNvSpPr>
            <a:spLocks noGrp="1"/>
          </p:cNvSpPr>
          <p:nvPr>
            <p:ph type="sldNum" sz="quarter" idx="4"/>
          </p:nvPr>
        </p:nvSpPr>
        <p:spPr>
          <a:xfrm>
            <a:off x="7589520" y="4860727"/>
            <a:ext cx="502920" cy="226314"/>
          </a:xfrm>
          <a:prstGeom prst="rect">
            <a:avLst/>
          </a:prstGeom>
        </p:spPr>
        <p:txBody>
          <a:bodyPr vert="horz" anchor="b"/>
          <a:lstStyle>
            <a:lvl1pPr algn="ctr" eaLnBrk="1" latinLnBrk="0" hangingPunct="1">
              <a:defRPr kumimoji="0" sz="1200">
                <a:solidFill>
                  <a:schemeClr val="tx1"/>
                </a:solidFill>
              </a:defRPr>
            </a:lvl1pPr>
          </a:lstStyle>
          <a:p>
            <a:fld id="{A3DCDF73-85D2-4237-9B32-053DBDB0C312}"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NS\Pictures\фоны\regnum_picture_14960780966166795_norm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3306" y="1"/>
            <a:ext cx="1928826" cy="157161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785786" y="1779662"/>
            <a:ext cx="7215238" cy="2016224"/>
          </a:xfrm>
        </p:spPr>
        <p:txBody>
          <a:bodyPr>
            <a:normAutofit/>
          </a:bodyPr>
          <a:lstStyle/>
          <a:p>
            <a:pPr algn="ctr"/>
            <a:r>
              <a:rPr lang="ru-RU" sz="3000" b="1" dirty="0">
                <a:solidFill>
                  <a:schemeClr val="tx2">
                    <a:lumMod val="75000"/>
                  </a:schemeClr>
                </a:solidFill>
                <a:latin typeface="PT Astra Serif" pitchFamily="18" charset="-52"/>
                <a:ea typeface="PT Astra Serif" pitchFamily="18" charset="-52"/>
              </a:rPr>
              <a:t>Управление Министерства юстиции Российской Федерации </a:t>
            </a:r>
            <a:br>
              <a:rPr lang="ru-RU" sz="3000" b="1" dirty="0">
                <a:solidFill>
                  <a:schemeClr val="tx2">
                    <a:lumMod val="75000"/>
                  </a:schemeClr>
                </a:solidFill>
                <a:latin typeface="PT Astra Serif" pitchFamily="18" charset="-52"/>
                <a:ea typeface="PT Astra Serif" pitchFamily="18" charset="-52"/>
              </a:rPr>
            </a:br>
            <a:r>
              <a:rPr lang="ru-RU" sz="3000" b="1" dirty="0">
                <a:solidFill>
                  <a:schemeClr val="tx2">
                    <a:lumMod val="75000"/>
                  </a:schemeClr>
                </a:solidFill>
                <a:latin typeface="PT Astra Serif" pitchFamily="18" charset="-52"/>
                <a:ea typeface="PT Astra Serif" pitchFamily="18" charset="-52"/>
              </a:rPr>
              <a:t>по Хабаровскому краю и Еврейской автономной области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27584" y="2283718"/>
            <a:ext cx="3857652" cy="500066"/>
          </a:xfrm>
        </p:spPr>
        <p:txBody>
          <a:bodyPr>
            <a:normAutofit fontScale="92500" lnSpcReduction="20000"/>
          </a:bodyPr>
          <a:lstStyle/>
          <a:p>
            <a:pPr algn="ctr"/>
            <a:r>
              <a:rPr lang="en-US" sz="3200" dirty="0">
                <a:solidFill>
                  <a:schemeClr val="tx2">
                    <a:lumMod val="75000"/>
                  </a:schemeClr>
                </a:solidFill>
                <a:latin typeface="PT Astra Serif" pitchFamily="18" charset="-52"/>
                <a:ea typeface="PT Astra Serif" pitchFamily="18" charset="-52"/>
                <a:cs typeface="Times New Roman" pitchFamily="18" charset="0"/>
              </a:rPr>
              <a:t>ru27minjust.gov.ru</a:t>
            </a:r>
            <a:endParaRPr lang="ru-RU" sz="3200" dirty="0">
              <a:solidFill>
                <a:schemeClr val="tx2">
                  <a:lumMod val="75000"/>
                </a:schemeClr>
              </a:solidFill>
              <a:latin typeface="PT Astra Serif" pitchFamily="18" charset="-52"/>
              <a:ea typeface="PT Astra Serif" pitchFamily="18" charset="-52"/>
              <a:cs typeface="Times New Roman" pitchFamily="18" charset="0"/>
            </a:endParaRPr>
          </a:p>
          <a:p>
            <a:endParaRPr lang="ru-RU" dirty="0"/>
          </a:p>
        </p:txBody>
      </p:sp>
      <p:grpSp>
        <p:nvGrpSpPr>
          <p:cNvPr id="54" name="Группа 53"/>
          <p:cNvGrpSpPr/>
          <p:nvPr/>
        </p:nvGrpSpPr>
        <p:grpSpPr>
          <a:xfrm>
            <a:off x="5652120" y="555526"/>
            <a:ext cx="1714512" cy="1571636"/>
            <a:chOff x="1571604" y="1549498"/>
            <a:chExt cx="736500" cy="736500"/>
          </a:xfrm>
        </p:grpSpPr>
        <p:sp>
          <p:nvSpPr>
            <p:cNvPr id="16" name="Google Shape;609;p45"/>
            <p:cNvSpPr/>
            <p:nvPr/>
          </p:nvSpPr>
          <p:spPr>
            <a:xfrm>
              <a:off x="1571604" y="1549498"/>
              <a:ext cx="736500" cy="736500"/>
            </a:xfrm>
            <a:prstGeom prst="roundRect">
              <a:avLst>
                <a:gd name="adj" fmla="val 16667"/>
              </a:avLst>
            </a:prstGeom>
            <a:noFill/>
            <a:ln w="127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1349;p72"/>
            <p:cNvGrpSpPr/>
            <p:nvPr/>
          </p:nvGrpSpPr>
          <p:grpSpPr>
            <a:xfrm>
              <a:off x="1766520" y="1714494"/>
              <a:ext cx="376588" cy="375346"/>
              <a:chOff x="8022847" y="3325772"/>
              <a:chExt cx="376588" cy="375346"/>
            </a:xfrm>
          </p:grpSpPr>
          <p:sp>
            <p:nvSpPr>
              <p:cNvPr id="31" name="Google Shape;1350;p72"/>
              <p:cNvSpPr/>
              <p:nvPr/>
            </p:nvSpPr>
            <p:spPr>
              <a:xfrm>
                <a:off x="8202948" y="3391727"/>
                <a:ext cx="35961" cy="35961"/>
              </a:xfrm>
              <a:custGeom>
                <a:avLst/>
                <a:gdLst/>
                <a:ahLst/>
                <a:cxnLst/>
                <a:rect l="l" t="t" r="r" b="b"/>
                <a:pathLst>
                  <a:path w="1332" h="1332" extrusionOk="0">
                    <a:moveTo>
                      <a:pt x="1332" y="0"/>
                    </a:moveTo>
                    <a:lnTo>
                      <a:pt x="1" y="0"/>
                    </a:lnTo>
                    <a:lnTo>
                      <a:pt x="1" y="505"/>
                    </a:lnTo>
                    <a:cubicBezTo>
                      <a:pt x="263" y="707"/>
                      <a:pt x="430" y="998"/>
                      <a:pt x="458" y="1331"/>
                    </a:cubicBezTo>
                    <a:lnTo>
                      <a:pt x="1332" y="1331"/>
                    </a:lnTo>
                    <a:close/>
                    <a:moveTo>
                      <a:pt x="1332" y="0"/>
                    </a:moveTo>
                    <a:close/>
                  </a:path>
                </a:pathLst>
              </a:custGeom>
              <a:solidFill>
                <a:schemeClr val="dk1"/>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51;p72"/>
              <p:cNvSpPr/>
              <p:nvPr/>
            </p:nvSpPr>
            <p:spPr>
              <a:xfrm>
                <a:off x="8123791" y="3325772"/>
                <a:ext cx="275644" cy="375346"/>
              </a:xfrm>
              <a:custGeom>
                <a:avLst/>
                <a:gdLst/>
                <a:ahLst/>
                <a:cxnLst/>
                <a:rect l="l" t="t" r="r" b="b"/>
                <a:pathLst>
                  <a:path w="10210" h="13903" extrusionOk="0">
                    <a:moveTo>
                      <a:pt x="9802" y="1"/>
                    </a:moveTo>
                    <a:lnTo>
                      <a:pt x="407" y="1"/>
                    </a:lnTo>
                    <a:cubicBezTo>
                      <a:pt x="182" y="1"/>
                      <a:pt x="0" y="182"/>
                      <a:pt x="0" y="408"/>
                    </a:cubicBezTo>
                    <a:lnTo>
                      <a:pt x="0" y="2689"/>
                    </a:lnTo>
                    <a:lnTo>
                      <a:pt x="2118" y="2689"/>
                    </a:lnTo>
                    <a:lnTo>
                      <a:pt x="2118" y="2036"/>
                    </a:lnTo>
                    <a:cubicBezTo>
                      <a:pt x="2118" y="1813"/>
                      <a:pt x="2300" y="1629"/>
                      <a:pt x="2526" y="1629"/>
                    </a:cubicBezTo>
                    <a:lnTo>
                      <a:pt x="4671" y="1629"/>
                    </a:lnTo>
                    <a:cubicBezTo>
                      <a:pt x="4896" y="1629"/>
                      <a:pt x="5078" y="1813"/>
                      <a:pt x="5078" y="2036"/>
                    </a:cubicBezTo>
                    <a:lnTo>
                      <a:pt x="5078" y="4181"/>
                    </a:lnTo>
                    <a:cubicBezTo>
                      <a:pt x="5078" y="4407"/>
                      <a:pt x="4896" y="4588"/>
                      <a:pt x="4671" y="4588"/>
                    </a:cubicBezTo>
                    <a:lnTo>
                      <a:pt x="3394" y="4588"/>
                    </a:lnTo>
                    <a:lnTo>
                      <a:pt x="3394" y="5403"/>
                    </a:lnTo>
                    <a:lnTo>
                      <a:pt x="4671" y="5403"/>
                    </a:lnTo>
                    <a:cubicBezTo>
                      <a:pt x="4896" y="5403"/>
                      <a:pt x="5078" y="5586"/>
                      <a:pt x="5078" y="5810"/>
                    </a:cubicBezTo>
                    <a:lnTo>
                      <a:pt x="5078" y="7955"/>
                    </a:lnTo>
                    <a:cubicBezTo>
                      <a:pt x="5078" y="8180"/>
                      <a:pt x="4896" y="8364"/>
                      <a:pt x="4671" y="8364"/>
                    </a:cubicBezTo>
                    <a:lnTo>
                      <a:pt x="3394" y="8364"/>
                    </a:lnTo>
                    <a:lnTo>
                      <a:pt x="3394" y="9178"/>
                    </a:lnTo>
                    <a:lnTo>
                      <a:pt x="4671" y="9178"/>
                    </a:lnTo>
                    <a:cubicBezTo>
                      <a:pt x="4896" y="9178"/>
                      <a:pt x="5078" y="9360"/>
                      <a:pt x="5078" y="9585"/>
                    </a:cubicBezTo>
                    <a:lnTo>
                      <a:pt x="5078" y="11730"/>
                    </a:lnTo>
                    <a:cubicBezTo>
                      <a:pt x="5078" y="11956"/>
                      <a:pt x="4896" y="12137"/>
                      <a:pt x="4671" y="12137"/>
                    </a:cubicBezTo>
                    <a:lnTo>
                      <a:pt x="3343" y="12137"/>
                    </a:lnTo>
                    <a:cubicBezTo>
                      <a:pt x="3183" y="12637"/>
                      <a:pt x="2709" y="12979"/>
                      <a:pt x="2172" y="12979"/>
                    </a:cubicBezTo>
                    <a:lnTo>
                      <a:pt x="0" y="12979"/>
                    </a:lnTo>
                    <a:lnTo>
                      <a:pt x="0" y="13495"/>
                    </a:lnTo>
                    <a:cubicBezTo>
                      <a:pt x="0" y="13721"/>
                      <a:pt x="184" y="13902"/>
                      <a:pt x="407" y="13902"/>
                    </a:cubicBezTo>
                    <a:lnTo>
                      <a:pt x="9802" y="13902"/>
                    </a:lnTo>
                    <a:cubicBezTo>
                      <a:pt x="10027" y="13902"/>
                      <a:pt x="10209" y="13721"/>
                      <a:pt x="10209" y="13495"/>
                    </a:cubicBezTo>
                    <a:lnTo>
                      <a:pt x="10209" y="408"/>
                    </a:lnTo>
                    <a:cubicBezTo>
                      <a:pt x="10209" y="182"/>
                      <a:pt x="10027" y="1"/>
                      <a:pt x="9802" y="1"/>
                    </a:cubicBezTo>
                    <a:close/>
                    <a:moveTo>
                      <a:pt x="6979" y="11878"/>
                    </a:moveTo>
                    <a:lnTo>
                      <a:pt x="6281" y="11878"/>
                    </a:lnTo>
                    <a:cubicBezTo>
                      <a:pt x="6055" y="11878"/>
                      <a:pt x="5874" y="11697"/>
                      <a:pt x="5874" y="11471"/>
                    </a:cubicBezTo>
                    <a:cubicBezTo>
                      <a:pt x="5874" y="11247"/>
                      <a:pt x="6055" y="11064"/>
                      <a:pt x="6281" y="11064"/>
                    </a:cubicBezTo>
                    <a:lnTo>
                      <a:pt x="6979" y="11064"/>
                    </a:lnTo>
                    <a:cubicBezTo>
                      <a:pt x="7203" y="11064"/>
                      <a:pt x="7386" y="11247"/>
                      <a:pt x="7386" y="11471"/>
                    </a:cubicBezTo>
                    <a:cubicBezTo>
                      <a:pt x="7386" y="11697"/>
                      <a:pt x="7203" y="11878"/>
                      <a:pt x="6979" y="11878"/>
                    </a:cubicBezTo>
                    <a:close/>
                    <a:moveTo>
                      <a:pt x="8446" y="10250"/>
                    </a:moveTo>
                    <a:lnTo>
                      <a:pt x="6286" y="10250"/>
                    </a:lnTo>
                    <a:cubicBezTo>
                      <a:pt x="6060" y="10250"/>
                      <a:pt x="5879" y="10068"/>
                      <a:pt x="5879" y="9843"/>
                    </a:cubicBezTo>
                    <a:cubicBezTo>
                      <a:pt x="5879" y="9617"/>
                      <a:pt x="6060" y="9435"/>
                      <a:pt x="6286" y="9435"/>
                    </a:cubicBezTo>
                    <a:lnTo>
                      <a:pt x="8446" y="9435"/>
                    </a:lnTo>
                    <a:cubicBezTo>
                      <a:pt x="8671" y="9435"/>
                      <a:pt x="8853" y="9617"/>
                      <a:pt x="8853" y="9843"/>
                    </a:cubicBezTo>
                    <a:cubicBezTo>
                      <a:pt x="8853" y="10068"/>
                      <a:pt x="8671" y="10250"/>
                      <a:pt x="8446" y="10250"/>
                    </a:cubicBezTo>
                    <a:close/>
                    <a:moveTo>
                      <a:pt x="5879" y="7698"/>
                    </a:moveTo>
                    <a:cubicBezTo>
                      <a:pt x="5879" y="7472"/>
                      <a:pt x="6060" y="7290"/>
                      <a:pt x="6286" y="7290"/>
                    </a:cubicBezTo>
                    <a:lnTo>
                      <a:pt x="7226" y="7290"/>
                    </a:lnTo>
                    <a:cubicBezTo>
                      <a:pt x="7450" y="7290"/>
                      <a:pt x="7633" y="7472"/>
                      <a:pt x="7633" y="7698"/>
                    </a:cubicBezTo>
                    <a:cubicBezTo>
                      <a:pt x="7633" y="7923"/>
                      <a:pt x="7450" y="8105"/>
                      <a:pt x="7226" y="8105"/>
                    </a:cubicBezTo>
                    <a:lnTo>
                      <a:pt x="6286" y="8105"/>
                    </a:lnTo>
                    <a:cubicBezTo>
                      <a:pt x="6060" y="8105"/>
                      <a:pt x="5879" y="7923"/>
                      <a:pt x="5879" y="7698"/>
                    </a:cubicBezTo>
                    <a:close/>
                    <a:moveTo>
                      <a:pt x="8446" y="6476"/>
                    </a:moveTo>
                    <a:lnTo>
                      <a:pt x="6286" y="6476"/>
                    </a:lnTo>
                    <a:cubicBezTo>
                      <a:pt x="6060" y="6476"/>
                      <a:pt x="5879" y="6293"/>
                      <a:pt x="5879" y="6069"/>
                    </a:cubicBezTo>
                    <a:cubicBezTo>
                      <a:pt x="5879" y="5844"/>
                      <a:pt x="6060" y="5662"/>
                      <a:pt x="6286" y="5662"/>
                    </a:cubicBezTo>
                    <a:lnTo>
                      <a:pt x="8446" y="5662"/>
                    </a:lnTo>
                    <a:cubicBezTo>
                      <a:pt x="8671" y="5662"/>
                      <a:pt x="8853" y="5844"/>
                      <a:pt x="8853" y="6069"/>
                    </a:cubicBezTo>
                    <a:cubicBezTo>
                      <a:pt x="8853" y="6293"/>
                      <a:pt x="8671" y="6476"/>
                      <a:pt x="8446" y="6476"/>
                    </a:cubicBezTo>
                    <a:close/>
                    <a:moveTo>
                      <a:pt x="5879" y="3924"/>
                    </a:moveTo>
                    <a:cubicBezTo>
                      <a:pt x="5879" y="3698"/>
                      <a:pt x="6060" y="3517"/>
                      <a:pt x="6286" y="3517"/>
                    </a:cubicBezTo>
                    <a:lnTo>
                      <a:pt x="7226" y="3517"/>
                    </a:lnTo>
                    <a:cubicBezTo>
                      <a:pt x="7450" y="3517"/>
                      <a:pt x="7633" y="3698"/>
                      <a:pt x="7633" y="3924"/>
                    </a:cubicBezTo>
                    <a:cubicBezTo>
                      <a:pt x="7633" y="4149"/>
                      <a:pt x="7450" y="4331"/>
                      <a:pt x="7226" y="4331"/>
                    </a:cubicBezTo>
                    <a:lnTo>
                      <a:pt x="6286" y="4331"/>
                    </a:lnTo>
                    <a:cubicBezTo>
                      <a:pt x="6060" y="4331"/>
                      <a:pt x="5879" y="4149"/>
                      <a:pt x="5879" y="3924"/>
                    </a:cubicBezTo>
                    <a:close/>
                    <a:moveTo>
                      <a:pt x="8446" y="2703"/>
                    </a:moveTo>
                    <a:lnTo>
                      <a:pt x="6286" y="2703"/>
                    </a:lnTo>
                    <a:cubicBezTo>
                      <a:pt x="6060" y="2703"/>
                      <a:pt x="5879" y="2519"/>
                      <a:pt x="5879" y="2294"/>
                    </a:cubicBezTo>
                    <a:cubicBezTo>
                      <a:pt x="5879" y="2070"/>
                      <a:pt x="6060" y="1887"/>
                      <a:pt x="6286" y="1887"/>
                    </a:cubicBezTo>
                    <a:lnTo>
                      <a:pt x="8446" y="1887"/>
                    </a:lnTo>
                    <a:cubicBezTo>
                      <a:pt x="8671" y="1887"/>
                      <a:pt x="8853" y="2070"/>
                      <a:pt x="8853" y="2294"/>
                    </a:cubicBezTo>
                    <a:cubicBezTo>
                      <a:pt x="8853" y="2519"/>
                      <a:pt x="8671" y="2703"/>
                      <a:pt x="8446" y="2703"/>
                    </a:cubicBezTo>
                    <a:close/>
                    <a:moveTo>
                      <a:pt x="8446" y="2703"/>
                    </a:moveTo>
                    <a:close/>
                  </a:path>
                </a:pathLst>
              </a:custGeom>
              <a:solidFill>
                <a:schemeClr val="dk1"/>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52;p72"/>
              <p:cNvSpPr/>
              <p:nvPr/>
            </p:nvSpPr>
            <p:spPr>
              <a:xfrm>
                <a:off x="8215394" y="3595531"/>
                <a:ext cx="23515" cy="35961"/>
              </a:xfrm>
              <a:custGeom>
                <a:avLst/>
                <a:gdLst/>
                <a:ahLst/>
                <a:cxnLst/>
                <a:rect l="l" t="t" r="r" b="b"/>
                <a:pathLst>
                  <a:path w="871" h="1332" extrusionOk="0">
                    <a:moveTo>
                      <a:pt x="1" y="0"/>
                    </a:moveTo>
                    <a:lnTo>
                      <a:pt x="871" y="0"/>
                    </a:lnTo>
                    <a:lnTo>
                      <a:pt x="871" y="1331"/>
                    </a:lnTo>
                    <a:lnTo>
                      <a:pt x="1" y="1331"/>
                    </a:lnTo>
                    <a:close/>
                  </a:path>
                </a:pathLst>
              </a:custGeom>
              <a:solidFill>
                <a:schemeClr val="dk1"/>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53;p72"/>
              <p:cNvSpPr/>
              <p:nvPr/>
            </p:nvSpPr>
            <p:spPr>
              <a:xfrm>
                <a:off x="8215394" y="3493643"/>
                <a:ext cx="23515" cy="35907"/>
              </a:xfrm>
              <a:custGeom>
                <a:avLst/>
                <a:gdLst/>
                <a:ahLst/>
                <a:cxnLst/>
                <a:rect l="l" t="t" r="r" b="b"/>
                <a:pathLst>
                  <a:path w="871" h="1330" extrusionOk="0">
                    <a:moveTo>
                      <a:pt x="1" y="1"/>
                    </a:moveTo>
                    <a:lnTo>
                      <a:pt x="871" y="1"/>
                    </a:lnTo>
                    <a:lnTo>
                      <a:pt x="871" y="1330"/>
                    </a:lnTo>
                    <a:lnTo>
                      <a:pt x="1" y="1330"/>
                    </a:lnTo>
                    <a:close/>
                  </a:path>
                </a:pathLst>
              </a:custGeom>
              <a:solidFill>
                <a:schemeClr val="dk1"/>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54;p72"/>
              <p:cNvSpPr/>
              <p:nvPr/>
            </p:nvSpPr>
            <p:spPr>
              <a:xfrm>
                <a:off x="8022847" y="3341809"/>
                <a:ext cx="78941" cy="56587"/>
              </a:xfrm>
              <a:custGeom>
                <a:avLst/>
                <a:gdLst/>
                <a:ahLst/>
                <a:cxnLst/>
                <a:rect l="l" t="t" r="r" b="b"/>
                <a:pathLst>
                  <a:path w="2924" h="2096" extrusionOk="0">
                    <a:moveTo>
                      <a:pt x="147" y="2095"/>
                    </a:moveTo>
                    <a:lnTo>
                      <a:pt x="2789" y="2095"/>
                    </a:lnTo>
                    <a:cubicBezTo>
                      <a:pt x="2863" y="2095"/>
                      <a:pt x="2923" y="2033"/>
                      <a:pt x="2923" y="1959"/>
                    </a:cubicBezTo>
                    <a:lnTo>
                      <a:pt x="2923" y="143"/>
                    </a:lnTo>
                    <a:cubicBezTo>
                      <a:pt x="2923" y="93"/>
                      <a:pt x="2896" y="48"/>
                      <a:pt x="2851" y="24"/>
                    </a:cubicBezTo>
                    <a:cubicBezTo>
                      <a:pt x="2806" y="0"/>
                      <a:pt x="2753" y="2"/>
                      <a:pt x="2711" y="31"/>
                    </a:cubicBezTo>
                    <a:lnTo>
                      <a:pt x="72" y="1846"/>
                    </a:lnTo>
                    <a:cubicBezTo>
                      <a:pt x="21" y="1880"/>
                      <a:pt x="1" y="1940"/>
                      <a:pt x="18" y="1999"/>
                    </a:cubicBezTo>
                    <a:cubicBezTo>
                      <a:pt x="36" y="2056"/>
                      <a:pt x="87" y="2095"/>
                      <a:pt x="147" y="2095"/>
                    </a:cubicBezTo>
                    <a:close/>
                    <a:moveTo>
                      <a:pt x="147" y="2095"/>
                    </a:moveTo>
                    <a:close/>
                  </a:path>
                </a:pathLst>
              </a:custGeom>
              <a:solidFill>
                <a:schemeClr val="dk1"/>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55;p72"/>
              <p:cNvSpPr/>
              <p:nvPr/>
            </p:nvSpPr>
            <p:spPr>
              <a:xfrm>
                <a:off x="8097712" y="3527659"/>
                <a:ext cx="21382" cy="38228"/>
              </a:xfrm>
              <a:custGeom>
                <a:avLst/>
                <a:gdLst/>
                <a:ahLst/>
                <a:cxnLst/>
                <a:rect l="l" t="t" r="r" b="b"/>
                <a:pathLst>
                  <a:path w="792" h="1416" extrusionOk="0">
                    <a:moveTo>
                      <a:pt x="396" y="1416"/>
                    </a:moveTo>
                    <a:cubicBezTo>
                      <a:pt x="522" y="1284"/>
                      <a:pt x="734" y="805"/>
                      <a:pt x="791" y="1"/>
                    </a:cubicBezTo>
                    <a:lnTo>
                      <a:pt x="1" y="1"/>
                    </a:lnTo>
                    <a:cubicBezTo>
                      <a:pt x="58" y="805"/>
                      <a:pt x="271" y="1286"/>
                      <a:pt x="396" y="1416"/>
                    </a:cubicBezTo>
                    <a:close/>
                    <a:moveTo>
                      <a:pt x="396" y="1416"/>
                    </a:moveTo>
                    <a:close/>
                  </a:path>
                </a:pathLst>
              </a:custGeom>
              <a:solidFill>
                <a:schemeClr val="dk1"/>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56;p72"/>
              <p:cNvSpPr/>
              <p:nvPr/>
            </p:nvSpPr>
            <p:spPr>
              <a:xfrm>
                <a:off x="8059780" y="3475149"/>
                <a:ext cx="21058" cy="30561"/>
              </a:xfrm>
              <a:custGeom>
                <a:avLst/>
                <a:gdLst/>
                <a:ahLst/>
                <a:cxnLst/>
                <a:rect l="l" t="t" r="r" b="b"/>
                <a:pathLst>
                  <a:path w="780" h="1132" extrusionOk="0">
                    <a:moveTo>
                      <a:pt x="1" y="1132"/>
                    </a:moveTo>
                    <a:lnTo>
                      <a:pt x="590" y="1132"/>
                    </a:lnTo>
                    <a:cubicBezTo>
                      <a:pt x="617" y="735"/>
                      <a:pt x="679" y="343"/>
                      <a:pt x="780" y="1"/>
                    </a:cubicBezTo>
                    <a:cubicBezTo>
                      <a:pt x="391" y="260"/>
                      <a:pt x="107" y="662"/>
                      <a:pt x="1" y="1132"/>
                    </a:cubicBezTo>
                    <a:close/>
                    <a:moveTo>
                      <a:pt x="1" y="1132"/>
                    </a:moveTo>
                    <a:close/>
                  </a:path>
                </a:pathLst>
              </a:custGeom>
              <a:solidFill>
                <a:schemeClr val="dk1"/>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57;p72"/>
              <p:cNvSpPr/>
              <p:nvPr/>
            </p:nvSpPr>
            <p:spPr>
              <a:xfrm>
                <a:off x="8097712" y="3467428"/>
                <a:ext cx="21382" cy="38282"/>
              </a:xfrm>
              <a:custGeom>
                <a:avLst/>
                <a:gdLst/>
                <a:ahLst/>
                <a:cxnLst/>
                <a:rect l="l" t="t" r="r" b="b"/>
                <a:pathLst>
                  <a:path w="792" h="1418" extrusionOk="0">
                    <a:moveTo>
                      <a:pt x="1" y="1418"/>
                    </a:moveTo>
                    <a:lnTo>
                      <a:pt x="791" y="1418"/>
                    </a:lnTo>
                    <a:cubicBezTo>
                      <a:pt x="734" y="612"/>
                      <a:pt x="522" y="132"/>
                      <a:pt x="396" y="1"/>
                    </a:cubicBezTo>
                    <a:cubicBezTo>
                      <a:pt x="271" y="132"/>
                      <a:pt x="58" y="612"/>
                      <a:pt x="1" y="1418"/>
                    </a:cubicBezTo>
                    <a:close/>
                    <a:moveTo>
                      <a:pt x="1" y="1418"/>
                    </a:moveTo>
                    <a:close/>
                  </a:path>
                </a:pathLst>
              </a:custGeom>
              <a:solidFill>
                <a:schemeClr val="dk1"/>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58;p72"/>
              <p:cNvSpPr/>
              <p:nvPr/>
            </p:nvSpPr>
            <p:spPr>
              <a:xfrm>
                <a:off x="8059780" y="3527659"/>
                <a:ext cx="21058" cy="30507"/>
              </a:xfrm>
              <a:custGeom>
                <a:avLst/>
                <a:gdLst/>
                <a:ahLst/>
                <a:cxnLst/>
                <a:rect l="l" t="t" r="r" b="b"/>
                <a:pathLst>
                  <a:path w="780" h="1130" extrusionOk="0">
                    <a:moveTo>
                      <a:pt x="1" y="1"/>
                    </a:moveTo>
                    <a:cubicBezTo>
                      <a:pt x="107" y="470"/>
                      <a:pt x="391" y="872"/>
                      <a:pt x="780" y="1130"/>
                    </a:cubicBezTo>
                    <a:cubicBezTo>
                      <a:pt x="679" y="788"/>
                      <a:pt x="617" y="396"/>
                      <a:pt x="590" y="1"/>
                    </a:cubicBezTo>
                    <a:close/>
                    <a:moveTo>
                      <a:pt x="1" y="1"/>
                    </a:moveTo>
                    <a:close/>
                  </a:path>
                </a:pathLst>
              </a:custGeom>
              <a:solidFill>
                <a:schemeClr val="dk1"/>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59;p72"/>
              <p:cNvSpPr/>
              <p:nvPr/>
            </p:nvSpPr>
            <p:spPr>
              <a:xfrm>
                <a:off x="8135967" y="3475149"/>
                <a:ext cx="21058" cy="30561"/>
              </a:xfrm>
              <a:custGeom>
                <a:avLst/>
                <a:gdLst/>
                <a:ahLst/>
                <a:cxnLst/>
                <a:rect l="l" t="t" r="r" b="b"/>
                <a:pathLst>
                  <a:path w="780" h="1132" extrusionOk="0">
                    <a:moveTo>
                      <a:pt x="0" y="1"/>
                    </a:moveTo>
                    <a:cubicBezTo>
                      <a:pt x="103" y="343"/>
                      <a:pt x="165" y="735"/>
                      <a:pt x="190" y="1132"/>
                    </a:cubicBezTo>
                    <a:lnTo>
                      <a:pt x="779" y="1132"/>
                    </a:lnTo>
                    <a:cubicBezTo>
                      <a:pt x="673" y="662"/>
                      <a:pt x="389" y="260"/>
                      <a:pt x="0" y="1"/>
                    </a:cubicBezTo>
                    <a:close/>
                    <a:moveTo>
                      <a:pt x="0" y="1"/>
                    </a:moveTo>
                    <a:close/>
                  </a:path>
                </a:pathLst>
              </a:custGeom>
              <a:solidFill>
                <a:schemeClr val="dk1"/>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60;p72"/>
              <p:cNvSpPr/>
              <p:nvPr/>
            </p:nvSpPr>
            <p:spPr>
              <a:xfrm>
                <a:off x="8135967" y="3527659"/>
                <a:ext cx="21058" cy="30507"/>
              </a:xfrm>
              <a:custGeom>
                <a:avLst/>
                <a:gdLst/>
                <a:ahLst/>
                <a:cxnLst/>
                <a:rect l="l" t="t" r="r" b="b"/>
                <a:pathLst>
                  <a:path w="780" h="1130" extrusionOk="0">
                    <a:moveTo>
                      <a:pt x="0" y="1130"/>
                    </a:moveTo>
                    <a:cubicBezTo>
                      <a:pt x="389" y="872"/>
                      <a:pt x="673" y="470"/>
                      <a:pt x="779" y="1"/>
                    </a:cubicBezTo>
                    <a:lnTo>
                      <a:pt x="190" y="1"/>
                    </a:lnTo>
                    <a:cubicBezTo>
                      <a:pt x="165" y="398"/>
                      <a:pt x="103" y="788"/>
                      <a:pt x="0" y="1130"/>
                    </a:cubicBezTo>
                    <a:close/>
                    <a:moveTo>
                      <a:pt x="0" y="1130"/>
                    </a:moveTo>
                    <a:close/>
                  </a:path>
                </a:pathLst>
              </a:custGeom>
              <a:solidFill>
                <a:schemeClr val="dk1"/>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61;p72"/>
              <p:cNvSpPr/>
              <p:nvPr/>
            </p:nvSpPr>
            <p:spPr>
              <a:xfrm>
                <a:off x="8023360" y="3420344"/>
                <a:ext cx="170084" cy="233852"/>
              </a:xfrm>
              <a:custGeom>
                <a:avLst/>
                <a:gdLst/>
                <a:ahLst/>
                <a:cxnLst/>
                <a:rect l="l" t="t" r="r" b="b"/>
                <a:pathLst>
                  <a:path w="6300" h="8662" extrusionOk="0">
                    <a:moveTo>
                      <a:pt x="5892" y="0"/>
                    </a:moveTo>
                    <a:lnTo>
                      <a:pt x="408" y="0"/>
                    </a:lnTo>
                    <a:cubicBezTo>
                      <a:pt x="182" y="0"/>
                      <a:pt x="0" y="164"/>
                      <a:pt x="0" y="364"/>
                    </a:cubicBezTo>
                    <a:lnTo>
                      <a:pt x="0" y="8296"/>
                    </a:lnTo>
                    <a:cubicBezTo>
                      <a:pt x="0" y="8498"/>
                      <a:pt x="182" y="8661"/>
                      <a:pt x="408" y="8661"/>
                    </a:cubicBezTo>
                    <a:lnTo>
                      <a:pt x="5892" y="8661"/>
                    </a:lnTo>
                    <a:cubicBezTo>
                      <a:pt x="6118" y="8661"/>
                      <a:pt x="6299" y="8498"/>
                      <a:pt x="6299" y="8296"/>
                    </a:cubicBezTo>
                    <a:lnTo>
                      <a:pt x="6299" y="364"/>
                    </a:lnTo>
                    <a:cubicBezTo>
                      <a:pt x="6299" y="164"/>
                      <a:pt x="6118" y="0"/>
                      <a:pt x="5892" y="0"/>
                    </a:cubicBezTo>
                    <a:close/>
                    <a:moveTo>
                      <a:pt x="4725" y="7872"/>
                    </a:moveTo>
                    <a:lnTo>
                      <a:pt x="1575" y="7872"/>
                    </a:lnTo>
                    <a:cubicBezTo>
                      <a:pt x="1350" y="7872"/>
                      <a:pt x="1168" y="7689"/>
                      <a:pt x="1168" y="7465"/>
                    </a:cubicBezTo>
                    <a:cubicBezTo>
                      <a:pt x="1168" y="7240"/>
                      <a:pt x="1350" y="7056"/>
                      <a:pt x="1575" y="7056"/>
                    </a:cubicBezTo>
                    <a:lnTo>
                      <a:pt x="4725" y="7056"/>
                    </a:lnTo>
                    <a:cubicBezTo>
                      <a:pt x="4950" y="7056"/>
                      <a:pt x="5132" y="7240"/>
                      <a:pt x="5132" y="7465"/>
                    </a:cubicBezTo>
                    <a:cubicBezTo>
                      <a:pt x="5132" y="7689"/>
                      <a:pt x="4950" y="7872"/>
                      <a:pt x="4725" y="7872"/>
                    </a:cubicBezTo>
                    <a:close/>
                    <a:moveTo>
                      <a:pt x="3150" y="6229"/>
                    </a:moveTo>
                    <a:cubicBezTo>
                      <a:pt x="1683" y="6229"/>
                      <a:pt x="490" y="5036"/>
                      <a:pt x="490" y="3569"/>
                    </a:cubicBezTo>
                    <a:cubicBezTo>
                      <a:pt x="490" y="2100"/>
                      <a:pt x="1683" y="907"/>
                      <a:pt x="3150" y="907"/>
                    </a:cubicBezTo>
                    <a:cubicBezTo>
                      <a:pt x="4617" y="907"/>
                      <a:pt x="5812" y="2100"/>
                      <a:pt x="5812" y="3569"/>
                    </a:cubicBezTo>
                    <a:cubicBezTo>
                      <a:pt x="5812" y="5036"/>
                      <a:pt x="4617" y="6229"/>
                      <a:pt x="3150" y="6229"/>
                    </a:cubicBezTo>
                    <a:close/>
                    <a:moveTo>
                      <a:pt x="3150" y="6229"/>
                    </a:moveTo>
                    <a:close/>
                  </a:path>
                </a:pathLst>
              </a:custGeom>
              <a:solidFill>
                <a:schemeClr val="dk1"/>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 name="Группа 60"/>
          <p:cNvGrpSpPr/>
          <p:nvPr/>
        </p:nvGrpSpPr>
        <p:grpSpPr>
          <a:xfrm>
            <a:off x="1835696" y="483518"/>
            <a:ext cx="1714512" cy="1571636"/>
            <a:chOff x="6286512" y="1142990"/>
            <a:chExt cx="1000132" cy="1000132"/>
          </a:xfrm>
        </p:grpSpPr>
        <p:grpSp>
          <p:nvGrpSpPr>
            <p:cNvPr id="55" name="Google Shape;8578;p91"/>
            <p:cNvGrpSpPr/>
            <p:nvPr/>
          </p:nvGrpSpPr>
          <p:grpSpPr>
            <a:xfrm>
              <a:off x="6572264" y="1357304"/>
              <a:ext cx="500066" cy="571504"/>
              <a:chOff x="-5971525" y="3990475"/>
              <a:chExt cx="274925" cy="293025"/>
            </a:xfrm>
            <a:solidFill>
              <a:schemeClr val="tx1"/>
            </a:solidFill>
          </p:grpSpPr>
          <p:sp>
            <p:nvSpPr>
              <p:cNvPr id="56" name="Google Shape;8579;p91"/>
              <p:cNvSpPr/>
              <p:nvPr/>
            </p:nvSpPr>
            <p:spPr>
              <a:xfrm>
                <a:off x="-5851000" y="4061375"/>
                <a:ext cx="102400" cy="33875"/>
              </a:xfrm>
              <a:custGeom>
                <a:avLst/>
                <a:gdLst/>
                <a:ahLst/>
                <a:cxnLst/>
                <a:rect l="l" t="t" r="r" b="b"/>
                <a:pathLst>
                  <a:path w="4096" h="1355" extrusionOk="0">
                    <a:moveTo>
                      <a:pt x="0" y="0"/>
                    </a:moveTo>
                    <a:lnTo>
                      <a:pt x="0" y="1355"/>
                    </a:lnTo>
                    <a:lnTo>
                      <a:pt x="4096" y="1355"/>
                    </a:lnTo>
                    <a:lnTo>
                      <a:pt x="4096" y="0"/>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7" name="Google Shape;8580;p91"/>
              <p:cNvSpPr/>
              <p:nvPr/>
            </p:nvSpPr>
            <p:spPr>
              <a:xfrm>
                <a:off x="-5971525" y="3990475"/>
                <a:ext cx="69350" cy="275700"/>
              </a:xfrm>
              <a:custGeom>
                <a:avLst/>
                <a:gdLst/>
                <a:ahLst/>
                <a:cxnLst/>
                <a:rect l="l" t="t" r="r" b="b"/>
                <a:pathLst>
                  <a:path w="2774" h="11028" extrusionOk="0">
                    <a:moveTo>
                      <a:pt x="1041" y="1"/>
                    </a:moveTo>
                    <a:lnTo>
                      <a:pt x="1041" y="32"/>
                    </a:lnTo>
                    <a:cubicBezTo>
                      <a:pt x="473" y="32"/>
                      <a:pt x="1" y="505"/>
                      <a:pt x="1" y="1072"/>
                    </a:cubicBezTo>
                    <a:lnTo>
                      <a:pt x="1" y="9988"/>
                    </a:lnTo>
                    <a:cubicBezTo>
                      <a:pt x="1" y="10555"/>
                      <a:pt x="473" y="11027"/>
                      <a:pt x="1041" y="11027"/>
                    </a:cubicBezTo>
                    <a:lnTo>
                      <a:pt x="2395" y="11027"/>
                    </a:lnTo>
                    <a:cubicBezTo>
                      <a:pt x="2521" y="11027"/>
                      <a:pt x="2647" y="10996"/>
                      <a:pt x="2773" y="10933"/>
                    </a:cubicBezTo>
                    <a:lnTo>
                      <a:pt x="2773" y="64"/>
                    </a:lnTo>
                    <a:cubicBezTo>
                      <a:pt x="2647" y="32"/>
                      <a:pt x="2521" y="1"/>
                      <a:pt x="2395" y="1"/>
                    </a:cubicBez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8" name="Google Shape;8581;p91"/>
              <p:cNvSpPr/>
              <p:nvPr/>
            </p:nvSpPr>
            <p:spPr>
              <a:xfrm>
                <a:off x="-5851000" y="4214950"/>
                <a:ext cx="103200" cy="68550"/>
              </a:xfrm>
              <a:custGeom>
                <a:avLst/>
                <a:gdLst/>
                <a:ahLst/>
                <a:cxnLst/>
                <a:rect l="l" t="t" r="r" b="b"/>
                <a:pathLst>
                  <a:path w="4128" h="2742" extrusionOk="0">
                    <a:moveTo>
                      <a:pt x="3056" y="694"/>
                    </a:moveTo>
                    <a:cubicBezTo>
                      <a:pt x="3277" y="694"/>
                      <a:pt x="3434" y="851"/>
                      <a:pt x="3434" y="1072"/>
                    </a:cubicBezTo>
                    <a:cubicBezTo>
                      <a:pt x="3434" y="1261"/>
                      <a:pt x="3277" y="1418"/>
                      <a:pt x="3056" y="1418"/>
                    </a:cubicBezTo>
                    <a:lnTo>
                      <a:pt x="1008" y="1418"/>
                    </a:lnTo>
                    <a:cubicBezTo>
                      <a:pt x="819" y="1418"/>
                      <a:pt x="662" y="1261"/>
                      <a:pt x="662" y="1072"/>
                    </a:cubicBezTo>
                    <a:cubicBezTo>
                      <a:pt x="662" y="851"/>
                      <a:pt x="819" y="694"/>
                      <a:pt x="1008" y="694"/>
                    </a:cubicBezTo>
                    <a:close/>
                    <a:moveTo>
                      <a:pt x="32" y="1"/>
                    </a:moveTo>
                    <a:lnTo>
                      <a:pt x="32" y="2395"/>
                    </a:lnTo>
                    <a:lnTo>
                      <a:pt x="0" y="2395"/>
                    </a:lnTo>
                    <a:cubicBezTo>
                      <a:pt x="0" y="2584"/>
                      <a:pt x="158" y="2741"/>
                      <a:pt x="347" y="2741"/>
                    </a:cubicBezTo>
                    <a:lnTo>
                      <a:pt x="3781" y="2741"/>
                    </a:lnTo>
                    <a:cubicBezTo>
                      <a:pt x="3970" y="2741"/>
                      <a:pt x="4127" y="2584"/>
                      <a:pt x="4127" y="2395"/>
                    </a:cubicBezTo>
                    <a:lnTo>
                      <a:pt x="4127" y="1"/>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9" name="Google Shape;8582;p91"/>
              <p:cNvSpPr/>
              <p:nvPr/>
            </p:nvSpPr>
            <p:spPr>
              <a:xfrm>
                <a:off x="-5885675" y="4010175"/>
                <a:ext cx="189075" cy="239450"/>
              </a:xfrm>
              <a:custGeom>
                <a:avLst/>
                <a:gdLst/>
                <a:ahLst/>
                <a:cxnLst/>
                <a:rect l="l" t="t" r="r" b="b"/>
                <a:pathLst>
                  <a:path w="7563" h="9578" extrusionOk="0">
                    <a:moveTo>
                      <a:pt x="5829" y="1323"/>
                    </a:moveTo>
                    <a:cubicBezTo>
                      <a:pt x="6018" y="1323"/>
                      <a:pt x="6176" y="1481"/>
                      <a:pt x="6176" y="1702"/>
                    </a:cubicBezTo>
                    <a:lnTo>
                      <a:pt x="6176" y="3749"/>
                    </a:lnTo>
                    <a:cubicBezTo>
                      <a:pt x="6176" y="3938"/>
                      <a:pt x="6018" y="4096"/>
                      <a:pt x="5829" y="4096"/>
                    </a:cubicBezTo>
                    <a:lnTo>
                      <a:pt x="1009" y="4096"/>
                    </a:lnTo>
                    <a:cubicBezTo>
                      <a:pt x="820" y="4096"/>
                      <a:pt x="663" y="3938"/>
                      <a:pt x="663" y="3749"/>
                    </a:cubicBezTo>
                    <a:lnTo>
                      <a:pt x="663" y="1702"/>
                    </a:lnTo>
                    <a:cubicBezTo>
                      <a:pt x="663" y="1481"/>
                      <a:pt x="820" y="1323"/>
                      <a:pt x="1009" y="1323"/>
                    </a:cubicBezTo>
                    <a:close/>
                    <a:moveTo>
                      <a:pt x="1734" y="4789"/>
                    </a:moveTo>
                    <a:cubicBezTo>
                      <a:pt x="2175" y="4789"/>
                      <a:pt x="2175" y="5482"/>
                      <a:pt x="1734" y="5482"/>
                    </a:cubicBezTo>
                    <a:lnTo>
                      <a:pt x="1072" y="5482"/>
                    </a:lnTo>
                    <a:cubicBezTo>
                      <a:pt x="631" y="5482"/>
                      <a:pt x="600" y="4789"/>
                      <a:pt x="1072" y="4789"/>
                    </a:cubicBezTo>
                    <a:close/>
                    <a:moveTo>
                      <a:pt x="3782" y="4758"/>
                    </a:moveTo>
                    <a:cubicBezTo>
                      <a:pt x="4223" y="4789"/>
                      <a:pt x="4223" y="5482"/>
                      <a:pt x="3782" y="5482"/>
                    </a:cubicBezTo>
                    <a:lnTo>
                      <a:pt x="3120" y="5482"/>
                    </a:lnTo>
                    <a:cubicBezTo>
                      <a:pt x="2899" y="5482"/>
                      <a:pt x="2742" y="5325"/>
                      <a:pt x="2742" y="5104"/>
                    </a:cubicBezTo>
                    <a:cubicBezTo>
                      <a:pt x="2742" y="4915"/>
                      <a:pt x="2899" y="4758"/>
                      <a:pt x="3120" y="4758"/>
                    </a:cubicBezTo>
                    <a:close/>
                    <a:moveTo>
                      <a:pt x="5829" y="4789"/>
                    </a:moveTo>
                    <a:cubicBezTo>
                      <a:pt x="6270" y="4789"/>
                      <a:pt x="6302" y="5482"/>
                      <a:pt x="5829" y="5482"/>
                    </a:cubicBezTo>
                    <a:lnTo>
                      <a:pt x="5168" y="5482"/>
                    </a:lnTo>
                    <a:cubicBezTo>
                      <a:pt x="4727" y="5482"/>
                      <a:pt x="4695" y="4789"/>
                      <a:pt x="5168" y="4789"/>
                    </a:cubicBezTo>
                    <a:close/>
                    <a:moveTo>
                      <a:pt x="1762" y="6174"/>
                    </a:moveTo>
                    <a:cubicBezTo>
                      <a:pt x="2175" y="6174"/>
                      <a:pt x="2165" y="6837"/>
                      <a:pt x="1734" y="6837"/>
                    </a:cubicBezTo>
                    <a:lnTo>
                      <a:pt x="1072" y="6837"/>
                    </a:lnTo>
                    <a:cubicBezTo>
                      <a:pt x="631" y="6837"/>
                      <a:pt x="600" y="6175"/>
                      <a:pt x="1072" y="6175"/>
                    </a:cubicBezTo>
                    <a:lnTo>
                      <a:pt x="1734" y="6175"/>
                    </a:lnTo>
                    <a:cubicBezTo>
                      <a:pt x="1744" y="6175"/>
                      <a:pt x="1753" y="6174"/>
                      <a:pt x="1762" y="6174"/>
                    </a:cubicBezTo>
                    <a:close/>
                    <a:moveTo>
                      <a:pt x="3782" y="6144"/>
                    </a:moveTo>
                    <a:cubicBezTo>
                      <a:pt x="4223" y="6144"/>
                      <a:pt x="4223" y="6837"/>
                      <a:pt x="3782" y="6837"/>
                    </a:cubicBezTo>
                    <a:lnTo>
                      <a:pt x="3120" y="6837"/>
                    </a:lnTo>
                    <a:cubicBezTo>
                      <a:pt x="2899" y="6837"/>
                      <a:pt x="2742" y="6679"/>
                      <a:pt x="2742" y="6490"/>
                    </a:cubicBezTo>
                    <a:cubicBezTo>
                      <a:pt x="2742" y="6301"/>
                      <a:pt x="2899" y="6144"/>
                      <a:pt x="3120" y="6144"/>
                    </a:cubicBezTo>
                    <a:close/>
                    <a:moveTo>
                      <a:pt x="5858" y="6174"/>
                    </a:moveTo>
                    <a:cubicBezTo>
                      <a:pt x="6272" y="6174"/>
                      <a:pt x="6291" y="6837"/>
                      <a:pt x="5829" y="6837"/>
                    </a:cubicBezTo>
                    <a:lnTo>
                      <a:pt x="5168" y="6837"/>
                    </a:lnTo>
                    <a:cubicBezTo>
                      <a:pt x="4727" y="6837"/>
                      <a:pt x="4695" y="6175"/>
                      <a:pt x="5168" y="6175"/>
                    </a:cubicBezTo>
                    <a:lnTo>
                      <a:pt x="5829" y="6175"/>
                    </a:lnTo>
                    <a:cubicBezTo>
                      <a:pt x="5839" y="6175"/>
                      <a:pt x="5849" y="6174"/>
                      <a:pt x="5858" y="6174"/>
                    </a:cubicBezTo>
                    <a:close/>
                    <a:moveTo>
                      <a:pt x="1" y="0"/>
                    </a:moveTo>
                    <a:lnTo>
                      <a:pt x="1" y="9578"/>
                    </a:lnTo>
                    <a:lnTo>
                      <a:pt x="663" y="9578"/>
                    </a:lnTo>
                    <a:lnTo>
                      <a:pt x="663" y="7876"/>
                    </a:lnTo>
                    <a:cubicBezTo>
                      <a:pt x="663" y="7687"/>
                      <a:pt x="820" y="7530"/>
                      <a:pt x="1009" y="7530"/>
                    </a:cubicBezTo>
                    <a:lnTo>
                      <a:pt x="5829" y="7530"/>
                    </a:lnTo>
                    <a:cubicBezTo>
                      <a:pt x="6018" y="7530"/>
                      <a:pt x="6176" y="7687"/>
                      <a:pt x="6176" y="7876"/>
                    </a:cubicBezTo>
                    <a:lnTo>
                      <a:pt x="6176" y="9578"/>
                    </a:lnTo>
                    <a:lnTo>
                      <a:pt x="6522" y="9578"/>
                    </a:lnTo>
                    <a:cubicBezTo>
                      <a:pt x="7090" y="9578"/>
                      <a:pt x="7562" y="9105"/>
                      <a:pt x="7562" y="8538"/>
                    </a:cubicBezTo>
                    <a:lnTo>
                      <a:pt x="7562" y="1008"/>
                    </a:lnTo>
                    <a:cubicBezTo>
                      <a:pt x="7531" y="473"/>
                      <a:pt x="7090" y="0"/>
                      <a:pt x="6491" y="0"/>
                    </a:cubicBez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60" name="Google Shape;684;p47"/>
            <p:cNvSpPr/>
            <p:nvPr/>
          </p:nvSpPr>
          <p:spPr>
            <a:xfrm>
              <a:off x="6286512" y="1142990"/>
              <a:ext cx="1000132" cy="1000132"/>
            </a:xfrm>
            <a:prstGeom prst="roundRect">
              <a:avLst>
                <a:gd name="adj" fmla="val 16667"/>
              </a:avLst>
            </a:prstGeom>
            <a:noFill/>
            <a:ln w="127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62" name="Прямоугольник 61"/>
          <p:cNvSpPr/>
          <p:nvPr/>
        </p:nvSpPr>
        <p:spPr>
          <a:xfrm>
            <a:off x="5004048" y="2211710"/>
            <a:ext cx="3357586" cy="1015663"/>
          </a:xfrm>
          <a:prstGeom prst="rect">
            <a:avLst/>
          </a:prstGeom>
        </p:spPr>
        <p:txBody>
          <a:bodyPr wrap="square">
            <a:spAutoFit/>
          </a:bodyPr>
          <a:lstStyle/>
          <a:p>
            <a:pPr algn="ctr"/>
            <a:r>
              <a:rPr lang="ru-RU" sz="3200" dirty="0">
                <a:solidFill>
                  <a:schemeClr val="tx2">
                    <a:lumMod val="75000"/>
                  </a:schemeClr>
                </a:solidFill>
                <a:latin typeface="PT Astra Serif" pitchFamily="18" charset="-52"/>
                <a:ea typeface="PT Astra Serif" pitchFamily="18" charset="-52"/>
                <a:cs typeface="Times New Roman" pitchFamily="18" charset="0"/>
              </a:rPr>
              <a:t>8 (4212) 35-83-94 </a:t>
            </a:r>
            <a:br>
              <a:rPr lang="ru-RU" sz="3200" dirty="0">
                <a:solidFill>
                  <a:schemeClr val="tx2">
                    <a:lumMod val="75000"/>
                  </a:schemeClr>
                </a:solidFill>
                <a:latin typeface="PT Astra Serif" pitchFamily="18" charset="-52"/>
                <a:ea typeface="PT Astra Serif" pitchFamily="18" charset="-52"/>
                <a:cs typeface="Times New Roman" pitchFamily="18" charset="0"/>
              </a:rPr>
            </a:br>
            <a:r>
              <a:rPr lang="ru-RU" sz="2800" dirty="0">
                <a:solidFill>
                  <a:schemeClr val="tx2">
                    <a:lumMod val="75000"/>
                  </a:schemeClr>
                </a:solidFill>
                <a:latin typeface="PT Astra Serif" pitchFamily="18" charset="-52"/>
                <a:ea typeface="PT Astra Serif" pitchFamily="18" charset="-52"/>
                <a:cs typeface="Times New Roman" pitchFamily="18" charset="0"/>
              </a:rPr>
              <a:t>(</a:t>
            </a:r>
            <a:r>
              <a:rPr lang="ru-RU" sz="2800" dirty="0" err="1">
                <a:solidFill>
                  <a:schemeClr val="tx2">
                    <a:lumMod val="75000"/>
                  </a:schemeClr>
                </a:solidFill>
                <a:latin typeface="PT Astra Serif" pitchFamily="18" charset="-52"/>
                <a:ea typeface="PT Astra Serif" pitchFamily="18" charset="-52"/>
                <a:cs typeface="Times New Roman" pitchFamily="18" charset="0"/>
              </a:rPr>
              <a:t>доб</a:t>
            </a:r>
            <a:r>
              <a:rPr lang="ru-RU" sz="2800" dirty="0">
                <a:solidFill>
                  <a:schemeClr val="tx2">
                    <a:lumMod val="75000"/>
                  </a:schemeClr>
                </a:solidFill>
                <a:latin typeface="PT Astra Serif" pitchFamily="18" charset="-52"/>
                <a:ea typeface="PT Astra Serif" pitchFamily="18" charset="-52"/>
                <a:cs typeface="Times New Roman" pitchFamily="18" charset="0"/>
              </a:rPr>
              <a:t>. 313, 314, 315)</a:t>
            </a:r>
          </a:p>
        </p:txBody>
      </p:sp>
      <p:grpSp>
        <p:nvGrpSpPr>
          <p:cNvPr id="26" name="Группа 25"/>
          <p:cNvGrpSpPr/>
          <p:nvPr/>
        </p:nvGrpSpPr>
        <p:grpSpPr>
          <a:xfrm>
            <a:off x="3563888" y="3075806"/>
            <a:ext cx="1858528" cy="1715652"/>
            <a:chOff x="6286512" y="1142990"/>
            <a:chExt cx="1000132" cy="1000132"/>
          </a:xfrm>
        </p:grpSpPr>
        <p:grpSp>
          <p:nvGrpSpPr>
            <p:cNvPr id="27" name="Google Shape;8578;p91"/>
            <p:cNvGrpSpPr/>
            <p:nvPr/>
          </p:nvGrpSpPr>
          <p:grpSpPr>
            <a:xfrm>
              <a:off x="6572264" y="1357304"/>
              <a:ext cx="500066" cy="571504"/>
              <a:chOff x="-5971525" y="3990475"/>
              <a:chExt cx="274925" cy="293025"/>
            </a:xfrm>
            <a:solidFill>
              <a:schemeClr val="tx1"/>
            </a:solidFill>
          </p:grpSpPr>
          <p:sp>
            <p:nvSpPr>
              <p:cNvPr id="29" name="Google Shape;8579;p91"/>
              <p:cNvSpPr/>
              <p:nvPr/>
            </p:nvSpPr>
            <p:spPr>
              <a:xfrm>
                <a:off x="-5851000" y="4061375"/>
                <a:ext cx="102400" cy="33875"/>
              </a:xfrm>
              <a:custGeom>
                <a:avLst/>
                <a:gdLst/>
                <a:ahLst/>
                <a:cxnLst/>
                <a:rect l="l" t="t" r="r" b="b"/>
                <a:pathLst>
                  <a:path w="4096" h="1355" extrusionOk="0">
                    <a:moveTo>
                      <a:pt x="0" y="0"/>
                    </a:moveTo>
                    <a:lnTo>
                      <a:pt x="0" y="1355"/>
                    </a:lnTo>
                    <a:lnTo>
                      <a:pt x="4096" y="1355"/>
                    </a:lnTo>
                    <a:lnTo>
                      <a:pt x="4096" y="0"/>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3" name="Google Shape;8580;p91"/>
              <p:cNvSpPr/>
              <p:nvPr/>
            </p:nvSpPr>
            <p:spPr>
              <a:xfrm>
                <a:off x="-5971525" y="3990475"/>
                <a:ext cx="69350" cy="275700"/>
              </a:xfrm>
              <a:custGeom>
                <a:avLst/>
                <a:gdLst/>
                <a:ahLst/>
                <a:cxnLst/>
                <a:rect l="l" t="t" r="r" b="b"/>
                <a:pathLst>
                  <a:path w="2774" h="11028" extrusionOk="0">
                    <a:moveTo>
                      <a:pt x="1041" y="1"/>
                    </a:moveTo>
                    <a:lnTo>
                      <a:pt x="1041" y="32"/>
                    </a:lnTo>
                    <a:cubicBezTo>
                      <a:pt x="473" y="32"/>
                      <a:pt x="1" y="505"/>
                      <a:pt x="1" y="1072"/>
                    </a:cubicBezTo>
                    <a:lnTo>
                      <a:pt x="1" y="9988"/>
                    </a:lnTo>
                    <a:cubicBezTo>
                      <a:pt x="1" y="10555"/>
                      <a:pt x="473" y="11027"/>
                      <a:pt x="1041" y="11027"/>
                    </a:cubicBezTo>
                    <a:lnTo>
                      <a:pt x="2395" y="11027"/>
                    </a:lnTo>
                    <a:cubicBezTo>
                      <a:pt x="2521" y="11027"/>
                      <a:pt x="2647" y="10996"/>
                      <a:pt x="2773" y="10933"/>
                    </a:cubicBezTo>
                    <a:lnTo>
                      <a:pt x="2773" y="64"/>
                    </a:lnTo>
                    <a:cubicBezTo>
                      <a:pt x="2647" y="32"/>
                      <a:pt x="2521" y="1"/>
                      <a:pt x="2395" y="1"/>
                    </a:cubicBez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4" name="Google Shape;8581;p91"/>
              <p:cNvSpPr/>
              <p:nvPr/>
            </p:nvSpPr>
            <p:spPr>
              <a:xfrm>
                <a:off x="-5851000" y="4214950"/>
                <a:ext cx="103200" cy="68550"/>
              </a:xfrm>
              <a:custGeom>
                <a:avLst/>
                <a:gdLst/>
                <a:ahLst/>
                <a:cxnLst/>
                <a:rect l="l" t="t" r="r" b="b"/>
                <a:pathLst>
                  <a:path w="4128" h="2742" extrusionOk="0">
                    <a:moveTo>
                      <a:pt x="3056" y="694"/>
                    </a:moveTo>
                    <a:cubicBezTo>
                      <a:pt x="3277" y="694"/>
                      <a:pt x="3434" y="851"/>
                      <a:pt x="3434" y="1072"/>
                    </a:cubicBezTo>
                    <a:cubicBezTo>
                      <a:pt x="3434" y="1261"/>
                      <a:pt x="3277" y="1418"/>
                      <a:pt x="3056" y="1418"/>
                    </a:cubicBezTo>
                    <a:lnTo>
                      <a:pt x="1008" y="1418"/>
                    </a:lnTo>
                    <a:cubicBezTo>
                      <a:pt x="819" y="1418"/>
                      <a:pt x="662" y="1261"/>
                      <a:pt x="662" y="1072"/>
                    </a:cubicBezTo>
                    <a:cubicBezTo>
                      <a:pt x="662" y="851"/>
                      <a:pt x="819" y="694"/>
                      <a:pt x="1008" y="694"/>
                    </a:cubicBezTo>
                    <a:close/>
                    <a:moveTo>
                      <a:pt x="32" y="1"/>
                    </a:moveTo>
                    <a:lnTo>
                      <a:pt x="32" y="2395"/>
                    </a:lnTo>
                    <a:lnTo>
                      <a:pt x="0" y="2395"/>
                    </a:lnTo>
                    <a:cubicBezTo>
                      <a:pt x="0" y="2584"/>
                      <a:pt x="158" y="2741"/>
                      <a:pt x="347" y="2741"/>
                    </a:cubicBezTo>
                    <a:lnTo>
                      <a:pt x="3781" y="2741"/>
                    </a:lnTo>
                    <a:cubicBezTo>
                      <a:pt x="3970" y="2741"/>
                      <a:pt x="4127" y="2584"/>
                      <a:pt x="4127" y="2395"/>
                    </a:cubicBezTo>
                    <a:lnTo>
                      <a:pt x="4127" y="1"/>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5" name="Google Shape;8582;p91"/>
              <p:cNvSpPr/>
              <p:nvPr/>
            </p:nvSpPr>
            <p:spPr>
              <a:xfrm>
                <a:off x="-5885675" y="4010175"/>
                <a:ext cx="189075" cy="239450"/>
              </a:xfrm>
              <a:custGeom>
                <a:avLst/>
                <a:gdLst/>
                <a:ahLst/>
                <a:cxnLst/>
                <a:rect l="l" t="t" r="r" b="b"/>
                <a:pathLst>
                  <a:path w="7563" h="9578" extrusionOk="0">
                    <a:moveTo>
                      <a:pt x="5829" y="1323"/>
                    </a:moveTo>
                    <a:cubicBezTo>
                      <a:pt x="6018" y="1323"/>
                      <a:pt x="6176" y="1481"/>
                      <a:pt x="6176" y="1702"/>
                    </a:cubicBezTo>
                    <a:lnTo>
                      <a:pt x="6176" y="3749"/>
                    </a:lnTo>
                    <a:cubicBezTo>
                      <a:pt x="6176" y="3938"/>
                      <a:pt x="6018" y="4096"/>
                      <a:pt x="5829" y="4096"/>
                    </a:cubicBezTo>
                    <a:lnTo>
                      <a:pt x="1009" y="4096"/>
                    </a:lnTo>
                    <a:cubicBezTo>
                      <a:pt x="820" y="4096"/>
                      <a:pt x="663" y="3938"/>
                      <a:pt x="663" y="3749"/>
                    </a:cubicBezTo>
                    <a:lnTo>
                      <a:pt x="663" y="1702"/>
                    </a:lnTo>
                    <a:cubicBezTo>
                      <a:pt x="663" y="1481"/>
                      <a:pt x="820" y="1323"/>
                      <a:pt x="1009" y="1323"/>
                    </a:cubicBezTo>
                    <a:close/>
                    <a:moveTo>
                      <a:pt x="1734" y="4789"/>
                    </a:moveTo>
                    <a:cubicBezTo>
                      <a:pt x="2175" y="4789"/>
                      <a:pt x="2175" y="5482"/>
                      <a:pt x="1734" y="5482"/>
                    </a:cubicBezTo>
                    <a:lnTo>
                      <a:pt x="1072" y="5482"/>
                    </a:lnTo>
                    <a:cubicBezTo>
                      <a:pt x="631" y="5482"/>
                      <a:pt x="600" y="4789"/>
                      <a:pt x="1072" y="4789"/>
                    </a:cubicBezTo>
                    <a:close/>
                    <a:moveTo>
                      <a:pt x="3782" y="4758"/>
                    </a:moveTo>
                    <a:cubicBezTo>
                      <a:pt x="4223" y="4789"/>
                      <a:pt x="4223" y="5482"/>
                      <a:pt x="3782" y="5482"/>
                    </a:cubicBezTo>
                    <a:lnTo>
                      <a:pt x="3120" y="5482"/>
                    </a:lnTo>
                    <a:cubicBezTo>
                      <a:pt x="2899" y="5482"/>
                      <a:pt x="2742" y="5325"/>
                      <a:pt x="2742" y="5104"/>
                    </a:cubicBezTo>
                    <a:cubicBezTo>
                      <a:pt x="2742" y="4915"/>
                      <a:pt x="2899" y="4758"/>
                      <a:pt x="3120" y="4758"/>
                    </a:cubicBezTo>
                    <a:close/>
                    <a:moveTo>
                      <a:pt x="5829" y="4789"/>
                    </a:moveTo>
                    <a:cubicBezTo>
                      <a:pt x="6270" y="4789"/>
                      <a:pt x="6302" y="5482"/>
                      <a:pt x="5829" y="5482"/>
                    </a:cubicBezTo>
                    <a:lnTo>
                      <a:pt x="5168" y="5482"/>
                    </a:lnTo>
                    <a:cubicBezTo>
                      <a:pt x="4727" y="5482"/>
                      <a:pt x="4695" y="4789"/>
                      <a:pt x="5168" y="4789"/>
                    </a:cubicBezTo>
                    <a:close/>
                    <a:moveTo>
                      <a:pt x="1762" y="6174"/>
                    </a:moveTo>
                    <a:cubicBezTo>
                      <a:pt x="2175" y="6174"/>
                      <a:pt x="2165" y="6837"/>
                      <a:pt x="1734" y="6837"/>
                    </a:cubicBezTo>
                    <a:lnTo>
                      <a:pt x="1072" y="6837"/>
                    </a:lnTo>
                    <a:cubicBezTo>
                      <a:pt x="631" y="6837"/>
                      <a:pt x="600" y="6175"/>
                      <a:pt x="1072" y="6175"/>
                    </a:cubicBezTo>
                    <a:lnTo>
                      <a:pt x="1734" y="6175"/>
                    </a:lnTo>
                    <a:cubicBezTo>
                      <a:pt x="1744" y="6175"/>
                      <a:pt x="1753" y="6174"/>
                      <a:pt x="1762" y="6174"/>
                    </a:cubicBezTo>
                    <a:close/>
                    <a:moveTo>
                      <a:pt x="3782" y="6144"/>
                    </a:moveTo>
                    <a:cubicBezTo>
                      <a:pt x="4223" y="6144"/>
                      <a:pt x="4223" y="6837"/>
                      <a:pt x="3782" y="6837"/>
                    </a:cubicBezTo>
                    <a:lnTo>
                      <a:pt x="3120" y="6837"/>
                    </a:lnTo>
                    <a:cubicBezTo>
                      <a:pt x="2899" y="6837"/>
                      <a:pt x="2742" y="6679"/>
                      <a:pt x="2742" y="6490"/>
                    </a:cubicBezTo>
                    <a:cubicBezTo>
                      <a:pt x="2742" y="6301"/>
                      <a:pt x="2899" y="6144"/>
                      <a:pt x="3120" y="6144"/>
                    </a:cubicBezTo>
                    <a:close/>
                    <a:moveTo>
                      <a:pt x="5858" y="6174"/>
                    </a:moveTo>
                    <a:cubicBezTo>
                      <a:pt x="6272" y="6174"/>
                      <a:pt x="6291" y="6837"/>
                      <a:pt x="5829" y="6837"/>
                    </a:cubicBezTo>
                    <a:lnTo>
                      <a:pt x="5168" y="6837"/>
                    </a:lnTo>
                    <a:cubicBezTo>
                      <a:pt x="4727" y="6837"/>
                      <a:pt x="4695" y="6175"/>
                      <a:pt x="5168" y="6175"/>
                    </a:cubicBezTo>
                    <a:lnTo>
                      <a:pt x="5829" y="6175"/>
                    </a:lnTo>
                    <a:cubicBezTo>
                      <a:pt x="5839" y="6175"/>
                      <a:pt x="5849" y="6174"/>
                      <a:pt x="5858" y="6174"/>
                    </a:cubicBezTo>
                    <a:close/>
                    <a:moveTo>
                      <a:pt x="1" y="0"/>
                    </a:moveTo>
                    <a:lnTo>
                      <a:pt x="1" y="9578"/>
                    </a:lnTo>
                    <a:lnTo>
                      <a:pt x="663" y="9578"/>
                    </a:lnTo>
                    <a:lnTo>
                      <a:pt x="663" y="7876"/>
                    </a:lnTo>
                    <a:cubicBezTo>
                      <a:pt x="663" y="7687"/>
                      <a:pt x="820" y="7530"/>
                      <a:pt x="1009" y="7530"/>
                    </a:cubicBezTo>
                    <a:lnTo>
                      <a:pt x="5829" y="7530"/>
                    </a:lnTo>
                    <a:cubicBezTo>
                      <a:pt x="6018" y="7530"/>
                      <a:pt x="6176" y="7687"/>
                      <a:pt x="6176" y="7876"/>
                    </a:cubicBezTo>
                    <a:lnTo>
                      <a:pt x="6176" y="9578"/>
                    </a:lnTo>
                    <a:lnTo>
                      <a:pt x="6522" y="9578"/>
                    </a:lnTo>
                    <a:cubicBezTo>
                      <a:pt x="7090" y="9578"/>
                      <a:pt x="7562" y="9105"/>
                      <a:pt x="7562" y="8538"/>
                    </a:cubicBezTo>
                    <a:lnTo>
                      <a:pt x="7562" y="1008"/>
                    </a:lnTo>
                    <a:cubicBezTo>
                      <a:pt x="7531" y="473"/>
                      <a:pt x="7090" y="0"/>
                      <a:pt x="6491" y="0"/>
                    </a:cubicBez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28" name="Google Shape;684;p47"/>
            <p:cNvSpPr/>
            <p:nvPr/>
          </p:nvSpPr>
          <p:spPr>
            <a:xfrm>
              <a:off x="6286512" y="1142990"/>
              <a:ext cx="1000132" cy="1000132"/>
            </a:xfrm>
            <a:prstGeom prst="roundRect">
              <a:avLst>
                <a:gd name="adj" fmla="val 16667"/>
              </a:avLst>
            </a:prstGeom>
            <a:noFill/>
            <a:ln w="127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2050" name="Picture 2" descr="C:\Users\Chistyakova_MaA\Downloads\продвинутый-генератор-qr-кода-онлайн-для-кодирования-текста-и-ссылок (1).png"/>
          <p:cNvPicPr>
            <a:picLocks noChangeAspect="1" noChangeArrowheads="1"/>
          </p:cNvPicPr>
          <p:nvPr/>
        </p:nvPicPr>
        <p:blipFill>
          <a:blip r:embed="rId2"/>
          <a:srcRect/>
          <a:stretch>
            <a:fillRect/>
          </a:stretch>
        </p:blipFill>
        <p:spPr bwMode="auto">
          <a:xfrm>
            <a:off x="3851920" y="3219822"/>
            <a:ext cx="1373138" cy="13731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728" y="857238"/>
            <a:ext cx="6429420" cy="3970318"/>
          </a:xfrm>
          <a:prstGeom prst="rect">
            <a:avLst/>
          </a:prstGeom>
        </p:spPr>
        <p:txBody>
          <a:bodyPr wrap="square">
            <a:spAutoFit/>
          </a:bodyPr>
          <a:lstStyle/>
          <a:p>
            <a:pPr algn="ctr"/>
            <a:r>
              <a:rPr lang="ru-RU" sz="2800" b="1" dirty="0">
                <a:solidFill>
                  <a:schemeClr val="tx2">
                    <a:lumMod val="75000"/>
                  </a:schemeClr>
                </a:solidFill>
                <a:latin typeface="PT Astra Serif" pitchFamily="18" charset="-52"/>
                <a:ea typeface="PT Astra Serif" pitchFamily="18" charset="-52"/>
                <a:cs typeface="Times New Roman" pitchFamily="18" charset="0"/>
              </a:rPr>
              <a:t>Начальник отдела по делам некоммерческих организаций Управления Министерства юстиции Российской Федерации по Хабаровскому краю </a:t>
            </a:r>
            <a:br>
              <a:rPr lang="ru-RU" sz="2800" b="1" dirty="0">
                <a:solidFill>
                  <a:schemeClr val="tx2">
                    <a:lumMod val="75000"/>
                  </a:schemeClr>
                </a:solidFill>
                <a:latin typeface="PT Astra Serif" pitchFamily="18" charset="-52"/>
                <a:ea typeface="PT Astra Serif" pitchFamily="18" charset="-52"/>
                <a:cs typeface="Times New Roman" pitchFamily="18" charset="0"/>
              </a:rPr>
            </a:br>
            <a:r>
              <a:rPr lang="ru-RU" sz="2800" b="1" dirty="0">
                <a:solidFill>
                  <a:schemeClr val="tx2">
                    <a:lumMod val="75000"/>
                  </a:schemeClr>
                </a:solidFill>
                <a:latin typeface="PT Astra Serif" pitchFamily="18" charset="-52"/>
                <a:ea typeface="PT Astra Serif" pitchFamily="18" charset="-52"/>
                <a:cs typeface="Times New Roman" pitchFamily="18" charset="0"/>
              </a:rPr>
              <a:t>и Еврейской автономной области</a:t>
            </a:r>
          </a:p>
          <a:p>
            <a:pPr algn="ctr"/>
            <a:endParaRPr lang="ru-RU" sz="2800" b="1" dirty="0">
              <a:solidFill>
                <a:schemeClr val="tx2">
                  <a:lumMod val="75000"/>
                </a:schemeClr>
              </a:solidFill>
              <a:latin typeface="PT Astra Serif" pitchFamily="18" charset="-52"/>
              <a:ea typeface="PT Astra Serif" pitchFamily="18" charset="-52"/>
              <a:cs typeface="Times New Roman" pitchFamily="18" charset="0"/>
            </a:endParaRPr>
          </a:p>
          <a:p>
            <a:pPr algn="ctr"/>
            <a:r>
              <a:rPr lang="ru-RU" sz="2800" b="1" dirty="0">
                <a:solidFill>
                  <a:schemeClr val="tx2">
                    <a:lumMod val="75000"/>
                  </a:schemeClr>
                </a:solidFill>
                <a:latin typeface="PT Astra Serif" pitchFamily="18" charset="-52"/>
                <a:ea typeface="PT Astra Serif" pitchFamily="18" charset="-52"/>
                <a:cs typeface="Times New Roman" pitchFamily="18" charset="0"/>
              </a:rPr>
              <a:t>КАМБАРОВА </a:t>
            </a:r>
          </a:p>
          <a:p>
            <a:pPr algn="ctr"/>
            <a:r>
              <a:rPr lang="ru-RU" sz="2800" b="1" dirty="0">
                <a:solidFill>
                  <a:schemeClr val="tx2">
                    <a:lumMod val="75000"/>
                  </a:schemeClr>
                </a:solidFill>
                <a:latin typeface="PT Astra Serif" pitchFamily="18" charset="-52"/>
                <a:ea typeface="PT Astra Serif" pitchFamily="18" charset="-52"/>
                <a:cs typeface="Times New Roman" pitchFamily="18" charset="0"/>
              </a:rPr>
              <a:t>ЕЛЕНА АЛЕКСАНДРОВНА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1538" y="1428742"/>
            <a:ext cx="7500990" cy="2708434"/>
          </a:xfrm>
          <a:prstGeom prst="rect">
            <a:avLst/>
          </a:prstGeom>
        </p:spPr>
        <p:txBody>
          <a:bodyPr wrap="square">
            <a:spAutoFit/>
          </a:bodyPr>
          <a:lstStyle/>
          <a:p>
            <a:pPr algn="ctr"/>
            <a:r>
              <a:rPr lang="ru-RU" sz="3400" b="1" dirty="0">
                <a:solidFill>
                  <a:schemeClr val="tx2">
                    <a:lumMod val="75000"/>
                  </a:schemeClr>
                </a:solidFill>
                <a:latin typeface="PT Astra Serif" pitchFamily="18" charset="-52"/>
                <a:ea typeface="PT Astra Serif" pitchFamily="18" charset="-52"/>
                <a:cs typeface="Times New Roman" pitchFamily="18" charset="0"/>
              </a:rPr>
              <a:t>Реализация Управлением Минюста России по Хабаровскому краю и Еврейской автономной </a:t>
            </a:r>
            <a:r>
              <a:rPr lang="ru-RU" sz="3400" b="1">
                <a:solidFill>
                  <a:schemeClr val="tx2">
                    <a:lumMod val="75000"/>
                  </a:schemeClr>
                </a:solidFill>
                <a:latin typeface="PT Astra Serif" pitchFamily="18" charset="-52"/>
                <a:ea typeface="PT Astra Serif" pitchFamily="18" charset="-52"/>
                <a:cs typeface="Times New Roman" pitchFamily="18" charset="0"/>
              </a:rPr>
              <a:t>области возложенных полномочий </a:t>
            </a:r>
            <a:r>
              <a:rPr lang="ru-RU" sz="3400" b="1" dirty="0">
                <a:solidFill>
                  <a:schemeClr val="tx2">
                    <a:lumMod val="75000"/>
                  </a:schemeClr>
                </a:solidFill>
                <a:latin typeface="PT Astra Serif" pitchFamily="18" charset="-52"/>
                <a:ea typeface="PT Astra Serif" pitchFamily="18" charset="-52"/>
                <a:cs typeface="Times New Roman" pitchFamily="18" charset="0"/>
              </a:rPr>
              <a:t>в сфере некоммерческих организаций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E0C3D5-3668-43F5-A241-D827A270EEF5}"/>
              </a:ext>
            </a:extLst>
          </p:cNvPr>
          <p:cNvSpPr>
            <a:spLocks noGrp="1"/>
          </p:cNvSpPr>
          <p:nvPr>
            <p:ph type="title"/>
          </p:nvPr>
        </p:nvSpPr>
        <p:spPr>
          <a:xfrm>
            <a:off x="457200" y="200620"/>
            <a:ext cx="8229600" cy="786809"/>
          </a:xfrm>
        </p:spPr>
        <p:txBody>
          <a:bodyPr>
            <a:noAutofit/>
          </a:bodyPr>
          <a:lstStyle/>
          <a:p>
            <a:pPr algn="ctr"/>
            <a:r>
              <a:rPr lang="ru-RU" sz="1800" b="1" dirty="0">
                <a:solidFill>
                  <a:schemeClr val="tx2">
                    <a:lumMod val="75000"/>
                  </a:schemeClr>
                </a:solidFill>
                <a:latin typeface="PT Astra Serif" pitchFamily="18" charset="-52"/>
                <a:ea typeface="PT Astra Serif" pitchFamily="18" charset="-52"/>
                <a:cs typeface="Times New Roman" pitchFamily="18" charset="0"/>
                <a:sym typeface="Arial"/>
              </a:rPr>
              <a:t>В рамках установленных полномочий </a:t>
            </a:r>
            <a:br>
              <a:rPr lang="ru-RU" sz="1800" b="1" dirty="0">
                <a:solidFill>
                  <a:schemeClr val="tx2">
                    <a:lumMod val="75000"/>
                  </a:schemeClr>
                </a:solidFill>
                <a:latin typeface="PT Astra Serif" pitchFamily="18" charset="-52"/>
                <a:ea typeface="PT Astra Serif" pitchFamily="18" charset="-52"/>
                <a:cs typeface="Times New Roman" pitchFamily="18" charset="0"/>
                <a:sym typeface="Arial"/>
              </a:rPr>
            </a:br>
            <a:r>
              <a:rPr lang="ru-RU" sz="1800" b="1" dirty="0">
                <a:solidFill>
                  <a:schemeClr val="tx2">
                    <a:lumMod val="75000"/>
                  </a:schemeClr>
                </a:solidFill>
                <a:latin typeface="PT Astra Serif" pitchFamily="18" charset="-52"/>
                <a:ea typeface="PT Astra Serif" pitchFamily="18" charset="-52"/>
                <a:cs typeface="Times New Roman" pitchFamily="18" charset="0"/>
                <a:sym typeface="Arial"/>
              </a:rPr>
              <a:t>Управление Минюста России по Хабаровскому краю и Еврейской автономной области</a:t>
            </a:r>
            <a:r>
              <a:rPr lang="ru-RU" sz="2000" b="1" dirty="0">
                <a:solidFill>
                  <a:schemeClr val="tx2">
                    <a:lumMod val="75000"/>
                  </a:schemeClr>
                </a:solidFill>
                <a:latin typeface="PT Astra Serif" pitchFamily="18" charset="-52"/>
                <a:ea typeface="PT Astra Serif" pitchFamily="18" charset="-52"/>
                <a:cs typeface="Times New Roman" pitchFamily="18" charset="0"/>
                <a:sym typeface="Arial"/>
              </a:rPr>
              <a:t>:</a:t>
            </a:r>
            <a:br>
              <a:rPr lang="ru-RU" sz="2000" b="1" dirty="0">
                <a:solidFill>
                  <a:schemeClr val="tx2">
                    <a:lumMod val="75000"/>
                  </a:schemeClr>
                </a:solidFill>
                <a:latin typeface="PT Astra Serif" pitchFamily="18" charset="-52"/>
                <a:ea typeface="PT Astra Serif" pitchFamily="18" charset="-52"/>
                <a:cs typeface="Times New Roman" pitchFamily="18" charset="0"/>
                <a:sym typeface="Arial"/>
              </a:rPr>
            </a:br>
            <a:endParaRPr lang="ru-RU" sz="2000" b="1" dirty="0">
              <a:solidFill>
                <a:schemeClr val="tx2">
                  <a:lumMod val="75000"/>
                </a:schemeClr>
              </a:solidFill>
              <a:latin typeface="PT Astra Serif" pitchFamily="18" charset="-52"/>
              <a:ea typeface="PT Astra Serif" pitchFamily="18" charset="-52"/>
              <a:cs typeface="Times New Roman" pitchFamily="18" charset="0"/>
              <a:sym typeface="Arial"/>
            </a:endParaRPr>
          </a:p>
        </p:txBody>
      </p:sp>
      <p:sp>
        <p:nvSpPr>
          <p:cNvPr id="3" name="Объект 2">
            <a:extLst>
              <a:ext uri="{FF2B5EF4-FFF2-40B4-BE49-F238E27FC236}">
                <a16:creationId xmlns:a16="http://schemas.microsoft.com/office/drawing/2014/main" id="{11E06835-45A4-4656-B974-FB3578D45E1E}"/>
              </a:ext>
            </a:extLst>
          </p:cNvPr>
          <p:cNvSpPr>
            <a:spLocks noGrp="1"/>
          </p:cNvSpPr>
          <p:nvPr>
            <p:ph idx="1"/>
          </p:nvPr>
        </p:nvSpPr>
        <p:spPr>
          <a:xfrm>
            <a:off x="457200" y="843559"/>
            <a:ext cx="8229600" cy="4099322"/>
          </a:xfrm>
        </p:spPr>
        <p:txBody>
          <a:bodyPr>
            <a:normAutofit fontScale="25000" lnSpcReduction="20000"/>
          </a:bodyPr>
          <a:lstStyle/>
          <a:p>
            <a:pPr marL="20638" indent="341313"/>
            <a:endParaRPr lang="ru-RU" sz="4400" b="1" dirty="0"/>
          </a:p>
          <a:p>
            <a:pPr marL="0" indent="341313">
              <a:spcBef>
                <a:spcPts val="0"/>
              </a:spcBef>
              <a:spcAft>
                <a:spcPts val="600"/>
              </a:spcAft>
              <a:buFont typeface="Wingdings" panose="05000000000000000000" pitchFamily="2" charset="2"/>
              <a:buChar char="ü"/>
            </a:pPr>
            <a:r>
              <a:rPr lang="ru-RU" sz="4400" dirty="0"/>
              <a:t> Рассматривает документы и принимает решения о государственной регистрации межрегиональных, региональных и местных общественных организаций (объединений) и движений (далее - организации и движения), региональных отделений и иных структурных подразделений политических партий (за исключением ликвидации), региональных и местных отделений международных, общероссийских и межрегиональных общественных организаций и движений, местных отделений региональных общественных организаций и движений, местных религиозных организаций, централизованных религиозных организаций, имеющих местные религиозные организации на территории одного субъекта Российской Федерации, религиозных организаций, образованных централизованными религиозными организациями, имеющими местные религиозные организации на территории одного субъекта Российской Федерации, иных некоммерческих организаций, на которые распространяется специальный порядок государственной регистрации некоммерческих организаций, установленный Федеральным законом «О некоммерческих организациях»;</a:t>
            </a:r>
          </a:p>
          <a:p>
            <a:pPr marL="0" indent="341313">
              <a:spcBef>
                <a:spcPts val="0"/>
              </a:spcBef>
              <a:spcAft>
                <a:spcPts val="600"/>
              </a:spcAft>
              <a:buFont typeface="Wingdings" panose="05000000000000000000" pitchFamily="2" charset="2"/>
              <a:buChar char="ü"/>
            </a:pPr>
            <a:r>
              <a:rPr lang="ru-RU" sz="4400" dirty="0"/>
              <a:t>Осуществляет государственный контроль (надзор) за деятельностью некоммерческих организаций;</a:t>
            </a:r>
          </a:p>
          <a:p>
            <a:pPr marL="0" indent="341313">
              <a:spcBef>
                <a:spcPts val="0"/>
              </a:spcBef>
              <a:spcAft>
                <a:spcPts val="600"/>
              </a:spcAft>
              <a:buFont typeface="Wingdings" panose="05000000000000000000" pitchFamily="2" charset="2"/>
              <a:buChar char="ü"/>
            </a:pPr>
            <a:r>
              <a:rPr lang="ru-RU" sz="4400" dirty="0"/>
              <a:t>Принимает уведомления о начале (продолжении) деятельности религиозных групп и выдает соответствующее подтверждение получения и регистрации уведомления о начале деятельности такой религиозной группы;</a:t>
            </a:r>
          </a:p>
          <a:p>
            <a:pPr marL="0" indent="341313">
              <a:spcBef>
                <a:spcPts val="0"/>
              </a:spcBef>
              <a:spcAft>
                <a:spcPts val="600"/>
              </a:spcAft>
              <a:buFont typeface="Wingdings" panose="05000000000000000000" pitchFamily="2" charset="2"/>
              <a:buChar char="ü"/>
            </a:pPr>
            <a:r>
              <a:rPr lang="ru-RU" sz="4400" dirty="0"/>
              <a:t>Организует проведение государственной религиоведческой экспертизы в отношении местных религиозных организаций, а также централизованных религиозных организаций, имеющих местные религиозные организации на территории одного субъекта Российской Федерации, образуя в этих целях экспертный совет;</a:t>
            </a:r>
          </a:p>
          <a:p>
            <a:pPr marL="0" indent="341313">
              <a:spcBef>
                <a:spcPts val="0"/>
              </a:spcBef>
              <a:spcAft>
                <a:spcPts val="600"/>
              </a:spcAft>
              <a:buFont typeface="Wingdings" panose="05000000000000000000" pitchFamily="2" charset="2"/>
              <a:buChar char="ü"/>
            </a:pPr>
            <a:r>
              <a:rPr lang="ru-RU" sz="4400" dirty="0"/>
              <a:t>Участвует в ведении реестра зарегистрированных некоммерческих организаций;</a:t>
            </a:r>
          </a:p>
          <a:p>
            <a:pPr marL="0" indent="341313">
              <a:spcBef>
                <a:spcPts val="0"/>
              </a:spcBef>
              <a:spcAft>
                <a:spcPts val="600"/>
              </a:spcAft>
              <a:buFont typeface="Wingdings" panose="05000000000000000000" pitchFamily="2" charset="2"/>
              <a:buChar char="ü"/>
            </a:pPr>
            <a:r>
              <a:rPr lang="ru-RU" sz="4400" dirty="0"/>
              <a:t>Участвует в ведении реестра некоммерческих организаций - исполнителей общественно полезных услуг;</a:t>
            </a:r>
          </a:p>
          <a:p>
            <a:pPr marL="0" indent="341313">
              <a:spcBef>
                <a:spcPts val="0"/>
              </a:spcBef>
              <a:spcAft>
                <a:spcPts val="600"/>
              </a:spcAft>
              <a:buFont typeface="Wingdings" panose="05000000000000000000" pitchFamily="2" charset="2"/>
              <a:buChar char="ü"/>
            </a:pPr>
            <a:r>
              <a:rPr lang="ru-RU" sz="4400" dirty="0"/>
              <a:t>Принимает решение о признании (об отказе в признании) социально ориентированной некоммерческой организации исполнителем общественно полезных услуг.</a:t>
            </a:r>
          </a:p>
          <a:p>
            <a:endParaRPr lang="ru-RU" dirty="0"/>
          </a:p>
        </p:txBody>
      </p:sp>
      <p:sp>
        <p:nvSpPr>
          <p:cNvPr id="4" name="Номер слайда 3">
            <a:extLst>
              <a:ext uri="{FF2B5EF4-FFF2-40B4-BE49-F238E27FC236}">
                <a16:creationId xmlns:a16="http://schemas.microsoft.com/office/drawing/2014/main" id="{53839B99-991C-43D6-9BB2-C2E4C8A086C1}"/>
              </a:ext>
            </a:extLst>
          </p:cNvPr>
          <p:cNvSpPr>
            <a:spLocks noGrp="1"/>
          </p:cNvSpPr>
          <p:nvPr>
            <p:ph type="sldNum" sz="quarter" idx="12"/>
          </p:nvPr>
        </p:nvSpPr>
        <p:spPr/>
        <p:txBody>
          <a:bodyPr/>
          <a:lstStyle/>
          <a:p>
            <a:fld id="{A3DCDF73-85D2-4237-9B32-053DBDB0C312}" type="slidenum">
              <a:rPr kumimoji="0" lang="en-US" smtClean="0"/>
              <a:pPr/>
              <a:t>4</a:t>
            </a:fld>
            <a:endParaRPr kumimoji="0" lang="en-US"/>
          </a:p>
        </p:txBody>
      </p:sp>
    </p:spTree>
    <p:extLst>
      <p:ext uri="{BB962C8B-B14F-4D97-AF65-F5344CB8AC3E}">
        <p14:creationId xmlns:p14="http://schemas.microsoft.com/office/powerpoint/2010/main" val="324709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a:extLst>
              <a:ext uri="{FF2B5EF4-FFF2-40B4-BE49-F238E27FC236}">
                <a16:creationId xmlns:a16="http://schemas.microsoft.com/office/drawing/2014/main" id="{6739AE36-6478-428C-BCE3-3E1126A4897C}"/>
              </a:ext>
            </a:extLst>
          </p:cNvPr>
          <p:cNvGraphicFramePr>
            <a:graphicFrameLocks noGrp="1"/>
          </p:cNvGraphicFramePr>
          <p:nvPr>
            <p:ph idx="1"/>
            <p:extLst>
              <p:ext uri="{D42A27DB-BD31-4B8C-83A1-F6EECF244321}">
                <p14:modId xmlns:p14="http://schemas.microsoft.com/office/powerpoint/2010/main" val="1656005918"/>
              </p:ext>
            </p:extLst>
          </p:nvPr>
        </p:nvGraphicFramePr>
        <p:xfrm>
          <a:off x="323528" y="123478"/>
          <a:ext cx="8363272"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a:extLst>
              <a:ext uri="{FF2B5EF4-FFF2-40B4-BE49-F238E27FC236}">
                <a16:creationId xmlns:a16="http://schemas.microsoft.com/office/drawing/2014/main" id="{2FE0252D-78BA-4AB7-8B6F-C7848DD25E1A}"/>
              </a:ext>
            </a:extLst>
          </p:cNvPr>
          <p:cNvSpPr>
            <a:spLocks noGrp="1"/>
          </p:cNvSpPr>
          <p:nvPr>
            <p:ph type="sldNum" sz="quarter" idx="12"/>
          </p:nvPr>
        </p:nvSpPr>
        <p:spPr/>
        <p:txBody>
          <a:bodyPr/>
          <a:lstStyle/>
          <a:p>
            <a:fld id="{A3DCDF73-85D2-4237-9B32-053DBDB0C312}" type="slidenum">
              <a:rPr kumimoji="0" lang="en-US" smtClean="0"/>
              <a:pPr/>
              <a:t>5</a:t>
            </a:fld>
            <a:endParaRPr kumimoji="0" lang="en-US"/>
          </a:p>
        </p:txBody>
      </p:sp>
    </p:spTree>
    <p:extLst>
      <p:ext uri="{BB962C8B-B14F-4D97-AF65-F5344CB8AC3E}">
        <p14:creationId xmlns:p14="http://schemas.microsoft.com/office/powerpoint/2010/main" val="1149837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3D0D48-1B98-4A57-AEE0-DF9DB9999E15}"/>
              </a:ext>
            </a:extLst>
          </p:cNvPr>
          <p:cNvSpPr>
            <a:spLocks noGrp="1"/>
          </p:cNvSpPr>
          <p:nvPr>
            <p:ph type="title"/>
          </p:nvPr>
        </p:nvSpPr>
        <p:spPr>
          <a:xfrm>
            <a:off x="457200" y="200620"/>
            <a:ext cx="8229600" cy="1074986"/>
          </a:xfrm>
        </p:spPr>
        <p:txBody>
          <a:bodyPr>
            <a:normAutofit/>
          </a:bodyPr>
          <a:lstStyle/>
          <a:p>
            <a:pPr algn="ctr"/>
            <a:r>
              <a:rPr lang="ru-RU" sz="2000" b="1" dirty="0">
                <a:solidFill>
                  <a:schemeClr val="tx2">
                    <a:lumMod val="75000"/>
                  </a:schemeClr>
                </a:solidFill>
                <a:latin typeface="PT Astra Serif" pitchFamily="18" charset="-52"/>
                <a:ea typeface="PT Astra Serif" pitchFamily="18" charset="-52"/>
                <a:cs typeface="Times New Roman" pitchFamily="18" charset="0"/>
                <a:sym typeface="Arial"/>
              </a:rPr>
              <a:t>Количество религиозных организаций, </a:t>
            </a:r>
            <a:br>
              <a:rPr lang="ru-RU" sz="2000" b="1" dirty="0">
                <a:solidFill>
                  <a:schemeClr val="tx2">
                    <a:lumMod val="75000"/>
                  </a:schemeClr>
                </a:solidFill>
                <a:latin typeface="PT Astra Serif" pitchFamily="18" charset="-52"/>
                <a:ea typeface="PT Astra Serif" pitchFamily="18" charset="-52"/>
                <a:cs typeface="Times New Roman" pitchFamily="18" charset="0"/>
                <a:sym typeface="Arial"/>
              </a:rPr>
            </a:br>
            <a:r>
              <a:rPr lang="ru-RU" sz="2000" b="1" dirty="0">
                <a:solidFill>
                  <a:schemeClr val="tx2">
                    <a:lumMod val="75000"/>
                  </a:schemeClr>
                </a:solidFill>
                <a:latin typeface="PT Astra Serif" pitchFamily="18" charset="-52"/>
                <a:ea typeface="PT Astra Serif" pitchFamily="18" charset="-52"/>
                <a:cs typeface="Times New Roman" pitchFamily="18" charset="0"/>
                <a:sym typeface="Arial"/>
              </a:rPr>
              <a:t>зарегистрированных в Хабаровском крае, </a:t>
            </a:r>
            <a:br>
              <a:rPr lang="ru-RU" sz="2000" b="1" dirty="0">
                <a:solidFill>
                  <a:schemeClr val="tx2">
                    <a:lumMod val="75000"/>
                  </a:schemeClr>
                </a:solidFill>
                <a:latin typeface="PT Astra Serif" pitchFamily="18" charset="-52"/>
                <a:ea typeface="PT Astra Serif" pitchFamily="18" charset="-52"/>
                <a:cs typeface="Times New Roman" pitchFamily="18" charset="0"/>
                <a:sym typeface="Arial"/>
              </a:rPr>
            </a:br>
            <a:r>
              <a:rPr lang="ru-RU" sz="2000" b="1" dirty="0">
                <a:solidFill>
                  <a:schemeClr val="tx2">
                    <a:lumMod val="75000"/>
                  </a:schemeClr>
                </a:solidFill>
                <a:latin typeface="PT Astra Serif" pitchFamily="18" charset="-52"/>
                <a:ea typeface="PT Astra Serif" pitchFamily="18" charset="-52"/>
                <a:cs typeface="Times New Roman" pitchFamily="18" charset="0"/>
                <a:sym typeface="Arial"/>
              </a:rPr>
              <a:t>в зависимости от их конфессиональной принадлежности</a:t>
            </a:r>
          </a:p>
        </p:txBody>
      </p:sp>
      <p:graphicFrame>
        <p:nvGraphicFramePr>
          <p:cNvPr id="6" name="Объект 5">
            <a:extLst>
              <a:ext uri="{FF2B5EF4-FFF2-40B4-BE49-F238E27FC236}">
                <a16:creationId xmlns:a16="http://schemas.microsoft.com/office/drawing/2014/main" id="{47FA7E51-0956-49F4-9CB3-5E98B248EB7E}"/>
              </a:ext>
            </a:extLst>
          </p:cNvPr>
          <p:cNvGraphicFramePr>
            <a:graphicFrameLocks noGrp="1"/>
          </p:cNvGraphicFramePr>
          <p:nvPr>
            <p:ph idx="1"/>
            <p:extLst>
              <p:ext uri="{D42A27DB-BD31-4B8C-83A1-F6EECF244321}">
                <p14:modId xmlns:p14="http://schemas.microsoft.com/office/powerpoint/2010/main" val="3011964065"/>
              </p:ext>
            </p:extLst>
          </p:nvPr>
        </p:nvGraphicFramePr>
        <p:xfrm>
          <a:off x="2305857" y="1393431"/>
          <a:ext cx="4532286" cy="3465978"/>
        </p:xfrm>
        <a:graphic>
          <a:graphicData uri="http://schemas.openxmlformats.org/drawingml/2006/table">
            <a:tbl>
              <a:tblPr firstRow="1" firstCol="1" bandRow="1">
                <a:tableStyleId>{880297B9-54B5-450C-A9E1-3CC30035E412}</a:tableStyleId>
              </a:tblPr>
              <a:tblGrid>
                <a:gridCol w="3456159">
                  <a:extLst>
                    <a:ext uri="{9D8B030D-6E8A-4147-A177-3AD203B41FA5}">
                      <a16:colId xmlns:a16="http://schemas.microsoft.com/office/drawing/2014/main" val="1574942169"/>
                    </a:ext>
                  </a:extLst>
                </a:gridCol>
                <a:gridCol w="1076127">
                  <a:extLst>
                    <a:ext uri="{9D8B030D-6E8A-4147-A177-3AD203B41FA5}">
                      <a16:colId xmlns:a16="http://schemas.microsoft.com/office/drawing/2014/main" val="1629193102"/>
                    </a:ext>
                  </a:extLst>
                </a:gridCol>
              </a:tblGrid>
              <a:tr h="157049">
                <a:tc gridSpan="2">
                  <a:txBody>
                    <a:bodyPr/>
                    <a:lstStyle/>
                    <a:p>
                      <a:pPr algn="ctr">
                        <a:lnSpc>
                          <a:spcPct val="115000"/>
                        </a:lnSpc>
                        <a:spcAft>
                          <a:spcPts val="0"/>
                        </a:spcAft>
                      </a:pPr>
                      <a:r>
                        <a:rPr lang="ru-RU" sz="1000" b="1" dirty="0">
                          <a:effectLst/>
                        </a:rPr>
                        <a:t>Количество религиозных организаций</a:t>
                      </a:r>
                      <a:endParaRPr lang="ru-R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hMerge="1">
                  <a:txBody>
                    <a:bodyPr/>
                    <a:lstStyle/>
                    <a:p>
                      <a:endParaRPr lang="ru-RU"/>
                    </a:p>
                  </a:txBody>
                  <a:tcPr/>
                </a:tc>
                <a:extLst>
                  <a:ext uri="{0D108BD9-81ED-4DB2-BD59-A6C34878D82A}">
                    <a16:rowId xmlns:a16="http://schemas.microsoft.com/office/drawing/2014/main" val="2380777393"/>
                  </a:ext>
                </a:extLst>
              </a:tr>
              <a:tr h="151835">
                <a:tc>
                  <a:txBody>
                    <a:bodyPr/>
                    <a:lstStyle/>
                    <a:p>
                      <a:pPr indent="76835" algn="ctr">
                        <a:lnSpc>
                          <a:spcPct val="115000"/>
                        </a:lnSpc>
                        <a:spcAft>
                          <a:spcPts val="0"/>
                        </a:spcAft>
                      </a:pPr>
                      <a:r>
                        <a:rPr lang="ru-RU" sz="900" b="1" dirty="0">
                          <a:effectLst/>
                        </a:rPr>
                        <a:t>Наименование вероисповедания</a:t>
                      </a:r>
                      <a:endParaRPr lang="ru-R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b="1" dirty="0">
                          <a:effectLst/>
                        </a:rPr>
                        <a:t>ХК</a:t>
                      </a:r>
                      <a:endParaRPr lang="ru-R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extLst>
                  <a:ext uri="{0D108BD9-81ED-4DB2-BD59-A6C34878D82A}">
                    <a16:rowId xmlns:a16="http://schemas.microsoft.com/office/drawing/2014/main" val="4247183225"/>
                  </a:ext>
                </a:extLst>
              </a:tr>
              <a:tr h="151835">
                <a:tc>
                  <a:txBody>
                    <a:bodyPr/>
                    <a:lstStyle/>
                    <a:p>
                      <a:pPr>
                        <a:lnSpc>
                          <a:spcPct val="115000"/>
                        </a:lnSpc>
                        <a:spcAft>
                          <a:spcPts val="0"/>
                        </a:spcAft>
                      </a:pPr>
                      <a:r>
                        <a:rPr lang="ru-RU" sz="900">
                          <a:effectLst/>
                        </a:rPr>
                        <a:t>Русская православная церковь</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dirty="0">
                          <a:effectLst/>
                        </a:rPr>
                        <a:t>84</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1589269473"/>
                  </a:ext>
                </a:extLst>
              </a:tr>
              <a:tr h="151835">
                <a:tc>
                  <a:txBody>
                    <a:bodyPr/>
                    <a:lstStyle/>
                    <a:p>
                      <a:pPr>
                        <a:lnSpc>
                          <a:spcPct val="115000"/>
                        </a:lnSpc>
                        <a:spcAft>
                          <a:spcPts val="0"/>
                        </a:spcAft>
                      </a:pPr>
                      <a:r>
                        <a:rPr lang="ru-RU" sz="900">
                          <a:effectLst/>
                        </a:rPr>
                        <a:t>Старообрядцы</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dirty="0">
                          <a:effectLst/>
                        </a:rPr>
                        <a:t>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3325127908"/>
                  </a:ext>
                </a:extLst>
              </a:tr>
              <a:tr h="151835">
                <a:tc>
                  <a:txBody>
                    <a:bodyPr/>
                    <a:lstStyle/>
                    <a:p>
                      <a:pPr>
                        <a:lnSpc>
                          <a:spcPct val="115000"/>
                        </a:lnSpc>
                        <a:spcAft>
                          <a:spcPts val="0"/>
                        </a:spcAft>
                      </a:pPr>
                      <a:r>
                        <a:rPr lang="ru-RU" sz="900">
                          <a:effectLst/>
                        </a:rPr>
                        <a:t>Римско-католическая  церковь</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2</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515752072"/>
                  </a:ext>
                </a:extLst>
              </a:tr>
              <a:tr h="151835">
                <a:tc>
                  <a:txBody>
                    <a:bodyPr/>
                    <a:lstStyle/>
                    <a:p>
                      <a:pPr>
                        <a:lnSpc>
                          <a:spcPct val="115000"/>
                        </a:lnSpc>
                        <a:spcAft>
                          <a:spcPts val="0"/>
                        </a:spcAft>
                      </a:pPr>
                      <a:r>
                        <a:rPr lang="ru-RU" sz="900">
                          <a:effectLst/>
                        </a:rPr>
                        <a:t>Ислам</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12</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2392151465"/>
                  </a:ext>
                </a:extLst>
              </a:tr>
              <a:tr h="144244">
                <a:tc>
                  <a:txBody>
                    <a:bodyPr/>
                    <a:lstStyle/>
                    <a:p>
                      <a:pPr>
                        <a:lnSpc>
                          <a:spcPct val="115000"/>
                        </a:lnSpc>
                        <a:spcAft>
                          <a:spcPts val="0"/>
                        </a:spcAft>
                      </a:pPr>
                      <a:r>
                        <a:rPr lang="ru-RU" sz="900">
                          <a:effectLst/>
                        </a:rPr>
                        <a:t>Буддизм</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3</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976058721"/>
                  </a:ext>
                </a:extLst>
              </a:tr>
              <a:tr h="151835">
                <a:tc>
                  <a:txBody>
                    <a:bodyPr/>
                    <a:lstStyle/>
                    <a:p>
                      <a:pPr>
                        <a:lnSpc>
                          <a:spcPct val="115000"/>
                        </a:lnSpc>
                        <a:spcAft>
                          <a:spcPts val="0"/>
                        </a:spcAft>
                      </a:pPr>
                      <a:r>
                        <a:rPr lang="ru-RU" sz="900">
                          <a:effectLst/>
                        </a:rPr>
                        <a:t>Иудаизм</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3</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594670672"/>
                  </a:ext>
                </a:extLst>
              </a:tr>
              <a:tr h="151835">
                <a:tc>
                  <a:txBody>
                    <a:bodyPr/>
                    <a:lstStyle/>
                    <a:p>
                      <a:pPr>
                        <a:lnSpc>
                          <a:spcPct val="115000"/>
                        </a:lnSpc>
                        <a:spcAft>
                          <a:spcPts val="0"/>
                        </a:spcAft>
                      </a:pPr>
                      <a:r>
                        <a:rPr lang="ru-RU" sz="900">
                          <a:effectLst/>
                        </a:rPr>
                        <a:t>Евангельские христиане-баптисты</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17</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711270325"/>
                  </a:ext>
                </a:extLst>
              </a:tr>
              <a:tr h="151835">
                <a:tc>
                  <a:txBody>
                    <a:bodyPr/>
                    <a:lstStyle/>
                    <a:p>
                      <a:pPr>
                        <a:lnSpc>
                          <a:spcPct val="115000"/>
                        </a:lnSpc>
                        <a:spcAft>
                          <a:spcPts val="0"/>
                        </a:spcAft>
                      </a:pPr>
                      <a:r>
                        <a:rPr lang="ru-RU" sz="900">
                          <a:effectLst/>
                        </a:rPr>
                        <a:t>Христиане веры евангельской</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23</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505749212"/>
                  </a:ext>
                </a:extLst>
              </a:tr>
              <a:tr h="151835">
                <a:tc>
                  <a:txBody>
                    <a:bodyPr/>
                    <a:lstStyle/>
                    <a:p>
                      <a:pPr>
                        <a:lnSpc>
                          <a:spcPct val="115000"/>
                        </a:lnSpc>
                        <a:spcAft>
                          <a:spcPts val="0"/>
                        </a:spcAft>
                      </a:pPr>
                      <a:r>
                        <a:rPr lang="ru-RU" sz="900">
                          <a:effectLst/>
                        </a:rPr>
                        <a:t>Евангельские христиане</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5</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3888054574"/>
                  </a:ext>
                </a:extLst>
              </a:tr>
              <a:tr h="151835">
                <a:tc>
                  <a:txBody>
                    <a:bodyPr/>
                    <a:lstStyle/>
                    <a:p>
                      <a:pPr>
                        <a:lnSpc>
                          <a:spcPct val="115000"/>
                        </a:lnSpc>
                        <a:spcAft>
                          <a:spcPts val="0"/>
                        </a:spcAft>
                      </a:pPr>
                      <a:r>
                        <a:rPr lang="ru-RU" sz="900">
                          <a:effectLst/>
                        </a:rPr>
                        <a:t>Христиане веры евангельской-пятидесятники</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14</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2999594877"/>
                  </a:ext>
                </a:extLst>
              </a:tr>
              <a:tr h="151835">
                <a:tc>
                  <a:txBody>
                    <a:bodyPr/>
                    <a:lstStyle/>
                    <a:p>
                      <a:pPr>
                        <a:lnSpc>
                          <a:spcPct val="115000"/>
                        </a:lnSpc>
                        <a:spcAft>
                          <a:spcPts val="0"/>
                        </a:spcAft>
                      </a:pPr>
                      <a:r>
                        <a:rPr lang="ru-RU" sz="900">
                          <a:effectLst/>
                        </a:rPr>
                        <a:t>Церковь полного Евангелия</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1</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141662450"/>
                  </a:ext>
                </a:extLst>
              </a:tr>
              <a:tr h="151835">
                <a:tc>
                  <a:txBody>
                    <a:bodyPr/>
                    <a:lstStyle/>
                    <a:p>
                      <a:pPr>
                        <a:lnSpc>
                          <a:spcPct val="115000"/>
                        </a:lnSpc>
                        <a:spcAft>
                          <a:spcPts val="0"/>
                        </a:spcAft>
                      </a:pPr>
                      <a:r>
                        <a:rPr lang="ru-RU" sz="900">
                          <a:effectLst/>
                        </a:rPr>
                        <a:t>Адвентисты седьмого дня</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9</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4038710653"/>
                  </a:ext>
                </a:extLst>
              </a:tr>
              <a:tr h="151835">
                <a:tc>
                  <a:txBody>
                    <a:bodyPr/>
                    <a:lstStyle/>
                    <a:p>
                      <a:pPr>
                        <a:lnSpc>
                          <a:spcPct val="115000"/>
                        </a:lnSpc>
                        <a:spcAft>
                          <a:spcPts val="0"/>
                        </a:spcAft>
                      </a:pPr>
                      <a:r>
                        <a:rPr lang="ru-RU" sz="900">
                          <a:effectLst/>
                        </a:rPr>
                        <a:t>Лютеране</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2</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1899167688"/>
                  </a:ext>
                </a:extLst>
              </a:tr>
              <a:tr h="146268">
                <a:tc>
                  <a:txBody>
                    <a:bodyPr/>
                    <a:lstStyle/>
                    <a:p>
                      <a:pPr>
                        <a:lnSpc>
                          <a:spcPct val="115000"/>
                        </a:lnSpc>
                        <a:spcAft>
                          <a:spcPts val="0"/>
                        </a:spcAft>
                      </a:pPr>
                      <a:r>
                        <a:rPr lang="ru-RU" sz="900">
                          <a:effectLst/>
                        </a:rPr>
                        <a:t>Новоапостольская церковь</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1</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1666015229"/>
                  </a:ext>
                </a:extLst>
              </a:tr>
              <a:tr h="143940">
                <a:tc>
                  <a:txBody>
                    <a:bodyPr/>
                    <a:lstStyle/>
                    <a:p>
                      <a:pPr>
                        <a:lnSpc>
                          <a:spcPct val="115000"/>
                        </a:lnSpc>
                        <a:spcAft>
                          <a:spcPts val="0"/>
                        </a:spcAft>
                      </a:pPr>
                      <a:r>
                        <a:rPr lang="ru-RU" sz="900">
                          <a:effectLst/>
                        </a:rPr>
                        <a:t>Методистская церковь</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3</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576721607"/>
                  </a:ext>
                </a:extLst>
              </a:tr>
              <a:tr h="143940">
                <a:tc>
                  <a:txBody>
                    <a:bodyPr/>
                    <a:lstStyle/>
                    <a:p>
                      <a:pPr>
                        <a:lnSpc>
                          <a:spcPct val="115000"/>
                        </a:lnSpc>
                        <a:spcAft>
                          <a:spcPts val="0"/>
                        </a:spcAft>
                      </a:pPr>
                      <a:r>
                        <a:rPr lang="ru-RU" sz="900">
                          <a:effectLst/>
                        </a:rPr>
                        <a:t>Пресвитерианская церковь</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13</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2077548333"/>
                  </a:ext>
                </a:extLst>
              </a:tr>
              <a:tr h="143940">
                <a:tc>
                  <a:txBody>
                    <a:bodyPr/>
                    <a:lstStyle/>
                    <a:p>
                      <a:pPr>
                        <a:lnSpc>
                          <a:spcPct val="115000"/>
                        </a:lnSpc>
                        <a:spcAft>
                          <a:spcPts val="0"/>
                        </a:spcAft>
                      </a:pPr>
                      <a:r>
                        <a:rPr lang="ru-RU" sz="900">
                          <a:effectLst/>
                        </a:rPr>
                        <a:t>Церковь Иисуса Христа святых последних дней (мормоны)</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1</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1895787851"/>
                  </a:ext>
                </a:extLst>
              </a:tr>
              <a:tr h="143940">
                <a:tc>
                  <a:txBody>
                    <a:bodyPr/>
                    <a:lstStyle/>
                    <a:p>
                      <a:pPr>
                        <a:lnSpc>
                          <a:spcPct val="115000"/>
                        </a:lnSpc>
                        <a:spcAft>
                          <a:spcPts val="0"/>
                        </a:spcAft>
                      </a:pPr>
                      <a:r>
                        <a:rPr lang="ru-RU" sz="900">
                          <a:effectLst/>
                        </a:rPr>
                        <a:t>Христиане иудействующие</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0</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22831937"/>
                  </a:ext>
                </a:extLst>
              </a:tr>
              <a:tr h="143940">
                <a:tc>
                  <a:txBody>
                    <a:bodyPr/>
                    <a:lstStyle/>
                    <a:p>
                      <a:pPr>
                        <a:lnSpc>
                          <a:spcPct val="115000"/>
                        </a:lnSpc>
                        <a:spcAft>
                          <a:spcPts val="0"/>
                        </a:spcAft>
                      </a:pPr>
                      <a:r>
                        <a:rPr lang="ru-RU" sz="900">
                          <a:effectLst/>
                        </a:rPr>
                        <a:t>Сознание Кришны (вайшнавы)</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1</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2127839360"/>
                  </a:ext>
                </a:extLst>
              </a:tr>
              <a:tr h="143940">
                <a:tc>
                  <a:txBody>
                    <a:bodyPr/>
                    <a:lstStyle/>
                    <a:p>
                      <a:pPr>
                        <a:lnSpc>
                          <a:spcPct val="115000"/>
                        </a:lnSpc>
                        <a:spcAft>
                          <a:spcPts val="0"/>
                        </a:spcAft>
                      </a:pPr>
                      <a:r>
                        <a:rPr lang="ru-RU" sz="900">
                          <a:effectLst/>
                        </a:rPr>
                        <a:t>Вера Бахаи</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a:effectLst/>
                        </a:rPr>
                        <a:t>1</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302069961"/>
                  </a:ext>
                </a:extLst>
              </a:tr>
              <a:tr h="143940">
                <a:tc>
                  <a:txBody>
                    <a:bodyPr/>
                    <a:lstStyle/>
                    <a:p>
                      <a:pPr>
                        <a:lnSpc>
                          <a:spcPct val="115000"/>
                        </a:lnSpc>
                        <a:spcAft>
                          <a:spcPts val="0"/>
                        </a:spcAft>
                      </a:pPr>
                      <a:r>
                        <a:rPr lang="ru-RU" sz="900">
                          <a:effectLst/>
                        </a:rPr>
                        <a:t>Всего религиозных организаций</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nchor="ctr"/>
                </a:tc>
                <a:tc>
                  <a:txBody>
                    <a:bodyPr/>
                    <a:lstStyle/>
                    <a:p>
                      <a:pPr algn="ctr">
                        <a:lnSpc>
                          <a:spcPct val="115000"/>
                        </a:lnSpc>
                        <a:spcAft>
                          <a:spcPts val="0"/>
                        </a:spcAft>
                      </a:pPr>
                      <a:r>
                        <a:rPr lang="ru-RU" sz="900" dirty="0">
                          <a:effectLst/>
                        </a:rPr>
                        <a:t>196</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61" marR="54661" marT="0" marB="0"/>
                </a:tc>
                <a:extLst>
                  <a:ext uri="{0D108BD9-81ED-4DB2-BD59-A6C34878D82A}">
                    <a16:rowId xmlns:a16="http://schemas.microsoft.com/office/drawing/2014/main" val="1595167163"/>
                  </a:ext>
                </a:extLst>
              </a:tr>
            </a:tbl>
          </a:graphicData>
        </a:graphic>
      </p:graphicFrame>
      <p:sp>
        <p:nvSpPr>
          <p:cNvPr id="4" name="Номер слайда 3">
            <a:extLst>
              <a:ext uri="{FF2B5EF4-FFF2-40B4-BE49-F238E27FC236}">
                <a16:creationId xmlns:a16="http://schemas.microsoft.com/office/drawing/2014/main" id="{70E79E4D-ED18-42CE-8594-A42292EDA394}"/>
              </a:ext>
            </a:extLst>
          </p:cNvPr>
          <p:cNvSpPr>
            <a:spLocks noGrp="1"/>
          </p:cNvSpPr>
          <p:nvPr>
            <p:ph type="sldNum" sz="quarter" idx="12"/>
          </p:nvPr>
        </p:nvSpPr>
        <p:spPr/>
        <p:txBody>
          <a:bodyPr/>
          <a:lstStyle/>
          <a:p>
            <a:fld id="{A3DCDF73-85D2-4237-9B32-053DBDB0C312}" type="slidenum">
              <a:rPr kumimoji="0" lang="en-US" smtClean="0"/>
              <a:pPr/>
              <a:t>6</a:t>
            </a:fld>
            <a:endParaRPr kumimoji="0" lang="en-US"/>
          </a:p>
        </p:txBody>
      </p:sp>
    </p:spTree>
    <p:extLst>
      <p:ext uri="{BB962C8B-B14F-4D97-AF65-F5344CB8AC3E}">
        <p14:creationId xmlns:p14="http://schemas.microsoft.com/office/powerpoint/2010/main" val="42606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906FEF-2547-4C64-A1AF-C7F31FA20D2F}"/>
              </a:ext>
            </a:extLst>
          </p:cNvPr>
          <p:cNvSpPr>
            <a:spLocks noGrp="1"/>
          </p:cNvSpPr>
          <p:nvPr>
            <p:ph type="title"/>
          </p:nvPr>
        </p:nvSpPr>
        <p:spPr/>
        <p:txBody>
          <a:bodyPr>
            <a:noAutofit/>
          </a:bodyPr>
          <a:lstStyle/>
          <a:p>
            <a:pPr algn="ctr"/>
            <a:r>
              <a:rPr lang="ru-RU" sz="2400" b="1" dirty="0">
                <a:solidFill>
                  <a:schemeClr val="tx2">
                    <a:lumMod val="75000"/>
                  </a:schemeClr>
                </a:solidFill>
                <a:latin typeface="PT Astra Serif" pitchFamily="18" charset="-52"/>
                <a:ea typeface="PT Astra Serif" pitchFamily="18" charset="-52"/>
                <a:cs typeface="Times New Roman" pitchFamily="18" charset="0"/>
              </a:rPr>
              <a:t>Религиозные объединения </a:t>
            </a:r>
            <a:r>
              <a:rPr lang="ru-RU" sz="2400" b="1" dirty="0">
                <a:solidFill>
                  <a:schemeClr val="tx2">
                    <a:lumMod val="75000"/>
                  </a:schemeClr>
                </a:solidFill>
                <a:latin typeface="PT Astra Serif" pitchFamily="18" charset="-52"/>
                <a:ea typeface="PT Astra Serif" pitchFamily="18" charset="-52"/>
                <a:cs typeface="Times New Roman" pitchFamily="18" charset="0"/>
                <a:sym typeface="Arial"/>
              </a:rPr>
              <a:t>могут создаваться в форме религиозных групп и религиозных организаций</a:t>
            </a:r>
            <a:br>
              <a:rPr lang="ru-RU" sz="2400" b="1" dirty="0">
                <a:solidFill>
                  <a:schemeClr val="tx2">
                    <a:lumMod val="75000"/>
                  </a:schemeClr>
                </a:solidFill>
                <a:latin typeface="PT Astra Serif" pitchFamily="18" charset="-52"/>
                <a:ea typeface="PT Astra Serif" pitchFamily="18" charset="-52"/>
                <a:cs typeface="Times New Roman" pitchFamily="18" charset="0"/>
                <a:sym typeface="Arial"/>
              </a:rPr>
            </a:br>
            <a:endParaRPr lang="ru-RU" sz="2400" b="1" dirty="0">
              <a:solidFill>
                <a:schemeClr val="tx2">
                  <a:lumMod val="75000"/>
                </a:schemeClr>
              </a:solidFill>
              <a:latin typeface="PT Astra Serif" pitchFamily="18" charset="-52"/>
              <a:ea typeface="PT Astra Serif" pitchFamily="18" charset="-52"/>
              <a:cs typeface="Times New Roman" pitchFamily="18" charset="0"/>
              <a:sym typeface="Arial"/>
            </a:endParaRPr>
          </a:p>
        </p:txBody>
      </p:sp>
      <p:sp>
        <p:nvSpPr>
          <p:cNvPr id="3" name="Объект 2">
            <a:extLst>
              <a:ext uri="{FF2B5EF4-FFF2-40B4-BE49-F238E27FC236}">
                <a16:creationId xmlns:a16="http://schemas.microsoft.com/office/drawing/2014/main" id="{4D7CCCE5-E683-49FF-B51E-FDD28C70383D}"/>
              </a:ext>
            </a:extLst>
          </p:cNvPr>
          <p:cNvSpPr>
            <a:spLocks noGrp="1"/>
          </p:cNvSpPr>
          <p:nvPr>
            <p:ph idx="1"/>
          </p:nvPr>
        </p:nvSpPr>
        <p:spPr>
          <a:xfrm>
            <a:off x="457200" y="987574"/>
            <a:ext cx="8229600" cy="3853532"/>
          </a:xfrm>
        </p:spPr>
        <p:txBody>
          <a:bodyPr>
            <a:normAutofit/>
          </a:bodyPr>
          <a:lstStyle/>
          <a:p>
            <a:pPr>
              <a:buFont typeface="Wingdings" panose="05000000000000000000" pitchFamily="2" charset="2"/>
              <a:buChar char="Ø"/>
            </a:pPr>
            <a:r>
              <a:rPr lang="ru-RU" sz="1200" dirty="0"/>
              <a:t>Религиозной группой признается добровольное объединение граждан, образованное в целях совместного исповедания и распространения веры, осуществляющее деятельность </a:t>
            </a:r>
            <a:r>
              <a:rPr lang="ru-RU" sz="1200" b="1" u="sng" dirty="0"/>
              <a:t>без государственной регистрации и приобретения правоспособности юридического лица</a:t>
            </a:r>
            <a:r>
              <a:rPr lang="ru-RU" sz="1200" dirty="0"/>
              <a:t>.</a:t>
            </a:r>
          </a:p>
          <a:p>
            <a:pPr>
              <a:buFont typeface="Wingdings" panose="05000000000000000000" pitchFamily="2" charset="2"/>
              <a:buChar char="Ø"/>
            </a:pPr>
            <a:endParaRPr lang="ru-RU" sz="1200" dirty="0"/>
          </a:p>
          <a:p>
            <a:pPr>
              <a:buFont typeface="Wingdings" panose="05000000000000000000" pitchFamily="2" charset="2"/>
              <a:buChar char="Ø"/>
            </a:pPr>
            <a:r>
              <a:rPr lang="ru-RU" sz="1200" dirty="0"/>
              <a:t>Религиозной организацией признается добровольное объединение граждан Российской Федерации, иных лиц, постоянно и на законных основаниях проживающих на территории Российской Федерации, образованное в целях совместного исповедания и распространения веры и </a:t>
            </a:r>
            <a:r>
              <a:rPr lang="ru-RU" sz="1200" b="1" u="sng" dirty="0"/>
              <a:t>в установленном законом порядке зарегистрированное в качестве юридического лица</a:t>
            </a:r>
            <a:r>
              <a:rPr lang="ru-RU" sz="1200" dirty="0"/>
              <a:t>. </a:t>
            </a:r>
          </a:p>
          <a:p>
            <a:pPr>
              <a:buFont typeface="Wingdings" panose="05000000000000000000" pitchFamily="2" charset="2"/>
              <a:buChar char="Ø"/>
            </a:pPr>
            <a:endParaRPr lang="ru-RU" sz="1300" dirty="0"/>
          </a:p>
          <a:p>
            <a:pPr>
              <a:buFont typeface="Wingdings" panose="05000000000000000000" pitchFamily="2" charset="2"/>
              <a:buChar char="Ø"/>
            </a:pPr>
            <a:endParaRPr lang="ru-RU" sz="1300" dirty="0"/>
          </a:p>
          <a:p>
            <a:endParaRPr lang="ru-RU" dirty="0"/>
          </a:p>
        </p:txBody>
      </p:sp>
      <p:sp>
        <p:nvSpPr>
          <p:cNvPr id="4" name="Номер слайда 3">
            <a:extLst>
              <a:ext uri="{FF2B5EF4-FFF2-40B4-BE49-F238E27FC236}">
                <a16:creationId xmlns:a16="http://schemas.microsoft.com/office/drawing/2014/main" id="{E91E420E-BEEA-4CD9-A7C2-4F85E4F3FC47}"/>
              </a:ext>
            </a:extLst>
          </p:cNvPr>
          <p:cNvSpPr>
            <a:spLocks noGrp="1"/>
          </p:cNvSpPr>
          <p:nvPr>
            <p:ph type="sldNum" sz="quarter" idx="12"/>
          </p:nvPr>
        </p:nvSpPr>
        <p:spPr/>
        <p:txBody>
          <a:bodyPr/>
          <a:lstStyle/>
          <a:p>
            <a:fld id="{A3DCDF73-85D2-4237-9B32-053DBDB0C312}" type="slidenum">
              <a:rPr kumimoji="0" lang="en-US" smtClean="0"/>
              <a:pPr/>
              <a:t>7</a:t>
            </a:fld>
            <a:endParaRPr kumimoji="0" lang="en-US"/>
          </a:p>
        </p:txBody>
      </p:sp>
      <p:graphicFrame>
        <p:nvGraphicFramePr>
          <p:cNvPr id="7" name="Диаграмма 6">
            <a:extLst>
              <a:ext uri="{FF2B5EF4-FFF2-40B4-BE49-F238E27FC236}">
                <a16:creationId xmlns:a16="http://schemas.microsoft.com/office/drawing/2014/main" id="{45A3C9CD-BB50-4DE2-BF09-84C6D2D060D5}"/>
              </a:ext>
            </a:extLst>
          </p:cNvPr>
          <p:cNvGraphicFramePr/>
          <p:nvPr>
            <p:extLst>
              <p:ext uri="{D42A27DB-BD31-4B8C-83A1-F6EECF244321}">
                <p14:modId xmlns:p14="http://schemas.microsoft.com/office/powerpoint/2010/main" val="2795527651"/>
              </p:ext>
            </p:extLst>
          </p:nvPr>
        </p:nvGraphicFramePr>
        <p:xfrm>
          <a:off x="3923928" y="1563638"/>
          <a:ext cx="1368152" cy="12961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Диаграмма 12">
            <a:extLst>
              <a:ext uri="{FF2B5EF4-FFF2-40B4-BE49-F238E27FC236}">
                <a16:creationId xmlns:a16="http://schemas.microsoft.com/office/drawing/2014/main" id="{3653ED32-07C7-477A-B566-05B1DA507313}"/>
              </a:ext>
            </a:extLst>
          </p:cNvPr>
          <p:cNvGraphicFramePr/>
          <p:nvPr>
            <p:extLst>
              <p:ext uri="{D42A27DB-BD31-4B8C-83A1-F6EECF244321}">
                <p14:modId xmlns:p14="http://schemas.microsoft.com/office/powerpoint/2010/main" val="2727264047"/>
              </p:ext>
            </p:extLst>
          </p:nvPr>
        </p:nvGraphicFramePr>
        <p:xfrm>
          <a:off x="1051560" y="2633166"/>
          <a:ext cx="7040880" cy="2309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698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398917-0554-403B-B46D-16C676D83546}"/>
              </a:ext>
            </a:extLst>
          </p:cNvPr>
          <p:cNvSpPr>
            <a:spLocks noGrp="1"/>
          </p:cNvSpPr>
          <p:nvPr>
            <p:ph type="title"/>
          </p:nvPr>
        </p:nvSpPr>
        <p:spPr>
          <a:xfrm>
            <a:off x="457200" y="200620"/>
            <a:ext cx="8229600" cy="714946"/>
          </a:xfrm>
        </p:spPr>
        <p:txBody>
          <a:bodyPr>
            <a:noAutofit/>
          </a:bodyPr>
          <a:lstStyle/>
          <a:p>
            <a:br>
              <a:rPr lang="ru-RU" sz="2400" b="1" dirty="0">
                <a:solidFill>
                  <a:schemeClr val="tx2">
                    <a:lumMod val="75000"/>
                  </a:schemeClr>
                </a:solidFill>
                <a:latin typeface="PT Astra Serif" pitchFamily="18" charset="-52"/>
                <a:ea typeface="PT Astra Serif" pitchFamily="18" charset="-52"/>
                <a:cs typeface="Times New Roman" pitchFamily="18" charset="0"/>
                <a:sym typeface="Arial"/>
              </a:rPr>
            </a:br>
            <a:r>
              <a:rPr lang="ru-RU" sz="2400" b="1" dirty="0">
                <a:solidFill>
                  <a:schemeClr val="tx2">
                    <a:lumMod val="75000"/>
                  </a:schemeClr>
                </a:solidFill>
                <a:latin typeface="PT Astra Serif" pitchFamily="18" charset="-52"/>
                <a:ea typeface="PT Astra Serif" pitchFamily="18" charset="-52"/>
                <a:cs typeface="Times New Roman" pitchFamily="18" charset="0"/>
                <a:sym typeface="Arial"/>
              </a:rPr>
              <a:t>Задачами религиоведческой экспертизы являются:</a:t>
            </a:r>
            <a:br>
              <a:rPr lang="ru-RU" sz="2400" b="1" dirty="0">
                <a:solidFill>
                  <a:schemeClr val="tx2">
                    <a:lumMod val="75000"/>
                  </a:schemeClr>
                </a:solidFill>
                <a:latin typeface="PT Astra Serif" pitchFamily="18" charset="-52"/>
                <a:ea typeface="PT Astra Serif" pitchFamily="18" charset="-52"/>
                <a:cs typeface="Times New Roman" pitchFamily="18" charset="0"/>
                <a:sym typeface="Arial"/>
              </a:rPr>
            </a:br>
            <a:endParaRPr lang="ru-RU" sz="2400" b="1" dirty="0">
              <a:solidFill>
                <a:schemeClr val="tx2">
                  <a:lumMod val="75000"/>
                </a:schemeClr>
              </a:solidFill>
              <a:latin typeface="PT Astra Serif" pitchFamily="18" charset="-52"/>
              <a:ea typeface="PT Astra Serif" pitchFamily="18" charset="-52"/>
              <a:cs typeface="Times New Roman" pitchFamily="18" charset="0"/>
              <a:sym typeface="Arial"/>
            </a:endParaRPr>
          </a:p>
        </p:txBody>
      </p:sp>
      <p:sp>
        <p:nvSpPr>
          <p:cNvPr id="3" name="Объект 2">
            <a:extLst>
              <a:ext uri="{FF2B5EF4-FFF2-40B4-BE49-F238E27FC236}">
                <a16:creationId xmlns:a16="http://schemas.microsoft.com/office/drawing/2014/main" id="{245FE4D1-A8D7-48B8-A500-81150C770844}"/>
              </a:ext>
            </a:extLst>
          </p:cNvPr>
          <p:cNvSpPr>
            <a:spLocks noGrp="1"/>
          </p:cNvSpPr>
          <p:nvPr>
            <p:ph idx="1"/>
          </p:nvPr>
        </p:nvSpPr>
        <p:spPr>
          <a:xfrm>
            <a:off x="457200" y="987574"/>
            <a:ext cx="8229600" cy="3853532"/>
          </a:xfrm>
        </p:spPr>
        <p:txBody>
          <a:bodyPr>
            <a:normAutofit fontScale="77500" lnSpcReduction="20000"/>
          </a:bodyPr>
          <a:lstStyle/>
          <a:p>
            <a:pPr>
              <a:buFont typeface="Wingdings" panose="05000000000000000000" pitchFamily="2" charset="2"/>
              <a:buChar char="Ø"/>
            </a:pPr>
            <a:r>
              <a:rPr lang="ru-RU" dirty="0"/>
              <a:t>определение религиозного характера организации на основании учредительных документов, сведений об основах ее вероучения и соответствующей ему практики;</a:t>
            </a:r>
          </a:p>
          <a:p>
            <a:pPr>
              <a:buFont typeface="Wingdings" panose="05000000000000000000" pitchFamily="2" charset="2"/>
              <a:buChar char="Ø"/>
            </a:pPr>
            <a:r>
              <a:rPr lang="ru-RU" dirty="0"/>
              <a:t>проверка и оценка достоверности сведений, содержащихся в представленных религиозной организацией документах, относительно основ ее вероучения;</a:t>
            </a:r>
          </a:p>
          <a:p>
            <a:pPr>
              <a:buFont typeface="Wingdings" panose="05000000000000000000" pitchFamily="2" charset="2"/>
              <a:buChar char="Ø"/>
            </a:pPr>
            <a:r>
              <a:rPr lang="ru-RU" dirty="0"/>
              <a:t>проверка соответствия заявленных при государственной регистрации видов и методов деятельности религиозной организации формам и методам ее фактической деятельности.</a:t>
            </a:r>
          </a:p>
          <a:p>
            <a:pPr marL="64008" indent="0">
              <a:buNone/>
            </a:pPr>
            <a:endParaRPr lang="ru-RU" dirty="0"/>
          </a:p>
          <a:p>
            <a:endParaRPr lang="ru-RU" dirty="0"/>
          </a:p>
        </p:txBody>
      </p:sp>
      <p:sp>
        <p:nvSpPr>
          <p:cNvPr id="4" name="Номер слайда 3">
            <a:extLst>
              <a:ext uri="{FF2B5EF4-FFF2-40B4-BE49-F238E27FC236}">
                <a16:creationId xmlns:a16="http://schemas.microsoft.com/office/drawing/2014/main" id="{7D0655F3-6796-4412-8852-7051EC14A757}"/>
              </a:ext>
            </a:extLst>
          </p:cNvPr>
          <p:cNvSpPr>
            <a:spLocks noGrp="1"/>
          </p:cNvSpPr>
          <p:nvPr>
            <p:ph type="sldNum" sz="quarter" idx="12"/>
          </p:nvPr>
        </p:nvSpPr>
        <p:spPr/>
        <p:txBody>
          <a:bodyPr/>
          <a:lstStyle/>
          <a:p>
            <a:fld id="{A3DCDF73-85D2-4237-9B32-053DBDB0C312}" type="slidenum">
              <a:rPr kumimoji="0" lang="en-US" smtClean="0"/>
              <a:pPr/>
              <a:t>8</a:t>
            </a:fld>
            <a:endParaRPr kumimoji="0" lang="en-US"/>
          </a:p>
        </p:txBody>
      </p:sp>
    </p:spTree>
    <p:extLst>
      <p:ext uri="{BB962C8B-B14F-4D97-AF65-F5344CB8AC3E}">
        <p14:creationId xmlns:p14="http://schemas.microsoft.com/office/powerpoint/2010/main" val="71250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6F3687-8AAA-4781-B6B5-6DD16B395D33}"/>
              </a:ext>
            </a:extLst>
          </p:cNvPr>
          <p:cNvSpPr>
            <a:spLocks noGrp="1"/>
          </p:cNvSpPr>
          <p:nvPr>
            <p:ph type="title"/>
          </p:nvPr>
        </p:nvSpPr>
        <p:spPr/>
        <p:txBody>
          <a:bodyPr>
            <a:noAutofit/>
          </a:bodyPr>
          <a:lstStyle/>
          <a:p>
            <a:pPr algn="ctr"/>
            <a:r>
              <a:rPr lang="ru-RU" sz="2200" b="1" dirty="0">
                <a:solidFill>
                  <a:schemeClr val="tx2">
                    <a:lumMod val="75000"/>
                  </a:schemeClr>
                </a:solidFill>
                <a:latin typeface="PT Astra Serif" pitchFamily="18" charset="-52"/>
                <a:ea typeface="PT Astra Serif" pitchFamily="18" charset="-52"/>
                <a:cs typeface="Times New Roman" pitchFamily="18" charset="0"/>
              </a:rPr>
              <a:t>Осуществление государственного контроля </a:t>
            </a:r>
            <a:r>
              <a:rPr lang="ru-RU" sz="2200" b="1" dirty="0">
                <a:solidFill>
                  <a:schemeClr val="tx2">
                    <a:lumMod val="75000"/>
                  </a:schemeClr>
                </a:solidFill>
                <a:latin typeface="PT Astra Serif" pitchFamily="18" charset="-52"/>
                <a:ea typeface="PT Astra Serif" pitchFamily="18" charset="-52"/>
                <a:cs typeface="Times New Roman" pitchFamily="18" charset="0"/>
                <a:sym typeface="Arial"/>
              </a:rPr>
              <a:t>(надзора) за деятельностью НКО включает следующие административные процедуры:</a:t>
            </a:r>
            <a:br>
              <a:rPr lang="ru-RU" sz="2200" b="1" dirty="0">
                <a:solidFill>
                  <a:schemeClr val="tx2">
                    <a:lumMod val="75000"/>
                  </a:schemeClr>
                </a:solidFill>
                <a:latin typeface="PT Astra Serif" pitchFamily="18" charset="-52"/>
                <a:ea typeface="PT Astra Serif" pitchFamily="18" charset="-52"/>
                <a:cs typeface="Times New Roman" pitchFamily="18" charset="0"/>
                <a:sym typeface="Arial"/>
              </a:rPr>
            </a:br>
            <a:endParaRPr lang="ru-RU" sz="2200" b="1" dirty="0">
              <a:solidFill>
                <a:schemeClr val="tx2">
                  <a:lumMod val="75000"/>
                </a:schemeClr>
              </a:solidFill>
              <a:latin typeface="PT Astra Serif" pitchFamily="18" charset="-52"/>
              <a:ea typeface="PT Astra Serif" pitchFamily="18" charset="-52"/>
              <a:cs typeface="Times New Roman" pitchFamily="18" charset="0"/>
              <a:sym typeface="Arial"/>
            </a:endParaRPr>
          </a:p>
        </p:txBody>
      </p:sp>
      <p:sp>
        <p:nvSpPr>
          <p:cNvPr id="3" name="Объект 2">
            <a:extLst>
              <a:ext uri="{FF2B5EF4-FFF2-40B4-BE49-F238E27FC236}">
                <a16:creationId xmlns:a16="http://schemas.microsoft.com/office/drawing/2014/main" id="{8168DFDF-845F-43DE-AABF-1F88397FA8F0}"/>
              </a:ext>
            </a:extLst>
          </p:cNvPr>
          <p:cNvSpPr>
            <a:spLocks noGrp="1"/>
          </p:cNvSpPr>
          <p:nvPr>
            <p:ph idx="1"/>
          </p:nvPr>
        </p:nvSpPr>
        <p:spPr/>
        <p:txBody>
          <a:bodyPr>
            <a:normAutofit fontScale="92500"/>
          </a:bodyPr>
          <a:lstStyle/>
          <a:p>
            <a:pPr>
              <a:buFont typeface="Wingdings" panose="05000000000000000000" pitchFamily="2" charset="2"/>
              <a:buChar char="Ø"/>
            </a:pPr>
            <a:r>
              <a:rPr lang="ru-RU" sz="2300" dirty="0"/>
              <a:t>- проведение проверок некоммерческих организаций по вопросам, отнесенным к компетенции территориальных органов Минюста России;</a:t>
            </a:r>
          </a:p>
          <a:p>
            <a:pPr>
              <a:buFont typeface="Wingdings" panose="05000000000000000000" pitchFamily="2" charset="2"/>
              <a:buChar char="Ø"/>
            </a:pPr>
            <a:r>
              <a:rPr lang="ru-RU" sz="2300" dirty="0"/>
              <a:t>- анализ отчетов некоммерческих организаций;</a:t>
            </a:r>
          </a:p>
          <a:p>
            <a:pPr>
              <a:buFont typeface="Wingdings" panose="05000000000000000000" pitchFamily="2" charset="2"/>
              <a:buChar char="Ø"/>
            </a:pPr>
            <a:r>
              <a:rPr lang="ru-RU" sz="2300" dirty="0"/>
              <a:t>- участие в мероприятиях некоммерческих организаций;</a:t>
            </a:r>
          </a:p>
          <a:p>
            <a:pPr>
              <a:buFont typeface="Wingdings" panose="05000000000000000000" pitchFamily="2" charset="2"/>
              <a:buChar char="Ø"/>
            </a:pPr>
            <a:r>
              <a:rPr lang="ru-RU" sz="2300" dirty="0"/>
              <a:t>- принятие по результатам контроля мер, предусмотренных законодательством Российской Федерации.</a:t>
            </a:r>
          </a:p>
          <a:p>
            <a:endParaRPr lang="ru-RU" dirty="0"/>
          </a:p>
        </p:txBody>
      </p:sp>
      <p:sp>
        <p:nvSpPr>
          <p:cNvPr id="4" name="Номер слайда 3">
            <a:extLst>
              <a:ext uri="{FF2B5EF4-FFF2-40B4-BE49-F238E27FC236}">
                <a16:creationId xmlns:a16="http://schemas.microsoft.com/office/drawing/2014/main" id="{F2E32CB7-51AF-48F2-8672-CE0A27127302}"/>
              </a:ext>
            </a:extLst>
          </p:cNvPr>
          <p:cNvSpPr>
            <a:spLocks noGrp="1"/>
          </p:cNvSpPr>
          <p:nvPr>
            <p:ph type="sldNum" sz="quarter" idx="12"/>
          </p:nvPr>
        </p:nvSpPr>
        <p:spPr/>
        <p:txBody>
          <a:bodyPr/>
          <a:lstStyle/>
          <a:p>
            <a:fld id="{A3DCDF73-85D2-4237-9B32-053DBDB0C312}" type="slidenum">
              <a:rPr kumimoji="0" lang="en-US" smtClean="0"/>
              <a:pPr/>
              <a:t>9</a:t>
            </a:fld>
            <a:endParaRPr kumimoji="0" lang="en-US"/>
          </a:p>
        </p:txBody>
      </p:sp>
    </p:spTree>
    <p:extLst>
      <p:ext uri="{BB962C8B-B14F-4D97-AF65-F5344CB8AC3E}">
        <p14:creationId xmlns:p14="http://schemas.microsoft.com/office/powerpoint/2010/main" val="1276489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362</TotalTime>
  <Words>646</Words>
  <Application>Microsoft Office PowerPoint</Application>
  <PresentationFormat>Экран (16:9)</PresentationFormat>
  <Paragraphs>85</Paragraphs>
  <Slides>10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PT Astra Serif</vt:lpstr>
      <vt:lpstr>Century Gothic</vt:lpstr>
      <vt:lpstr>Calibri</vt:lpstr>
      <vt:lpstr>Verdana</vt:lpstr>
      <vt:lpstr>Wingdings 2</vt:lpstr>
      <vt:lpstr>Arial</vt:lpstr>
      <vt:lpstr>Wingdings</vt:lpstr>
      <vt:lpstr>Яркая</vt:lpstr>
      <vt:lpstr>Управление Министерства юстиции Российской Федерации  по Хабаровскому краю и Еврейской автономной области</vt:lpstr>
      <vt:lpstr>Презентация PowerPoint</vt:lpstr>
      <vt:lpstr>Презентация PowerPoint</vt:lpstr>
      <vt:lpstr>В рамках установленных полномочий  Управление Минюста России по Хабаровскому краю и Еврейской автономной области: </vt:lpstr>
      <vt:lpstr>Презентация PowerPoint</vt:lpstr>
      <vt:lpstr>Количество религиозных организаций,  зарегистрированных в Хабаровском крае,  в зависимости от их конфессиональной принадлежности</vt:lpstr>
      <vt:lpstr>Религиозные объединения могут создаваться в форме религиозных групп и религиозных организаций </vt:lpstr>
      <vt:lpstr> Задачами религиоведческой экспертизы являются: </vt:lpstr>
      <vt:lpstr>Осуществление государственного контроля (надзора) за деятельностью НКО включает следующие административные процедуры: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Министерства юстиции Российской Федерации  по Хабаровскому краю и Еврейской автономной области</dc:title>
  <dc:creator>Андрей Юрьевич Боровков</dc:creator>
  <cp:lastModifiedBy>Камбарова Елена Александровн</cp:lastModifiedBy>
  <cp:revision>55</cp:revision>
  <cp:lastPrinted>2025-11-18T06:04:33Z</cp:lastPrinted>
  <dcterms:modified xsi:type="dcterms:W3CDTF">2025-11-18T06:41:36Z</dcterms:modified>
</cp:coreProperties>
</file>