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87" r:id="rId1"/>
  </p:sldMasterIdLst>
  <p:sldIdLst>
    <p:sldId id="256" r:id="rId2"/>
    <p:sldId id="283" r:id="rId3"/>
    <p:sldId id="289" r:id="rId4"/>
    <p:sldId id="278" r:id="rId5"/>
    <p:sldId id="280" r:id="rId6"/>
    <p:sldId id="286" r:id="rId7"/>
    <p:sldId id="284" r:id="rId8"/>
    <p:sldId id="290" r:id="rId9"/>
    <p:sldId id="287" r:id="rId10"/>
    <p:sldId id="264" r:id="rId11"/>
    <p:sldId id="288" r:id="rId12"/>
    <p:sldId id="277" r:id="rId1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55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485231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7542806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6418724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9675455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25334716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0323197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127408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4480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65251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2010643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484353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7309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30921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1283983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DF080-5E8C-48AD-84E5-6C08B304C14E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33891-D5E7-4C7B-BF1D-E855E53CB5A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0572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65770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3/17/2021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565029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  <p:sldLayoutId id="2147483700" r:id="rId13"/>
    <p:sldLayoutId id="2147483701" r:id="rId14"/>
    <p:sldLayoutId id="2147483702" r:id="rId15"/>
    <p:sldLayoutId id="214748370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CustomShape 2"/>
          <p:cNvSpPr/>
          <p:nvPr/>
        </p:nvSpPr>
        <p:spPr>
          <a:xfrm>
            <a:off x="395536" y="1859752"/>
            <a:ext cx="7344816" cy="331236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</a:t>
            </a:r>
          </a:p>
          <a:p>
            <a:pPr algn="ctr">
              <a:lnSpc>
                <a:spcPct val="100000"/>
              </a:lnSpc>
            </a:pPr>
            <a:endParaRPr lang="ru-RU" sz="3200" b="1" strike="noStrike" spc="-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4400" b="1" i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Белогорский муниципальный</a:t>
            </a:r>
            <a:r>
              <a:rPr lang="ru-RU" sz="4400" b="1" i="1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округ</a:t>
            </a:r>
            <a:r>
              <a:rPr lang="ru-RU" sz="4400" b="1" i="1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i="1" strike="noStrike" spc="-1" dirty="0" smtClean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4400" b="1" i="1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Амурской области</a:t>
            </a:r>
          </a:p>
          <a:p>
            <a:pPr algn="ctr">
              <a:lnSpc>
                <a:spcPct val="100000"/>
              </a:lnSpc>
            </a:pPr>
            <a:endParaRPr lang="ru-RU" sz="3200" b="0" strike="noStrike" spc="-1" dirty="0">
              <a:latin typeface="Arial"/>
            </a:endParaRPr>
          </a:p>
        </p:txBody>
      </p:sp>
      <p:sp>
        <p:nvSpPr>
          <p:cNvPr id="116" name="CustomShape 3"/>
          <p:cNvSpPr/>
          <p:nvPr/>
        </p:nvSpPr>
        <p:spPr>
          <a:xfrm>
            <a:off x="1023840" y="5172120"/>
            <a:ext cx="7394760" cy="6843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</p:sp>
      <p:pic>
        <p:nvPicPr>
          <p:cNvPr id="4" name="Рисунок 3" descr="Герб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24967"/>
            <a:ext cx="1368152" cy="1472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251520" y="188640"/>
            <a:ext cx="7200800" cy="10757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Преобразование</a:t>
            </a:r>
            <a:r>
              <a:rPr lang="ru-RU" sz="32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 муниципального образования Белогорский район</a:t>
            </a:r>
            <a:endParaRPr lang="ru-RU" sz="3200" b="0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179512" y="1340768"/>
            <a:ext cx="7741368" cy="1999094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u="sng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Способ </a:t>
            </a:r>
            <a:r>
              <a:rPr lang="ru-RU" sz="2400" b="1" u="sng" strike="noStrike" spc="-1" dirty="0">
                <a:latin typeface="Times New Roman" pitchFamily="18" charset="0"/>
                <a:ea typeface="Times New Roman"/>
                <a:cs typeface="Times New Roman" pitchFamily="18" charset="0"/>
              </a:rPr>
              <a:t>преобразования</a:t>
            </a:r>
            <a:r>
              <a:rPr lang="ru-RU" sz="2400" b="1" u="sng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:</a:t>
            </a:r>
            <a:endParaRPr lang="ru-RU" sz="2400" b="1" i="1" u="sng" strike="noStrike" spc="-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400" b="1" strike="noStrike" spc="-1" dirty="0">
                <a:latin typeface="Times New Roman" pitchFamily="18" charset="0"/>
                <a:ea typeface="Times New Roman"/>
                <a:cs typeface="Times New Roman" pitchFamily="18" charset="0"/>
              </a:rPr>
              <a:t>объединение всех поселений, входящих в </a:t>
            </a:r>
            <a:r>
              <a:rPr lang="ru-RU" sz="2400" b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состав Белогорского </a:t>
            </a:r>
            <a:r>
              <a:rPr lang="ru-RU" sz="2400" b="1" strike="noStrike" spc="-1" dirty="0">
                <a:latin typeface="Times New Roman" pitchFamily="18" charset="0"/>
                <a:ea typeface="Times New Roman"/>
                <a:cs typeface="Times New Roman" pitchFamily="18" charset="0"/>
              </a:rPr>
              <a:t>района, и наделение вновь образованного муниципального </a:t>
            </a:r>
            <a:r>
              <a:rPr lang="ru-RU" sz="2400" b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образования </a:t>
            </a:r>
          </a:p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статусом </a:t>
            </a:r>
            <a:r>
              <a:rPr lang="ru-RU" sz="2800" b="1" strike="noStrike" spc="-1" dirty="0">
                <a:latin typeface="Times New Roman" pitchFamily="18" charset="0"/>
                <a:ea typeface="Times New Roman"/>
                <a:cs typeface="Times New Roman" pitchFamily="18" charset="0"/>
              </a:rPr>
              <a:t>муниципального </a:t>
            </a:r>
            <a:r>
              <a:rPr lang="ru-RU" sz="2800" b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округа</a:t>
            </a:r>
            <a:endParaRPr lang="ru-RU" sz="2800" b="0" strike="noStrike" spc="-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9" name="CustomShape 4"/>
          <p:cNvSpPr/>
          <p:nvPr/>
        </p:nvSpPr>
        <p:spPr>
          <a:xfrm>
            <a:off x="0" y="3621940"/>
            <a:ext cx="8748464" cy="323020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ctr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0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  <a:r>
              <a:rPr lang="ru-RU" sz="2400" b="1" u="sng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</a:t>
            </a:r>
            <a:r>
              <a:rPr lang="ru-RU" sz="2400" b="1" u="sng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рок реализации:</a:t>
            </a:r>
            <a:endParaRPr lang="ru-RU" sz="2400" b="1" u="sng" strike="noStrike" spc="-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400" b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2019 – 2020 годы</a:t>
            </a:r>
            <a:endParaRPr lang="ru-RU" sz="2400" b="0" strike="noStrike" spc="-1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0000"/>
              </a:lnSpc>
            </a:pPr>
            <a:endParaRPr lang="ru-RU" sz="1200" b="0" strike="noStrike" spc="-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400" b="1" u="sng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Формирование органов местного самоуправления:</a:t>
            </a:r>
            <a:endParaRPr lang="ru-RU" sz="2400" b="0" u="sng" strike="noStrike" spc="-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400" b="1" i="1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с</a:t>
            </a:r>
            <a:r>
              <a:rPr lang="ru-RU" sz="2400" b="1" i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ентябрь 2020 г. </a:t>
            </a:r>
            <a:r>
              <a:rPr lang="ru-RU" sz="2400" b="0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выборы представительного органа муниципально</a:t>
            </a:r>
            <a:r>
              <a:rPr lang="ru-RU" sz="2400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го округа</a:t>
            </a:r>
            <a:r>
              <a:rPr lang="ru-RU" sz="2400" b="0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;</a:t>
            </a:r>
            <a:endParaRPr lang="ru-RU" sz="2400" b="0" strike="noStrike" spc="-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400" b="1" i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ноябрь 2020 г. </a:t>
            </a:r>
            <a:r>
              <a:rPr lang="ru-RU" sz="2400" b="0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выборы главы муниципального округа;</a:t>
            </a:r>
            <a:endParaRPr lang="ru-RU" sz="2400" b="0" strike="noStrike" spc="-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00000"/>
              </a:lnSpc>
            </a:pPr>
            <a:r>
              <a:rPr lang="ru-RU" sz="2400" b="1" i="1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4 квартал 2020 г. </a:t>
            </a:r>
            <a:r>
              <a:rPr lang="ru-RU" sz="2400" b="0" strike="noStrike" spc="-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– формирование администрации муниципального округа.</a:t>
            </a:r>
            <a:endParaRPr lang="ru-RU" sz="2400" b="0" strike="noStrike" spc="-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5C5D9A1F-4743-4A22-AD84-95EFE2A7569A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10</a:t>
            </a:fld>
            <a:endParaRPr lang="ru-RU" sz="7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CustomShape 1"/>
          <p:cNvSpPr/>
          <p:nvPr/>
        </p:nvSpPr>
        <p:spPr>
          <a:xfrm>
            <a:off x="251520" y="188640"/>
            <a:ext cx="7272808" cy="119887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400" b="1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Эффективность преобразования</a:t>
            </a:r>
            <a:r>
              <a:rPr lang="ru-RU" sz="24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 муниципального образования Белогорский район в</a:t>
            </a:r>
          </a:p>
          <a:p>
            <a:pPr algn="ctr">
              <a:lnSpc>
                <a:spcPct val="100000"/>
              </a:lnSpc>
            </a:pPr>
            <a:r>
              <a:rPr lang="ru-RU" sz="2400" b="1" u="sng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Муниципальный округ Белогорский район</a:t>
            </a:r>
            <a:endParaRPr lang="ru-RU" sz="2400" b="0" u="sng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8" name="CustomShape 3"/>
          <p:cNvSpPr/>
          <p:nvPr/>
        </p:nvSpPr>
        <p:spPr>
          <a:xfrm>
            <a:off x="251520" y="1530774"/>
            <a:ext cx="7128792" cy="5061470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ctr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ea typeface="DejaVu Sans"/>
                <a:cs typeface="Times New Roman" pitchFamily="18" charset="0"/>
              </a:rPr>
              <a:t>Повышение административной управляемости за счет выстраивания вертикали власти.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Укрепление кадрового потенциала органов местного самоуправления.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Объединение доходных источников объединившихся поселений и возможность оптимизации расходов.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Повышение эффективности использования бюджетных средств (единообразие, унификация регламентов, порядков, НПА).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Исключение нагрузки по разработке и утверждению НПА (устав, положения, регламенты, бюджет и т.д.).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Возможность участия в национальных </a:t>
            </a:r>
            <a:r>
              <a:rPr lang="ru-RU" sz="1900" spc="-1" dirty="0" smtClean="0">
                <a:latin typeface="Times New Roman" pitchFamily="18" charset="0"/>
                <a:cs typeface="Times New Roman" pitchFamily="18" charset="0"/>
              </a:rPr>
              <a:t>проектах, программах.</a:t>
            </a:r>
            <a:endParaRPr lang="ru-RU" sz="1900" spc="-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Вовлечение жителей в решение вопросов местного значения через общественные советы, </a:t>
            </a:r>
            <a:r>
              <a:rPr lang="ru-RU" sz="1900" spc="-1" dirty="0" err="1">
                <a:latin typeface="Times New Roman" pitchFamily="18" charset="0"/>
                <a:cs typeface="Times New Roman" pitchFamily="18" charset="0"/>
              </a:rPr>
              <a:t>ТОСы</a:t>
            </a:r>
            <a:r>
              <a:rPr lang="ru-RU" sz="1900" spc="-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 smtClean="0">
                <a:latin typeface="Times New Roman" pitchFamily="18" charset="0"/>
                <a:cs typeface="Times New Roman" pitchFamily="18" charset="0"/>
              </a:rPr>
              <a:t>Значительное уменьшение расходов на выборы в ОМСУ.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1900" spc="-1" dirty="0" smtClean="0">
                <a:latin typeface="Times New Roman" pitchFamily="18" charset="0"/>
                <a:cs typeface="Times New Roman" pitchFamily="18" charset="0"/>
              </a:rPr>
              <a:t>Ответственность руководителей территориальных органов «на местах» изменится, в связи </a:t>
            </a:r>
            <a:r>
              <a:rPr lang="ru-RU" sz="1900" spc="-1" smtClean="0">
                <a:latin typeface="Times New Roman" pitchFamily="18" charset="0"/>
                <a:cs typeface="Times New Roman" pitchFamily="18" charset="0"/>
              </a:rPr>
              <a:t>с изменением </a:t>
            </a:r>
            <a:r>
              <a:rPr lang="ru-RU" sz="1900" spc="-1" dirty="0" smtClean="0">
                <a:latin typeface="Times New Roman" pitchFamily="18" charset="0"/>
                <a:cs typeface="Times New Roman" pitchFamily="18" charset="0"/>
              </a:rPr>
              <a:t>полномочий и увеличения ответственности на главу муниципального округа.</a:t>
            </a:r>
            <a:endParaRPr lang="ru-RU" sz="2000" b="0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0" name="CustomShape 5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5C5D9A1F-4743-4A22-AD84-95EFE2A7569A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11</a:t>
            </a:fld>
            <a:endParaRPr lang="ru-RU" sz="700" b="0" strike="noStrike" spc="-1"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CustomShape 3"/>
          <p:cNvSpPr/>
          <p:nvPr/>
        </p:nvSpPr>
        <p:spPr>
          <a:xfrm>
            <a:off x="683568" y="2056320"/>
            <a:ext cx="6264696" cy="182693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40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СПАСИБО </a:t>
            </a:r>
          </a:p>
          <a:p>
            <a:pPr algn="ctr">
              <a:lnSpc>
                <a:spcPct val="150000"/>
              </a:lnSpc>
            </a:pPr>
            <a:r>
              <a:rPr lang="ru-RU" sz="40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DejaVu Sans"/>
                <a:cs typeface="Times New Roman" pitchFamily="18" charset="0"/>
              </a:rPr>
              <a:t>ЗА ВНИМАНИЕ!</a:t>
            </a:r>
          </a:p>
        </p:txBody>
      </p:sp>
      <p:sp>
        <p:nvSpPr>
          <p:cNvPr id="185" name="CustomShape 6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407F8F9B-BE27-4B8E-985C-FE917DE5EBBF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12</a:t>
            </a:fld>
            <a:endParaRPr lang="ru-RU" sz="700" b="0" strike="noStrike" spc="-1"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93327807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2"/>
          <p:cNvSpPr/>
          <p:nvPr/>
        </p:nvSpPr>
        <p:spPr>
          <a:xfrm>
            <a:off x="179512" y="1556792"/>
            <a:ext cx="3563360" cy="144509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ru-RU" sz="2200" b="1" i="1" strike="noStrike" spc="-1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13 сельсоветов </a:t>
            </a:r>
          </a:p>
          <a:p>
            <a:r>
              <a:rPr lang="ru-RU" sz="2200" b="1" i="1" strike="noStrike" spc="-1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36 сел</a:t>
            </a:r>
            <a:r>
              <a:rPr lang="ru-RU" sz="2200" b="1" i="1" spc="-1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</a:p>
          <a:p>
            <a:r>
              <a:rPr lang="ru-RU" sz="2200" b="1" i="1" spc="-1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1 </a:t>
            </a:r>
            <a:r>
              <a:rPr lang="ru-RU" sz="2200" b="1" i="1" spc="-1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муниципальный район </a:t>
            </a:r>
          </a:p>
          <a:p>
            <a:r>
              <a:rPr lang="ru-RU" sz="2200" b="1" i="1" spc="-1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17,5 тысяч жителей</a:t>
            </a:r>
            <a:endParaRPr lang="ru-RU" sz="2200" b="0" i="1" strike="noStrike" spc="-1" dirty="0">
              <a:latin typeface="Arial"/>
            </a:endParaRPr>
          </a:p>
        </p:txBody>
      </p:sp>
      <p:sp>
        <p:nvSpPr>
          <p:cNvPr id="119" name="CustomShape 3"/>
          <p:cNvSpPr/>
          <p:nvPr/>
        </p:nvSpPr>
        <p:spPr>
          <a:xfrm>
            <a:off x="111133" y="202474"/>
            <a:ext cx="7269179" cy="107576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Местное самоуправление </a:t>
            </a:r>
          </a:p>
          <a:p>
            <a:pPr algn="ctr">
              <a:lnSpc>
                <a:spcPct val="100000"/>
              </a:lnSpc>
            </a:pPr>
            <a:r>
              <a:rPr lang="ru-RU" sz="32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в Белогорском районе  </a:t>
            </a:r>
            <a:endParaRPr lang="ru-RU" sz="3200" b="0" strike="noStrike" spc="-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2" name="CustomShape 6"/>
          <p:cNvSpPr/>
          <p:nvPr/>
        </p:nvSpPr>
        <p:spPr>
          <a:xfrm>
            <a:off x="6553080" y="6563160"/>
            <a:ext cx="2132280" cy="2221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28F93C38-7164-4F04-BDA2-D58BCBE44C5C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2</a:t>
            </a:fld>
            <a:endParaRPr lang="ru-RU" sz="700" b="0" strike="noStrike" spc="-1">
              <a:latin typeface="Arial"/>
            </a:endParaRPr>
          </a:p>
        </p:txBody>
      </p:sp>
      <p:sp>
        <p:nvSpPr>
          <p:cNvPr id="127" name="CustomShape 10"/>
          <p:cNvSpPr/>
          <p:nvPr/>
        </p:nvSpPr>
        <p:spPr>
          <a:xfrm>
            <a:off x="4936296" y="1666062"/>
            <a:ext cx="2952328" cy="9526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муниципальный </a:t>
            </a:r>
            <a:r>
              <a:rPr lang="ru-RU" sz="2800" b="1" strike="noStrike" spc="-1" dirty="0"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округ</a:t>
            </a:r>
            <a:endParaRPr lang="ru-RU" sz="2800" b="1" strike="noStrike" spc="-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Стрелка вниз 15"/>
          <p:cNvSpPr/>
          <p:nvPr/>
        </p:nvSpPr>
        <p:spPr>
          <a:xfrm rot="16200000">
            <a:off x="4109670" y="1731090"/>
            <a:ext cx="484632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gradFill flip="none" rotWithShape="1">
                <a:gsLst>
                  <a:gs pos="40000">
                    <a:schemeClr val="accent2"/>
                  </a:gs>
                  <a:gs pos="72000">
                    <a:schemeClr val="accent2">
                      <a:lumMod val="97000"/>
                      <a:lumOff val="3000"/>
                    </a:schemeClr>
                  </a:gs>
                  <a:gs pos="100000">
                    <a:schemeClr val="accent2">
                      <a:lumMod val="60000"/>
                      <a:lumOff val="40000"/>
                    </a:schemeClr>
                  </a:gs>
                </a:gsLst>
                <a:lin ang="16200000" scaled="1"/>
                <a:tileRect/>
              </a:gradFill>
            </a:endParaRPr>
          </a:p>
        </p:txBody>
      </p:sp>
      <p:pic>
        <p:nvPicPr>
          <p:cNvPr id="10" name="Рисунок 9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1385" y="3184880"/>
            <a:ext cx="5904656" cy="36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63538775"/>
              </p:ext>
            </p:extLst>
          </p:nvPr>
        </p:nvGraphicFramePr>
        <p:xfrm>
          <a:off x="6231741" y="2924946"/>
          <a:ext cx="2732747" cy="3924434"/>
        </p:xfrm>
        <a:graphic>
          <a:graphicData uri="http://schemas.openxmlformats.org/drawingml/2006/table">
            <a:tbl>
              <a:tblPr/>
              <a:tblGrid>
                <a:gridCol w="62286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0988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0069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№ </a:t>
                      </a:r>
                      <a:endParaRPr lang="ru-RU" sz="1100" b="1" i="1" u="none" strike="noStrike" dirty="0" smtClean="0">
                        <a:solidFill>
                          <a:schemeClr val="tx1"/>
                        </a:solidFill>
                        <a:latin typeface="Arial"/>
                      </a:endParaRPr>
                    </a:p>
                    <a:p>
                      <a:pPr algn="ctr" fontAlgn="ctr"/>
                      <a:r>
                        <a:rPr lang="ru-RU" sz="1100" b="1" i="1" u="none" strike="noStrike" dirty="0" err="1" smtClean="0">
                          <a:solidFill>
                            <a:schemeClr val="tx1"/>
                          </a:solidFill>
                          <a:latin typeface="Arial"/>
                        </a:rPr>
                        <a:t>п\п</a:t>
                      </a:r>
                      <a:endParaRPr lang="ru-RU" sz="1100" b="1" i="1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1" i="1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Наименование сельсовета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Возжаевский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Белоцерковский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Великокнязевский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Васильевский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Кустанаевский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Лохвицкий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Некрасовский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Никольский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Новинский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Озерянский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Пригородный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Светиловский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71057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latin typeface="Arial"/>
                        </a:rPr>
                        <a:t>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i="0" u="none" strike="noStrike" dirty="0" err="1">
                          <a:solidFill>
                            <a:schemeClr val="tx1"/>
                          </a:solidFill>
                          <a:latin typeface="Arial"/>
                        </a:rPr>
                        <a:t>Томичевский</a:t>
                      </a:r>
                      <a:endParaRPr lang="ru-RU" sz="1400" b="1" i="0" u="none" strike="noStrike" dirty="0">
                        <a:solidFill>
                          <a:schemeClr val="tx1"/>
                        </a:solidFill>
                        <a:latin typeface="Arial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3313" name="AutoShape 1"/>
          <p:cNvSpPr>
            <a:spLocks noChangeArrowheads="1"/>
          </p:cNvSpPr>
          <p:nvPr/>
        </p:nvSpPr>
        <p:spPr bwMode="auto">
          <a:xfrm>
            <a:off x="4194479" y="5116879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1"/>
          <p:cNvSpPr>
            <a:spLocks noChangeArrowheads="1"/>
          </p:cNvSpPr>
          <p:nvPr/>
        </p:nvSpPr>
        <p:spPr bwMode="auto">
          <a:xfrm>
            <a:off x="2756252" y="4778155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1"/>
          <p:cNvSpPr>
            <a:spLocks noChangeArrowheads="1"/>
          </p:cNvSpPr>
          <p:nvPr/>
        </p:nvSpPr>
        <p:spPr bwMode="auto">
          <a:xfrm>
            <a:off x="1013112" y="4437112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1"/>
          <p:cNvSpPr>
            <a:spLocks noChangeArrowheads="1"/>
          </p:cNvSpPr>
          <p:nvPr/>
        </p:nvSpPr>
        <p:spPr bwMode="auto">
          <a:xfrm>
            <a:off x="3978455" y="4365582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4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AutoShape 1"/>
          <p:cNvSpPr>
            <a:spLocks noChangeArrowheads="1"/>
          </p:cNvSpPr>
          <p:nvPr/>
        </p:nvSpPr>
        <p:spPr bwMode="auto">
          <a:xfrm>
            <a:off x="2153189" y="4472381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5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1"/>
          <p:cNvSpPr>
            <a:spLocks noChangeArrowheads="1"/>
          </p:cNvSpPr>
          <p:nvPr/>
        </p:nvSpPr>
        <p:spPr bwMode="auto">
          <a:xfrm>
            <a:off x="1907704" y="5379321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6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1"/>
          <p:cNvSpPr>
            <a:spLocks noChangeArrowheads="1"/>
          </p:cNvSpPr>
          <p:nvPr/>
        </p:nvSpPr>
        <p:spPr bwMode="auto">
          <a:xfrm>
            <a:off x="2699792" y="5589240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7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AutoShape 1"/>
          <p:cNvSpPr>
            <a:spLocks noChangeArrowheads="1"/>
          </p:cNvSpPr>
          <p:nvPr/>
        </p:nvSpPr>
        <p:spPr bwMode="auto">
          <a:xfrm>
            <a:off x="1725168" y="4024196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8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AutoShape 1"/>
          <p:cNvSpPr>
            <a:spLocks noChangeArrowheads="1"/>
          </p:cNvSpPr>
          <p:nvPr/>
        </p:nvSpPr>
        <p:spPr bwMode="auto">
          <a:xfrm>
            <a:off x="4932040" y="4611609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9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AutoShape 1"/>
          <p:cNvSpPr>
            <a:spLocks noChangeArrowheads="1"/>
          </p:cNvSpPr>
          <p:nvPr/>
        </p:nvSpPr>
        <p:spPr bwMode="auto">
          <a:xfrm>
            <a:off x="3851920" y="5733256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10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AutoShape 1"/>
          <p:cNvSpPr>
            <a:spLocks noChangeArrowheads="1"/>
          </p:cNvSpPr>
          <p:nvPr/>
        </p:nvSpPr>
        <p:spPr bwMode="auto">
          <a:xfrm>
            <a:off x="3491880" y="4928056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11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AutoShape 1"/>
          <p:cNvSpPr>
            <a:spLocks noChangeArrowheads="1"/>
          </p:cNvSpPr>
          <p:nvPr/>
        </p:nvSpPr>
        <p:spPr bwMode="auto">
          <a:xfrm>
            <a:off x="1259632" y="3808172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12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AutoShape 1"/>
          <p:cNvSpPr>
            <a:spLocks noChangeArrowheads="1"/>
          </p:cNvSpPr>
          <p:nvPr/>
        </p:nvSpPr>
        <p:spPr bwMode="auto">
          <a:xfrm>
            <a:off x="1451369" y="4985080"/>
            <a:ext cx="432048" cy="432048"/>
          </a:xfrm>
          <a:prstGeom prst="octagon">
            <a:avLst>
              <a:gd name="adj" fmla="val 29287"/>
            </a:avLst>
          </a:prstGeom>
          <a:noFill/>
          <a:ln w="1587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ru-RU" altLang="zh-CN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SimSun" pitchFamily="2" charset="-122"/>
                <a:cs typeface="Arial" pitchFamily="34" charset="0"/>
              </a:rPr>
              <a:t>13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авая фигурная скобка 3"/>
          <p:cNvSpPr/>
          <p:nvPr/>
        </p:nvSpPr>
        <p:spPr>
          <a:xfrm>
            <a:off x="3635896" y="1412776"/>
            <a:ext cx="400828" cy="1738701"/>
          </a:xfrm>
          <a:prstGeom prst="rightBrac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16449548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052736"/>
            <a:ext cx="6264696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ЭТАПЫ ПРЕОБРАЗОВАНИЯ</a:t>
            </a:r>
            <a:r>
              <a:rPr lang="ru-RU" sz="2400" u="sng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algn="ctr"/>
            <a:endParaRPr lang="ru-RU" sz="9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ClrTx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июль 2020 года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решения о ликвидации органов местного самоуправления; </a:t>
            </a:r>
          </a:p>
          <a:p>
            <a:pPr marL="285750" indent="-285750" algn="just">
              <a:buClrTx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сентября 2020 года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выборы представительного органа Белогорского муниципального округа;</a:t>
            </a:r>
          </a:p>
          <a:p>
            <a:pPr marL="285750" indent="-285750" algn="just">
              <a:buClrTx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ноябрь 2020 года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избрание главы Белогорского муниципального округа из числа кандидатов, представленных конкурсной комиссией по результатам конкурса по отбору кандидатур на должность главы муниципального образования;</a:t>
            </a:r>
          </a:p>
          <a:p>
            <a:pPr marL="285750" indent="-285750" algn="just">
              <a:buClrTx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декабрь 2020 года 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создание и регистрация, как юридических лиц, учреждений Белогорского муниципального округа. </a:t>
            </a:r>
            <a:endParaRPr lang="ru-RU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CustomShape 1"/>
          <p:cNvSpPr/>
          <p:nvPr/>
        </p:nvSpPr>
        <p:spPr>
          <a:xfrm>
            <a:off x="899593" y="404664"/>
            <a:ext cx="5328591" cy="5833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u="sng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</a:rPr>
              <a:t>Цель преобразования</a:t>
            </a:r>
            <a:endParaRPr lang="ru-RU" sz="3200" b="0" u="sng" strike="noStrike" spc="-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1" name="CustomShape 3"/>
          <p:cNvSpPr/>
          <p:nvPr/>
        </p:nvSpPr>
        <p:spPr>
          <a:xfrm>
            <a:off x="323528" y="1196752"/>
            <a:ext cx="6696744" cy="156820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strike="noStrike" spc="-1" dirty="0">
                <a:latin typeface="Times New Roman" pitchFamily="18" charset="0"/>
                <a:ea typeface="DejaVu Sans"/>
                <a:cs typeface="Times New Roman" pitchFamily="18" charset="0"/>
              </a:rPr>
              <a:t>Повышение эффективности деятельности </a:t>
            </a:r>
            <a:r>
              <a:rPr lang="ru-RU" sz="3200" b="1" strike="noStrike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органов местного самоуправления</a:t>
            </a:r>
          </a:p>
        </p:txBody>
      </p:sp>
      <p:sp>
        <p:nvSpPr>
          <p:cNvPr id="185" name="CustomShape 6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407F8F9B-BE27-4B8E-985C-FE917DE5EBBF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4</a:t>
            </a:fld>
            <a:endParaRPr lang="ru-RU" sz="700" b="0" strike="noStrike" spc="-1">
              <a:latin typeface="Arial"/>
            </a:endParaRPr>
          </a:p>
        </p:txBody>
      </p:sp>
      <p:sp>
        <p:nvSpPr>
          <p:cNvPr id="6" name="CustomShape 5"/>
          <p:cNvSpPr/>
          <p:nvPr/>
        </p:nvSpPr>
        <p:spPr>
          <a:xfrm>
            <a:off x="251520" y="3068960"/>
            <a:ext cx="7324996" cy="73721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r">
              <a:lnSpc>
                <a:spcPct val="100000"/>
              </a:lnSpc>
            </a:pPr>
            <a:endParaRPr lang="ru-RU" sz="1000" b="1" strike="noStrike" spc="-1" dirty="0" smtClean="0">
              <a:solidFill>
                <a:schemeClr val="bg2">
                  <a:lumMod val="50000"/>
                </a:schemeClr>
              </a:solidFill>
              <a:latin typeface="Times New Roman" pitchFamily="18" charset="0"/>
              <a:ea typeface="Open Sans"/>
              <a:cs typeface="Times New Roman" pitchFamily="18" charset="0"/>
            </a:endParaRPr>
          </a:p>
          <a:p>
            <a:pPr algn="r">
              <a:lnSpc>
                <a:spcPct val="100000"/>
              </a:lnSpc>
            </a:pPr>
            <a:r>
              <a:rPr lang="ru-RU" sz="3200" b="1" u="sng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Основные принципы преобразования </a:t>
            </a:r>
          </a:p>
        </p:txBody>
      </p:sp>
      <p:sp>
        <p:nvSpPr>
          <p:cNvPr id="7" name="CustomShape 7"/>
          <p:cNvSpPr/>
          <p:nvPr/>
        </p:nvSpPr>
        <p:spPr>
          <a:xfrm>
            <a:off x="395536" y="3789040"/>
            <a:ext cx="7056784" cy="181442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457200" indent="-457200" algn="just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ru-RU" sz="2800" b="1" strike="noStrike" spc="-1" dirty="0">
                <a:latin typeface="Times New Roman" pitchFamily="18" charset="0"/>
                <a:ea typeface="DejaVu Sans"/>
                <a:cs typeface="Times New Roman" pitchFamily="18" charset="0"/>
              </a:rPr>
              <a:t>Недопустимость отдаления власти от </a:t>
            </a:r>
            <a:r>
              <a:rPr lang="ru-RU" sz="2800" b="1" strike="noStrike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населения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2800" b="1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Принцип целостности территорий и доступности органов власти</a:t>
            </a:r>
            <a:endParaRPr lang="ru-RU" sz="2800" b="1" spc="-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92577165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7"/>
          <p:cNvSpPr/>
          <p:nvPr/>
        </p:nvSpPr>
        <p:spPr>
          <a:xfrm>
            <a:off x="323528" y="260648"/>
            <a:ext cx="6552728" cy="52176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u="sng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Задачи преобразования</a:t>
            </a:r>
            <a:endParaRPr lang="ru-RU" sz="2800" b="0" u="sng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" name="CustomShape 9"/>
          <p:cNvSpPr/>
          <p:nvPr/>
        </p:nvSpPr>
        <p:spPr>
          <a:xfrm>
            <a:off x="179512" y="1052736"/>
            <a:ext cx="7128792" cy="584630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trike="noStrike" spc="-1" dirty="0">
                <a:latin typeface="Times New Roman" pitchFamily="18" charset="0"/>
                <a:ea typeface="DejaVu Sans"/>
                <a:cs typeface="Times New Roman" pitchFamily="18" charset="0"/>
              </a:rPr>
              <a:t>Повышение административной </a:t>
            </a:r>
            <a:r>
              <a:rPr lang="ru-RU" sz="2200" b="1" strike="noStrike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управляемости за счет выстраивания вертикали власти.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Укрепление </a:t>
            </a:r>
            <a:r>
              <a:rPr lang="ru-RU" sz="2200" b="1" spc="-1" dirty="0">
                <a:latin typeface="Times New Roman" pitchFamily="18" charset="0"/>
                <a:cs typeface="Times New Roman" pitchFamily="18" charset="0"/>
              </a:rPr>
              <a:t>кадрового потенциала органов местного </a:t>
            </a: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самоуправления.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Объединение </a:t>
            </a:r>
            <a:r>
              <a:rPr lang="ru-RU" sz="2200" b="1" spc="-1" dirty="0">
                <a:latin typeface="Times New Roman" pitchFamily="18" charset="0"/>
                <a:cs typeface="Times New Roman" pitchFamily="18" charset="0"/>
              </a:rPr>
              <a:t>доходных источников объединившихся поселений и возможность оптимизации </a:t>
            </a: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расходов.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Повышение эффективности использования бюджетных средств (единообразие, унификация регламентов, порядков, НПА).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Исключение нагрузки по разработке и утверждению НПА (устав, положения, регламенты, бюджет и т.д.).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Возможность </a:t>
            </a:r>
            <a:r>
              <a:rPr lang="ru-RU" sz="2200" b="1" spc="-1" dirty="0">
                <a:latin typeface="Times New Roman" pitchFamily="18" charset="0"/>
                <a:cs typeface="Times New Roman" pitchFamily="18" charset="0"/>
              </a:rPr>
              <a:t>участия в национальных </a:t>
            </a: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проектах.</a:t>
            </a:r>
            <a:endParaRPr lang="ru-RU" sz="2200" b="1" spc="-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Вовлечение </a:t>
            </a:r>
            <a:r>
              <a:rPr lang="ru-RU" sz="2200" b="1" spc="-1" dirty="0">
                <a:latin typeface="Times New Roman" pitchFamily="18" charset="0"/>
                <a:cs typeface="Times New Roman" pitchFamily="18" charset="0"/>
              </a:rPr>
              <a:t>жителей в решение вопросов местного </a:t>
            </a: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значения через общественные советы, </a:t>
            </a:r>
            <a:r>
              <a:rPr lang="ru-RU" sz="2200" b="1" spc="-1" dirty="0" err="1" smtClean="0">
                <a:latin typeface="Times New Roman" pitchFamily="18" charset="0"/>
                <a:cs typeface="Times New Roman" pitchFamily="18" charset="0"/>
              </a:rPr>
              <a:t>ТОСы</a:t>
            </a: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200" b="1" spc="-1" dirty="0" smtClean="0">
                <a:latin typeface="Times New Roman" pitchFamily="18" charset="0"/>
                <a:cs typeface="Times New Roman" pitchFamily="18" charset="0"/>
              </a:rPr>
              <a:t>Сохранение социального и исторического уклада территории.</a:t>
            </a:r>
          </a:p>
        </p:txBody>
      </p:sp>
      <p:sp>
        <p:nvSpPr>
          <p:cNvPr id="163" name="CustomShape 15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EA4B8D93-1011-4B89-B83F-D95C83625EB7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5</a:t>
            </a:fld>
            <a:endParaRPr lang="ru-RU" sz="700" b="0" strike="noStrike" spc="-1"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9967517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7"/>
          <p:cNvSpPr/>
          <p:nvPr/>
        </p:nvSpPr>
        <p:spPr>
          <a:xfrm>
            <a:off x="0" y="116632"/>
            <a:ext cx="7524328" cy="58332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200" b="1" u="sng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Основные причины преобразования</a:t>
            </a:r>
            <a:endParaRPr lang="ru-RU" sz="3200" b="0" u="sng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" name="CustomShape 9"/>
          <p:cNvSpPr/>
          <p:nvPr/>
        </p:nvSpPr>
        <p:spPr>
          <a:xfrm>
            <a:off x="179512" y="764704"/>
            <a:ext cx="7056784" cy="52153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ru-RU" sz="800" spc="-1" dirty="0">
              <a:solidFill>
                <a:srgbClr val="000000"/>
              </a:solidFill>
              <a:latin typeface="Arial"/>
            </a:endParaRP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ru-RU" sz="2500" b="1" spc="-1" dirty="0" smtClean="0">
                <a:latin typeface="Times New Roman" pitchFamily="18" charset="0"/>
                <a:cs typeface="Times New Roman" pitchFamily="18" charset="0"/>
              </a:rPr>
              <a:t>Отсутствие квалифицированных кадров на уровне сельского поселения </a:t>
            </a:r>
            <a:r>
              <a:rPr lang="ru-RU" sz="2500" spc="-1" dirty="0" smtClean="0">
                <a:latin typeface="Times New Roman" pitchFamily="18" charset="0"/>
                <a:cs typeface="Times New Roman" pitchFamily="18" charset="0"/>
              </a:rPr>
              <a:t>(в том числе, в связи с обязательством предоставления сведений о доходах, расходах, об имуществе и обязательствах имущественного характера)</a:t>
            </a:r>
            <a:r>
              <a:rPr lang="ru-RU" sz="2500" b="1" spc="-1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500" b="1" spc="-1" dirty="0" smtClean="0">
                <a:latin typeface="Times New Roman" pitchFamily="18" charset="0"/>
                <a:cs typeface="Times New Roman" pitchFamily="18" charset="0"/>
              </a:rPr>
              <a:t>Недостаток собственных доходов для решения вопросов местного значения поселения.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500" b="1" spc="-1" dirty="0" smtClean="0">
                <a:latin typeface="Times New Roman" pitchFamily="18" charset="0"/>
                <a:cs typeface="Times New Roman" pitchFamily="18" charset="0"/>
              </a:rPr>
              <a:t>Нагрузка по разработке и утверждению НПА </a:t>
            </a:r>
            <a:r>
              <a:rPr lang="ru-RU" sz="2500" spc="-1" dirty="0" smtClean="0">
                <a:latin typeface="Times New Roman" pitchFamily="18" charset="0"/>
                <a:cs typeface="Times New Roman" pitchFamily="18" charset="0"/>
              </a:rPr>
              <a:t>(устав, положения, регламенты, бюджет и т.д.).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500" b="1" spc="-1" dirty="0" smtClean="0">
                <a:latin typeface="Times New Roman" pitchFamily="18" charset="0"/>
                <a:cs typeface="Times New Roman" pitchFamily="18" charset="0"/>
              </a:rPr>
              <a:t> Низкий процент явки избирателей на выборах  депутатов сельских поселений.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ru-RU" sz="2500" b="1" spc="-1" dirty="0" smtClean="0">
                <a:latin typeface="Times New Roman" pitchFamily="18" charset="0"/>
                <a:cs typeface="Times New Roman" pitchFamily="18" charset="0"/>
              </a:rPr>
              <a:t>Расходы на проведение выборов в ОМСУ.</a:t>
            </a:r>
          </a:p>
        </p:txBody>
      </p:sp>
      <p:sp>
        <p:nvSpPr>
          <p:cNvPr id="163" name="CustomShape 15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EA4B8D93-1011-4B89-B83F-D95C83625EB7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6</a:t>
            </a:fld>
            <a:endParaRPr lang="ru-RU" sz="700" b="0" strike="noStrike" spc="-1"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92093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611560" y="169237"/>
            <a:ext cx="6264696" cy="95265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8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Местное самоуправление в Белогорском районе</a:t>
            </a:r>
            <a:endParaRPr lang="ru-RU" sz="2800" b="0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0" name="CustomShape 3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F3B503BF-2833-4386-B004-2FD219F327C7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7</a:t>
            </a:fld>
            <a:endParaRPr lang="ru-RU" sz="700" b="0" strike="noStrike" spc="-1">
              <a:latin typeface="Arial"/>
            </a:endParaRPr>
          </a:p>
        </p:txBody>
      </p:sp>
      <p:graphicFrame>
        <p:nvGraphicFramePr>
          <p:cNvPr id="131" name="Table 4"/>
          <p:cNvGraphicFramePr/>
          <p:nvPr>
            <p:extLst>
              <p:ext uri="{D42A27DB-BD31-4B8C-83A1-F6EECF244321}">
                <p14:modId xmlns="" xmlns:p14="http://schemas.microsoft.com/office/powerpoint/2010/main" val="4099481000"/>
              </p:ext>
            </p:extLst>
          </p:nvPr>
        </p:nvGraphicFramePr>
        <p:xfrm>
          <a:off x="0" y="1196751"/>
          <a:ext cx="9144000" cy="5616556"/>
        </p:xfrm>
        <a:graphic>
          <a:graphicData uri="http://schemas.openxmlformats.org/drawingml/2006/table">
            <a:tbl>
              <a:tblPr firstRow="1" bandCol="1">
                <a:tableStyleId>{B301B821-A1FF-4177-AEE7-76D212191A09}</a:tableStyleId>
              </a:tblPr>
              <a:tblGrid>
                <a:gridCol w="457144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5725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92881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ФАКТ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(по</a:t>
                      </a:r>
                      <a:r>
                        <a:rPr lang="ru-RU" sz="2000" b="1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состоянию на 2019 год)</a:t>
                      </a:r>
                      <a:endParaRPr lang="ru-RU" sz="20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По результатам </a:t>
                      </a:r>
                      <a:r>
                        <a:rPr lang="ru-RU" sz="20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преобразования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0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(к концу 2020 года) </a:t>
                      </a:r>
                      <a:endParaRPr lang="ru-RU" sz="20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266156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14 муниципальных </a:t>
                      </a:r>
                      <a:r>
                        <a:rPr lang="ru-RU" sz="2100" b="1" u="sng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образований: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–муниципальный район</a:t>
                      </a:r>
                      <a:endParaRPr lang="ru-RU" sz="21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13 </a:t>
                      </a:r>
                      <a:r>
                        <a:rPr lang="ru-RU" sz="21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– </a:t>
                      </a: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сельских поселений</a:t>
                      </a:r>
                      <a:endParaRPr lang="ru-RU" sz="21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u="sng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1 муниципальное </a:t>
                      </a:r>
                      <a:r>
                        <a:rPr lang="ru-RU" sz="21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образование</a:t>
                      </a:r>
                      <a:endParaRPr lang="ru-RU" sz="2100" b="1" u="sng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24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муниципальный </a:t>
                      </a:r>
                      <a:r>
                        <a:rPr lang="ru-RU" sz="24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округ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783081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14 сельских советов народных депутатов</a:t>
                      </a:r>
                      <a:r>
                        <a:rPr lang="ru-RU" sz="2100" b="1" u="sng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: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1 – </a:t>
                      </a: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</a:t>
                      </a:r>
                      <a:r>
                        <a:rPr lang="ru-RU" sz="2100" b="1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(18 чел.)</a:t>
                      </a:r>
                      <a:endParaRPr lang="ru-RU" sz="2100" b="1" strike="noStrike" spc="-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13 – сельских поселений</a:t>
                      </a:r>
                      <a:r>
                        <a:rPr lang="ru-RU" sz="2100" b="1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(106ч чел.)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Всего: 122 депутата.</a:t>
                      </a:r>
                      <a:endParaRPr lang="ru-RU" sz="21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 </a:t>
                      </a:r>
                      <a:r>
                        <a:rPr lang="ru-RU" sz="2100" b="1" u="sng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совет </a:t>
                      </a:r>
                      <a:r>
                        <a:rPr lang="ru-RU" sz="21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народных депутатов муниципального округа</a:t>
                      </a:r>
                      <a:r>
                        <a:rPr lang="ru-RU" sz="2100" b="1" u="sng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Общая численность –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18</a:t>
                      </a:r>
                      <a:r>
                        <a:rPr lang="ru-RU" sz="2400" b="1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депутатов</a:t>
                      </a:r>
                      <a:endParaRPr lang="ru-RU" sz="24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63850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14 </a:t>
                      </a:r>
                      <a:r>
                        <a:rPr lang="ru-RU" sz="2100" b="1" u="sng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администраций: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dirty="0">
                          <a:latin typeface="Times New Roman" pitchFamily="18" charset="0"/>
                          <a:cs typeface="Times New Roman" pitchFamily="18" charset="0"/>
                        </a:rPr>
                        <a:t>1 – </a:t>
                      </a: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муниципальный район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1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13 – сельских поселений</a:t>
                      </a:r>
                      <a:endParaRPr lang="ru-RU" sz="2100" b="1" strike="noStrike" spc="-1" dirty="0" smtClean="0">
                        <a:solidFill>
                          <a:srgbClr val="00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1 администрация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u="sng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муниципального округа  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24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с 13-ю</a:t>
                      </a:r>
                      <a:r>
                        <a:rPr lang="ru-RU" sz="2400" b="1" strike="noStrike" spc="-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ru-RU" sz="2400" b="1" strike="noStrike" spc="-1" dirty="0" smtClean="0">
                          <a:latin typeface="Times New Roman" pitchFamily="18" charset="0"/>
                          <a:cs typeface="Times New Roman" pitchFamily="18" charset="0"/>
                        </a:rPr>
                        <a:t>территориальными органами</a:t>
                      </a:r>
                      <a:endParaRPr lang="ru-RU" sz="2400" b="1" strike="noStrike" spc="-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904904463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" name="Надпись 1"/>
          <p:cNvSpPr txBox="1">
            <a:spLocks noChangeArrowheads="1"/>
          </p:cNvSpPr>
          <p:nvPr/>
        </p:nvSpPr>
        <p:spPr bwMode="auto">
          <a:xfrm>
            <a:off x="2652713" y="466725"/>
            <a:ext cx="4591050" cy="419100"/>
          </a:xfrm>
          <a:prstGeom prst="rect">
            <a:avLst/>
          </a:prstGeom>
          <a:gradFill rotWithShape="0">
            <a:gsLst>
              <a:gs pos="0">
                <a:srgbClr val="8EAADB"/>
              </a:gs>
              <a:gs pos="50000">
                <a:srgbClr val="D9E2F3"/>
              </a:gs>
              <a:gs pos="100000">
                <a:srgbClr val="8EAADB"/>
              </a:gs>
            </a:gsLst>
            <a:lin ang="18900000" scaled="1"/>
          </a:gradFill>
          <a:ln w="12700" cap="sq">
            <a:noFill/>
            <a:round/>
            <a:headEnd/>
            <a:tailEnd/>
          </a:ln>
          <a:effectLst>
            <a:prstShdw prst="shdw17" dist="17961" dir="13500000">
              <a:srgbClr val="8EAADB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Глава Белогорского муниципального округа (БМО)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9" name="Надпись 5"/>
          <p:cNvSpPr txBox="1">
            <a:spLocks noChangeArrowheads="1"/>
          </p:cNvSpPr>
          <p:nvPr/>
        </p:nvSpPr>
        <p:spPr bwMode="auto">
          <a:xfrm>
            <a:off x="7524329" y="1155700"/>
            <a:ext cx="1440160" cy="7429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5E0B3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99999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Заместитель главы администрации БМО 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начальник отдела организационно-контрольной работы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8" name="Надпись 9"/>
          <p:cNvSpPr txBox="1">
            <a:spLocks noChangeArrowheads="1"/>
          </p:cNvSpPr>
          <p:nvPr/>
        </p:nvSpPr>
        <p:spPr bwMode="auto">
          <a:xfrm>
            <a:off x="3995936" y="1924050"/>
            <a:ext cx="1512168" cy="41910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МКУ Отдел образования и молодёжной политики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7" name="Надпись 55"/>
          <p:cNvSpPr txBox="1">
            <a:spLocks noChangeArrowheads="1"/>
          </p:cNvSpPr>
          <p:nvPr/>
        </p:nvSpPr>
        <p:spPr bwMode="auto">
          <a:xfrm>
            <a:off x="271463" y="1127125"/>
            <a:ext cx="1724025" cy="5905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5E0B3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99999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Заместитель главы администрации БМО 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начальник Управления жизнеобеспечения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6" name="Надпись 56"/>
          <p:cNvSpPr txBox="1">
            <a:spLocks noChangeArrowheads="1"/>
          </p:cNvSpPr>
          <p:nvPr/>
        </p:nvSpPr>
        <p:spPr bwMode="auto">
          <a:xfrm>
            <a:off x="2051721" y="1127125"/>
            <a:ext cx="1656184" cy="5524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5E0B3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99999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Заместитель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главы администрации БМО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5" name="Надпись 57"/>
          <p:cNvSpPr txBox="1">
            <a:spLocks noChangeArrowheads="1"/>
          </p:cNvSpPr>
          <p:nvPr/>
        </p:nvSpPr>
        <p:spPr bwMode="auto">
          <a:xfrm>
            <a:off x="3995936" y="1155700"/>
            <a:ext cx="1512168" cy="53340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5E0B3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99999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Первый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заместитель главы администрации БМО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4" name="Надпись 58"/>
          <p:cNvSpPr txBox="1">
            <a:spLocks noChangeArrowheads="1"/>
          </p:cNvSpPr>
          <p:nvPr/>
        </p:nvSpPr>
        <p:spPr bwMode="auto">
          <a:xfrm>
            <a:off x="5724129" y="1155700"/>
            <a:ext cx="1728191" cy="628650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C5E0B3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99999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Заместитель главы администрации БМО 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начальник отдела информационной политики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3" name="Надпись 59"/>
          <p:cNvSpPr txBox="1">
            <a:spLocks noChangeArrowheads="1"/>
          </p:cNvSpPr>
          <p:nvPr/>
        </p:nvSpPr>
        <p:spPr bwMode="auto">
          <a:xfrm>
            <a:off x="271463" y="1819275"/>
            <a:ext cx="1657350" cy="41910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Управление жизнеобеспечения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2" name="Надпись 60"/>
          <p:cNvSpPr txBox="1">
            <a:spLocks noChangeArrowheads="1"/>
          </p:cNvSpPr>
          <p:nvPr/>
        </p:nvSpPr>
        <p:spPr bwMode="auto">
          <a:xfrm>
            <a:off x="3995936" y="6165304"/>
            <a:ext cx="1741736" cy="504056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Комиссия по делам несовершеннолетних и защите их прав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1" name="Надпись 70"/>
          <p:cNvSpPr txBox="1">
            <a:spLocks noChangeArrowheads="1"/>
          </p:cNvSpPr>
          <p:nvPr/>
        </p:nvSpPr>
        <p:spPr bwMode="auto">
          <a:xfrm>
            <a:off x="3995936" y="5661248"/>
            <a:ext cx="1673349" cy="360039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по физической культуре и спорту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40" name="Надпись 72"/>
          <p:cNvSpPr txBox="1">
            <a:spLocks noChangeArrowheads="1"/>
          </p:cNvSpPr>
          <p:nvPr/>
        </p:nvSpPr>
        <p:spPr bwMode="auto">
          <a:xfrm>
            <a:off x="3995936" y="3140968"/>
            <a:ext cx="1512168" cy="41910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МКУ Отдел культуры и архивного дела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9" name="Надпись 74"/>
          <p:cNvSpPr txBox="1">
            <a:spLocks/>
          </p:cNvSpPr>
          <p:nvPr/>
        </p:nvSpPr>
        <p:spPr bwMode="auto">
          <a:xfrm>
            <a:off x="366713" y="3861049"/>
            <a:ext cx="1428750" cy="432048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Сектор по строительству и инвестициям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8" name="Надпись 75"/>
          <p:cNvSpPr txBox="1">
            <a:spLocks noChangeArrowheads="1"/>
          </p:cNvSpPr>
          <p:nvPr/>
        </p:nvSpPr>
        <p:spPr bwMode="auto">
          <a:xfrm>
            <a:off x="319088" y="4509121"/>
            <a:ext cx="1552575" cy="432047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дорожного хозяйства, транспорта и связи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7" name="Надпись 76"/>
          <p:cNvSpPr txBox="1">
            <a:spLocks noChangeArrowheads="1"/>
          </p:cNvSpPr>
          <p:nvPr/>
        </p:nvSpPr>
        <p:spPr bwMode="auto">
          <a:xfrm>
            <a:off x="328613" y="3429001"/>
            <a:ext cx="1552575" cy="36004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архитектуры и градостроительства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6" name="Надпись 81"/>
          <p:cNvSpPr txBox="1">
            <a:spLocks noChangeArrowheads="1"/>
          </p:cNvSpPr>
          <p:nvPr/>
        </p:nvSpPr>
        <p:spPr bwMode="auto">
          <a:xfrm>
            <a:off x="319088" y="2346325"/>
            <a:ext cx="1552575" cy="52387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жилищно-коммунального хозяйства и энергетики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5" name="Надпись 83"/>
          <p:cNvSpPr txBox="1">
            <a:spLocks/>
          </p:cNvSpPr>
          <p:nvPr/>
        </p:nvSpPr>
        <p:spPr bwMode="auto">
          <a:xfrm>
            <a:off x="366713" y="2924944"/>
            <a:ext cx="1428750" cy="360040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Сектор по жилищным вопросам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4" name="Надпись 85"/>
          <p:cNvSpPr txBox="1">
            <a:spLocks/>
          </p:cNvSpPr>
          <p:nvPr/>
        </p:nvSpPr>
        <p:spPr bwMode="auto">
          <a:xfrm>
            <a:off x="3995936" y="2420888"/>
            <a:ext cx="1512167" cy="523875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 по обслуживанию учреждений образования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3" name="Надпись 86"/>
          <p:cNvSpPr txBox="1">
            <a:spLocks noChangeArrowheads="1"/>
          </p:cNvSpPr>
          <p:nvPr/>
        </p:nvSpPr>
        <p:spPr bwMode="auto">
          <a:xfrm>
            <a:off x="319088" y="5085184"/>
            <a:ext cx="1552575" cy="504056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гражданской защиты и пожарной безопасности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2" name="Надпись 87"/>
          <p:cNvSpPr txBox="1">
            <a:spLocks noChangeArrowheads="1"/>
          </p:cNvSpPr>
          <p:nvPr/>
        </p:nvSpPr>
        <p:spPr bwMode="auto">
          <a:xfrm>
            <a:off x="319088" y="5733257"/>
            <a:ext cx="1552575" cy="504056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A5A5A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МБУ Служба по обеспечению деятельности ОМСУ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1" name="Надпись 88"/>
          <p:cNvSpPr txBox="1">
            <a:spLocks noChangeArrowheads="1"/>
          </p:cNvSpPr>
          <p:nvPr/>
        </p:nvSpPr>
        <p:spPr bwMode="auto">
          <a:xfrm>
            <a:off x="395536" y="6453336"/>
            <a:ext cx="1552575" cy="288032"/>
          </a:xfrm>
          <a:prstGeom prst="rect">
            <a:avLst/>
          </a:prstGeom>
          <a:gradFill rotWithShape="0">
            <a:gsLst>
              <a:gs pos="0">
                <a:srgbClr val="FFFFFF"/>
              </a:gs>
              <a:gs pos="100000">
                <a:srgbClr val="DBDBDB"/>
              </a:gs>
            </a:gsLst>
            <a:lin ang="5400000" scaled="1"/>
          </a:gradFill>
          <a:ln w="12700">
            <a:noFill/>
            <a:miter lim="800000"/>
            <a:headEnd/>
            <a:tailEnd/>
          </a:ln>
          <a:effectLst>
            <a:prstShdw prst="shdw13" dist="53882" dir="13500000">
              <a:srgbClr val="808080">
                <a:alpha val="50000"/>
              </a:srgbClr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ЕДДС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30" name="Прямая соединительная линия 103"/>
          <p:cNvSpPr>
            <a:spLocks/>
          </p:cNvSpPr>
          <p:nvPr/>
        </p:nvSpPr>
        <p:spPr bwMode="auto">
          <a:xfrm flipH="1">
            <a:off x="2024063" y="2085975"/>
            <a:ext cx="0" cy="2981325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9" name="Прямая соединительная линия 104"/>
          <p:cNvSpPr>
            <a:spLocks/>
          </p:cNvSpPr>
          <p:nvPr/>
        </p:nvSpPr>
        <p:spPr bwMode="auto">
          <a:xfrm flipH="1" flipV="1">
            <a:off x="1938338" y="2085975"/>
            <a:ext cx="8572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8" name="Прямая соединительная линия 106"/>
          <p:cNvSpPr>
            <a:spLocks/>
          </p:cNvSpPr>
          <p:nvPr/>
        </p:nvSpPr>
        <p:spPr bwMode="auto">
          <a:xfrm>
            <a:off x="1833563" y="2660650"/>
            <a:ext cx="190500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7" name="Прямая соединительная линия 109"/>
          <p:cNvSpPr>
            <a:spLocks/>
          </p:cNvSpPr>
          <p:nvPr/>
        </p:nvSpPr>
        <p:spPr bwMode="auto">
          <a:xfrm flipH="1" flipV="1">
            <a:off x="1881188" y="3762375"/>
            <a:ext cx="14287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6" name="Прямая соединительная линия 110"/>
          <p:cNvSpPr>
            <a:spLocks/>
          </p:cNvSpPr>
          <p:nvPr/>
        </p:nvSpPr>
        <p:spPr bwMode="auto">
          <a:xfrm>
            <a:off x="1881188" y="5067300"/>
            <a:ext cx="152400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5" name="Прямая со стрелкой 114"/>
          <p:cNvSpPr>
            <a:spLocks/>
          </p:cNvSpPr>
          <p:nvPr/>
        </p:nvSpPr>
        <p:spPr bwMode="auto">
          <a:xfrm rot="5400000" flipV="1">
            <a:off x="1030467" y="6394474"/>
            <a:ext cx="216024" cy="45720"/>
          </a:xfrm>
          <a:prstGeom prst="straightConnector1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4" name="Прямая соединительная линия 121"/>
          <p:cNvSpPr>
            <a:spLocks/>
          </p:cNvSpPr>
          <p:nvPr/>
        </p:nvSpPr>
        <p:spPr bwMode="auto">
          <a:xfrm>
            <a:off x="61913" y="1362075"/>
            <a:ext cx="0" cy="539115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3" name="Прямая соединительная линия 122"/>
          <p:cNvSpPr>
            <a:spLocks/>
          </p:cNvSpPr>
          <p:nvPr/>
        </p:nvSpPr>
        <p:spPr bwMode="auto">
          <a:xfrm>
            <a:off x="61913" y="1362075"/>
            <a:ext cx="209550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2" name="Прямая соединительная линия 123"/>
          <p:cNvSpPr>
            <a:spLocks/>
          </p:cNvSpPr>
          <p:nvPr/>
        </p:nvSpPr>
        <p:spPr bwMode="auto">
          <a:xfrm>
            <a:off x="61913" y="2038350"/>
            <a:ext cx="209550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1" name="Прямая соединительная линия 132"/>
          <p:cNvSpPr>
            <a:spLocks/>
          </p:cNvSpPr>
          <p:nvPr/>
        </p:nvSpPr>
        <p:spPr bwMode="auto">
          <a:xfrm flipH="1" flipV="1">
            <a:off x="61913" y="6172200"/>
            <a:ext cx="25717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20" name="Прямая соединительная линия 133"/>
          <p:cNvSpPr>
            <a:spLocks/>
          </p:cNvSpPr>
          <p:nvPr/>
        </p:nvSpPr>
        <p:spPr bwMode="auto">
          <a:xfrm flipH="1" flipV="1">
            <a:off x="61913" y="5534025"/>
            <a:ext cx="25717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9" name="Прямая соединительная линия 141"/>
          <p:cNvSpPr>
            <a:spLocks/>
          </p:cNvSpPr>
          <p:nvPr/>
        </p:nvSpPr>
        <p:spPr bwMode="auto">
          <a:xfrm>
            <a:off x="61913" y="6753225"/>
            <a:ext cx="25717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8" name="Надпись 142"/>
          <p:cNvSpPr txBox="1">
            <a:spLocks/>
          </p:cNvSpPr>
          <p:nvPr/>
        </p:nvSpPr>
        <p:spPr bwMode="auto">
          <a:xfrm>
            <a:off x="3995936" y="4077072"/>
            <a:ext cx="1512168" cy="648072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Центр по обслуживанию учреждений культуры архивного дела и связям с общественностью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17" name="Прямая со стрелкой 143"/>
          <p:cNvSpPr>
            <a:spLocks/>
          </p:cNvSpPr>
          <p:nvPr/>
        </p:nvSpPr>
        <p:spPr bwMode="auto">
          <a:xfrm rot="5400000">
            <a:off x="4625528" y="2439368"/>
            <a:ext cx="180975" cy="0"/>
          </a:xfrm>
          <a:prstGeom prst="straightConnector1">
            <a:avLst/>
          </a:prstGeom>
          <a:noFill/>
          <a:ln w="19050">
            <a:solidFill>
              <a:srgbClr val="A5A5A5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6" name="Прямая соединительная линия 145"/>
          <p:cNvSpPr>
            <a:spLocks/>
          </p:cNvSpPr>
          <p:nvPr/>
        </p:nvSpPr>
        <p:spPr bwMode="auto">
          <a:xfrm>
            <a:off x="3851920" y="1340768"/>
            <a:ext cx="72008" cy="504056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5" name="Прямая соединительная линия 146"/>
          <p:cNvSpPr>
            <a:spLocks/>
          </p:cNvSpPr>
          <p:nvPr/>
        </p:nvSpPr>
        <p:spPr bwMode="auto">
          <a:xfrm>
            <a:off x="3851920" y="1340768"/>
            <a:ext cx="1619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4" name="Прямая соединительная линия 147"/>
          <p:cNvSpPr>
            <a:spLocks/>
          </p:cNvSpPr>
          <p:nvPr/>
        </p:nvSpPr>
        <p:spPr bwMode="auto">
          <a:xfrm>
            <a:off x="3851920" y="2132856"/>
            <a:ext cx="1619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3" name="Прямая соединительная линия 149"/>
          <p:cNvSpPr>
            <a:spLocks/>
          </p:cNvSpPr>
          <p:nvPr/>
        </p:nvSpPr>
        <p:spPr bwMode="auto">
          <a:xfrm>
            <a:off x="3851920" y="3284984"/>
            <a:ext cx="1619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2" name="Прямая соединительная линия 154"/>
          <p:cNvSpPr>
            <a:spLocks/>
          </p:cNvSpPr>
          <p:nvPr/>
        </p:nvSpPr>
        <p:spPr bwMode="auto">
          <a:xfrm flipV="1">
            <a:off x="3923928" y="5805264"/>
            <a:ext cx="2381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1" name="Прямая соединительная линия 155"/>
          <p:cNvSpPr>
            <a:spLocks/>
          </p:cNvSpPr>
          <p:nvPr/>
        </p:nvSpPr>
        <p:spPr bwMode="auto">
          <a:xfrm>
            <a:off x="1081088" y="1019175"/>
            <a:ext cx="7867650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10" name="Прямая соединительная линия 156"/>
          <p:cNvSpPr>
            <a:spLocks/>
          </p:cNvSpPr>
          <p:nvPr/>
        </p:nvSpPr>
        <p:spPr bwMode="auto">
          <a:xfrm>
            <a:off x="1081088" y="1019175"/>
            <a:ext cx="0" cy="104775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09" name="Прямая соединительная линия 157"/>
          <p:cNvSpPr>
            <a:spLocks/>
          </p:cNvSpPr>
          <p:nvPr/>
        </p:nvSpPr>
        <p:spPr bwMode="auto">
          <a:xfrm flipV="1">
            <a:off x="3081338" y="1019175"/>
            <a:ext cx="0" cy="104775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08" name="Прямая соединительная линия 158"/>
          <p:cNvSpPr>
            <a:spLocks/>
          </p:cNvSpPr>
          <p:nvPr/>
        </p:nvSpPr>
        <p:spPr bwMode="auto">
          <a:xfrm flipV="1">
            <a:off x="5091113" y="1019175"/>
            <a:ext cx="0" cy="13335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07" name="Прямая соединительная линия 159"/>
          <p:cNvSpPr>
            <a:spLocks/>
          </p:cNvSpPr>
          <p:nvPr/>
        </p:nvSpPr>
        <p:spPr bwMode="auto">
          <a:xfrm flipV="1">
            <a:off x="6977063" y="1019175"/>
            <a:ext cx="0" cy="13335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06" name="Прямая соединительная линия 160"/>
          <p:cNvSpPr>
            <a:spLocks/>
          </p:cNvSpPr>
          <p:nvPr/>
        </p:nvSpPr>
        <p:spPr bwMode="auto">
          <a:xfrm flipH="1">
            <a:off x="8388424" y="980728"/>
            <a:ext cx="0" cy="144016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05" name="Прямая соединительная линия 161"/>
          <p:cNvSpPr>
            <a:spLocks/>
          </p:cNvSpPr>
          <p:nvPr/>
        </p:nvSpPr>
        <p:spPr bwMode="auto">
          <a:xfrm flipH="1" flipV="1">
            <a:off x="4767263" y="889000"/>
            <a:ext cx="0" cy="13335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04" name="Надпись 162"/>
          <p:cNvSpPr txBox="1">
            <a:spLocks noChangeArrowheads="1"/>
          </p:cNvSpPr>
          <p:nvPr/>
        </p:nvSpPr>
        <p:spPr bwMode="auto">
          <a:xfrm>
            <a:off x="2123729" y="1831975"/>
            <a:ext cx="1512168" cy="35242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экономики и инвестиций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3" name="Надпись 163"/>
          <p:cNvSpPr txBox="1">
            <a:spLocks noChangeArrowheads="1"/>
          </p:cNvSpPr>
          <p:nvPr/>
        </p:nvSpPr>
        <p:spPr bwMode="auto">
          <a:xfrm>
            <a:off x="2123729" y="2755900"/>
            <a:ext cx="1512168" cy="40957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сельского хозяйства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2" name="Надпись 166"/>
          <p:cNvSpPr txBox="1">
            <a:spLocks noChangeArrowheads="1"/>
          </p:cNvSpPr>
          <p:nvPr/>
        </p:nvSpPr>
        <p:spPr bwMode="auto">
          <a:xfrm>
            <a:off x="2123729" y="3212976"/>
            <a:ext cx="1512168" cy="576064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МКУ Комитет по управлению муниципальным имуществом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1" name="Надпись 167"/>
          <p:cNvSpPr txBox="1">
            <a:spLocks/>
          </p:cNvSpPr>
          <p:nvPr/>
        </p:nvSpPr>
        <p:spPr bwMode="auto">
          <a:xfrm>
            <a:off x="2267744" y="5157192"/>
            <a:ext cx="1228725" cy="504055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по правовой и контрольной работе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00" name="Надпись 168"/>
          <p:cNvSpPr txBox="1">
            <a:spLocks/>
          </p:cNvSpPr>
          <p:nvPr/>
        </p:nvSpPr>
        <p:spPr bwMode="auto">
          <a:xfrm>
            <a:off x="2267744" y="4437112"/>
            <a:ext cx="1228725" cy="504056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по управлению имуществом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9" name="Надпись 169"/>
          <p:cNvSpPr txBox="1">
            <a:spLocks/>
          </p:cNvSpPr>
          <p:nvPr/>
        </p:nvSpPr>
        <p:spPr bwMode="auto">
          <a:xfrm>
            <a:off x="2267744" y="3933056"/>
            <a:ext cx="1228725" cy="360039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по земле и землепользованию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8" name="Надпись 170"/>
          <p:cNvSpPr txBox="1">
            <a:spLocks/>
          </p:cNvSpPr>
          <p:nvPr/>
        </p:nvSpPr>
        <p:spPr bwMode="auto">
          <a:xfrm>
            <a:off x="2195736" y="5805264"/>
            <a:ext cx="1381125" cy="476671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Административная комиссия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7" name="Надпись 171"/>
          <p:cNvSpPr txBox="1">
            <a:spLocks noChangeArrowheads="1"/>
          </p:cNvSpPr>
          <p:nvPr/>
        </p:nvSpPr>
        <p:spPr bwMode="auto">
          <a:xfrm>
            <a:off x="2123729" y="2289175"/>
            <a:ext cx="1512168" cy="33337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муниципального заказа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96" name="Прямая соединительная линия 172"/>
          <p:cNvSpPr>
            <a:spLocks/>
          </p:cNvSpPr>
          <p:nvPr/>
        </p:nvSpPr>
        <p:spPr bwMode="auto">
          <a:xfrm>
            <a:off x="3779912" y="3645024"/>
            <a:ext cx="0" cy="2376264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5" name="Прямая соединительная линия 173"/>
          <p:cNvSpPr>
            <a:spLocks/>
          </p:cNvSpPr>
          <p:nvPr/>
        </p:nvSpPr>
        <p:spPr bwMode="auto">
          <a:xfrm flipV="1">
            <a:off x="3635896" y="3645024"/>
            <a:ext cx="190500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4" name="Прямая соединительная линия 174"/>
          <p:cNvSpPr>
            <a:spLocks/>
          </p:cNvSpPr>
          <p:nvPr/>
        </p:nvSpPr>
        <p:spPr bwMode="auto">
          <a:xfrm flipV="1">
            <a:off x="3635896" y="6021288"/>
            <a:ext cx="161925" cy="9525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3" name="Прямая соединительная линия 179"/>
          <p:cNvSpPr>
            <a:spLocks/>
          </p:cNvSpPr>
          <p:nvPr/>
        </p:nvSpPr>
        <p:spPr bwMode="auto">
          <a:xfrm>
            <a:off x="2138363" y="1365250"/>
            <a:ext cx="19050" cy="1571625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2" name="Прямая соединительная линия 180"/>
          <p:cNvSpPr>
            <a:spLocks/>
          </p:cNvSpPr>
          <p:nvPr/>
        </p:nvSpPr>
        <p:spPr bwMode="auto">
          <a:xfrm>
            <a:off x="2128838" y="1352550"/>
            <a:ext cx="1238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1" name="Прямая соединительная линия 181"/>
          <p:cNvSpPr>
            <a:spLocks/>
          </p:cNvSpPr>
          <p:nvPr/>
        </p:nvSpPr>
        <p:spPr bwMode="auto">
          <a:xfrm>
            <a:off x="2128838" y="1962150"/>
            <a:ext cx="2000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90" name="Прямая соединительная линия 182"/>
          <p:cNvSpPr>
            <a:spLocks/>
          </p:cNvSpPr>
          <p:nvPr/>
        </p:nvSpPr>
        <p:spPr bwMode="auto">
          <a:xfrm>
            <a:off x="2138363" y="2470150"/>
            <a:ext cx="2381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9" name="Надпись 189"/>
          <p:cNvSpPr txBox="1">
            <a:spLocks noChangeArrowheads="1"/>
          </p:cNvSpPr>
          <p:nvPr/>
        </p:nvSpPr>
        <p:spPr bwMode="auto">
          <a:xfrm>
            <a:off x="5868145" y="2724150"/>
            <a:ext cx="1368152" cy="55245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информационной политики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8" name="Надпись 190"/>
          <p:cNvSpPr txBox="1">
            <a:spLocks noChangeArrowheads="1"/>
          </p:cNvSpPr>
          <p:nvPr/>
        </p:nvSpPr>
        <p:spPr bwMode="auto">
          <a:xfrm>
            <a:off x="5868145" y="1895475"/>
            <a:ext cx="1368152" cy="55245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информационно-технологического обеспечения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7" name="Надпись 191"/>
          <p:cNvSpPr txBox="1">
            <a:spLocks/>
          </p:cNvSpPr>
          <p:nvPr/>
        </p:nvSpPr>
        <p:spPr bwMode="auto">
          <a:xfrm>
            <a:off x="3995936" y="3645024"/>
            <a:ext cx="1512167" cy="314325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Сектор архивного дела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6" name="Надпись 192"/>
          <p:cNvSpPr txBox="1">
            <a:spLocks/>
          </p:cNvSpPr>
          <p:nvPr/>
        </p:nvSpPr>
        <p:spPr bwMode="auto">
          <a:xfrm>
            <a:off x="3995936" y="4869160"/>
            <a:ext cx="1584176" cy="576063"/>
          </a:xfrm>
          <a:prstGeom prst="rect">
            <a:avLst/>
          </a:prstGeom>
          <a:solidFill>
            <a:srgbClr val="BFBFBF"/>
          </a:solidFill>
          <a:ln w="6350">
            <a:solidFill>
              <a:srgbClr val="AFABAB"/>
            </a:solidFill>
            <a:miter lim="800000"/>
            <a:headEnd/>
            <a:tailEnd/>
          </a:ln>
          <a:effectLst>
            <a:outerShdw dist="38100" dir="2700000" algn="tl" rotWithShape="0">
              <a:srgbClr val="000000">
                <a:alpha val="39999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информации и связи с общественностью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85" name="Прямая соединительная линия 193"/>
          <p:cNvSpPr>
            <a:spLocks/>
          </p:cNvSpPr>
          <p:nvPr/>
        </p:nvSpPr>
        <p:spPr bwMode="auto">
          <a:xfrm flipV="1">
            <a:off x="3923928" y="6381328"/>
            <a:ext cx="2381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3" name="Прямая соединительная линия 196"/>
          <p:cNvSpPr>
            <a:spLocks/>
          </p:cNvSpPr>
          <p:nvPr/>
        </p:nvSpPr>
        <p:spPr bwMode="auto">
          <a:xfrm>
            <a:off x="5724128" y="1412777"/>
            <a:ext cx="72008" cy="3744415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2" name="Прямая соединительная линия 197"/>
          <p:cNvSpPr>
            <a:spLocks/>
          </p:cNvSpPr>
          <p:nvPr/>
        </p:nvSpPr>
        <p:spPr bwMode="auto">
          <a:xfrm flipH="1" flipV="1">
            <a:off x="5724128" y="2996952"/>
            <a:ext cx="228600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1" name="Прямая соединительная линия 198"/>
          <p:cNvSpPr>
            <a:spLocks/>
          </p:cNvSpPr>
          <p:nvPr/>
        </p:nvSpPr>
        <p:spPr bwMode="auto">
          <a:xfrm flipH="1" flipV="1">
            <a:off x="5724128" y="2204864"/>
            <a:ext cx="228600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80" name="Прямая соединительная линия 200"/>
          <p:cNvSpPr>
            <a:spLocks/>
          </p:cNvSpPr>
          <p:nvPr/>
        </p:nvSpPr>
        <p:spPr bwMode="auto">
          <a:xfrm flipH="1" flipV="1">
            <a:off x="5508104" y="5157192"/>
            <a:ext cx="304800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8" name="Надпись 202"/>
          <p:cNvSpPr txBox="1">
            <a:spLocks noChangeArrowheads="1"/>
          </p:cNvSpPr>
          <p:nvPr/>
        </p:nvSpPr>
        <p:spPr bwMode="auto">
          <a:xfrm>
            <a:off x="7668345" y="2813050"/>
            <a:ext cx="1296144" cy="61912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муниципальной службы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7" name="Надпись 203"/>
          <p:cNvSpPr txBox="1">
            <a:spLocks noChangeArrowheads="1"/>
          </p:cNvSpPr>
          <p:nvPr/>
        </p:nvSpPr>
        <p:spPr bwMode="auto">
          <a:xfrm>
            <a:off x="7668345" y="2066925"/>
            <a:ext cx="1296144" cy="55245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Отдел организационно-контрольной работы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6" name="Надпись 204"/>
          <p:cNvSpPr txBox="1">
            <a:spLocks noChangeArrowheads="1"/>
          </p:cNvSpPr>
          <p:nvPr/>
        </p:nvSpPr>
        <p:spPr bwMode="auto">
          <a:xfrm>
            <a:off x="6376988" y="3803650"/>
            <a:ext cx="2443484" cy="390525"/>
          </a:xfrm>
          <a:prstGeom prst="rect">
            <a:avLst/>
          </a:prstGeom>
          <a:solidFill>
            <a:srgbClr val="FFFFFF"/>
          </a:solidFill>
          <a:ln w="63500" cmpd="thickThin">
            <a:solidFill>
              <a:srgbClr val="A5A5A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 МКУ сельских администраций</a:t>
            </a:r>
            <a:endParaRPr kumimoji="0" lang="ru-RU" sz="7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5" name="Прямая соединительная линия 205"/>
          <p:cNvSpPr>
            <a:spLocks/>
          </p:cNvSpPr>
          <p:nvPr/>
        </p:nvSpPr>
        <p:spPr bwMode="auto">
          <a:xfrm>
            <a:off x="7524328" y="1412776"/>
            <a:ext cx="9525" cy="243840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4" name="Прямая соединительная линия 206"/>
          <p:cNvSpPr>
            <a:spLocks/>
          </p:cNvSpPr>
          <p:nvPr/>
        </p:nvSpPr>
        <p:spPr bwMode="auto">
          <a:xfrm>
            <a:off x="7986713" y="1362075"/>
            <a:ext cx="95250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3" name="Прямая соединительная линия 207"/>
          <p:cNvSpPr>
            <a:spLocks/>
          </p:cNvSpPr>
          <p:nvPr/>
        </p:nvSpPr>
        <p:spPr bwMode="auto">
          <a:xfrm>
            <a:off x="7524328" y="2348880"/>
            <a:ext cx="29527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2" name="Прямая соединительная линия 208"/>
          <p:cNvSpPr>
            <a:spLocks/>
          </p:cNvSpPr>
          <p:nvPr/>
        </p:nvSpPr>
        <p:spPr bwMode="auto">
          <a:xfrm>
            <a:off x="7524328" y="3140968"/>
            <a:ext cx="29527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71" name="Надпись 209"/>
          <p:cNvSpPr txBox="1">
            <a:spLocks noChangeArrowheads="1"/>
          </p:cNvSpPr>
          <p:nvPr/>
        </p:nvSpPr>
        <p:spPr bwMode="auto">
          <a:xfrm>
            <a:off x="7405688" y="6172200"/>
            <a:ext cx="1342776" cy="29527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Мобилизационный отдел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0" name="Надпись 210"/>
          <p:cNvSpPr txBox="1">
            <a:spLocks noChangeArrowheads="1"/>
          </p:cNvSpPr>
          <p:nvPr/>
        </p:nvSpPr>
        <p:spPr bwMode="auto">
          <a:xfrm>
            <a:off x="7405689" y="5657850"/>
            <a:ext cx="1342775" cy="295275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Правовой отдел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9" name="Надпись 211"/>
          <p:cNvSpPr txBox="1">
            <a:spLocks noChangeArrowheads="1"/>
          </p:cNvSpPr>
          <p:nvPr/>
        </p:nvSpPr>
        <p:spPr bwMode="auto">
          <a:xfrm>
            <a:off x="7092280" y="4509120"/>
            <a:ext cx="1656184" cy="28575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МКУ Финансовое управление 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8" name="Надпись 212"/>
          <p:cNvSpPr txBox="1">
            <a:spLocks noChangeArrowheads="1"/>
          </p:cNvSpPr>
          <p:nvPr/>
        </p:nvSpPr>
        <p:spPr bwMode="auto">
          <a:xfrm>
            <a:off x="7062788" y="5029200"/>
            <a:ext cx="1685676" cy="285750"/>
          </a:xfrm>
          <a:prstGeom prst="rect">
            <a:avLst/>
          </a:prstGeom>
          <a:gradFill rotWithShape="0">
            <a:gsLst>
              <a:gs pos="0">
                <a:srgbClr val="C9C9C9"/>
              </a:gs>
              <a:gs pos="50000">
                <a:srgbClr val="EDEDED"/>
              </a:gs>
              <a:gs pos="100000">
                <a:srgbClr val="C9C9C9"/>
              </a:gs>
            </a:gsLst>
            <a:lin ang="18900000" scaled="1"/>
          </a:gradFill>
          <a:ln w="12700">
            <a:noFill/>
            <a:miter lim="800000"/>
            <a:headEnd/>
            <a:tailEnd/>
          </a:ln>
          <a:effectLst>
            <a:prstShdw prst="shdw17" dist="17961" dir="13500000">
              <a:srgbClr val="C9C9C9"/>
            </a:prst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МКУ Централизованная бухгалтерия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7" name="Прямая соединительная линия 214"/>
          <p:cNvSpPr>
            <a:spLocks/>
          </p:cNvSpPr>
          <p:nvPr/>
        </p:nvSpPr>
        <p:spPr bwMode="auto">
          <a:xfrm flipV="1">
            <a:off x="7164288" y="692696"/>
            <a:ext cx="1835695" cy="9523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6" name="Прямая соединительная линия 215"/>
          <p:cNvSpPr>
            <a:spLocks/>
          </p:cNvSpPr>
          <p:nvPr/>
        </p:nvSpPr>
        <p:spPr bwMode="auto">
          <a:xfrm>
            <a:off x="9036496" y="692696"/>
            <a:ext cx="0" cy="560070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5" name="Прямая соединительная линия 216"/>
          <p:cNvSpPr>
            <a:spLocks/>
          </p:cNvSpPr>
          <p:nvPr/>
        </p:nvSpPr>
        <p:spPr bwMode="auto">
          <a:xfrm>
            <a:off x="8820472" y="4005064"/>
            <a:ext cx="200025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4" name="Прямая соединительная линия 217"/>
          <p:cNvSpPr>
            <a:spLocks/>
          </p:cNvSpPr>
          <p:nvPr/>
        </p:nvSpPr>
        <p:spPr bwMode="auto">
          <a:xfrm>
            <a:off x="8748464" y="4653136"/>
            <a:ext cx="276225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3" name="Прямая соединительная линия 218"/>
          <p:cNvSpPr>
            <a:spLocks/>
          </p:cNvSpPr>
          <p:nvPr/>
        </p:nvSpPr>
        <p:spPr bwMode="auto">
          <a:xfrm flipV="1">
            <a:off x="8748464" y="5157192"/>
            <a:ext cx="247650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2" name="Прямая соединительная линия 219"/>
          <p:cNvSpPr>
            <a:spLocks/>
          </p:cNvSpPr>
          <p:nvPr/>
        </p:nvSpPr>
        <p:spPr bwMode="auto">
          <a:xfrm>
            <a:off x="8748464" y="5805264"/>
            <a:ext cx="257175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1" name="Прямая соединительная линия 220"/>
          <p:cNvSpPr>
            <a:spLocks/>
          </p:cNvSpPr>
          <p:nvPr/>
        </p:nvSpPr>
        <p:spPr bwMode="auto">
          <a:xfrm>
            <a:off x="8748464" y="6309320"/>
            <a:ext cx="276225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60" name="Прямая со стрелкой 2"/>
          <p:cNvSpPr>
            <a:spLocks/>
          </p:cNvSpPr>
          <p:nvPr/>
        </p:nvSpPr>
        <p:spPr bwMode="auto">
          <a:xfrm rot="5400000">
            <a:off x="957263" y="2955925"/>
            <a:ext cx="171450" cy="0"/>
          </a:xfrm>
          <a:prstGeom prst="straightConnector1">
            <a:avLst/>
          </a:prstGeom>
          <a:noFill/>
          <a:ln w="19050">
            <a:solidFill>
              <a:srgbClr val="A5A5A5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9" name="Прямая со стрелкой 3"/>
          <p:cNvSpPr>
            <a:spLocks/>
          </p:cNvSpPr>
          <p:nvPr/>
        </p:nvSpPr>
        <p:spPr bwMode="auto">
          <a:xfrm rot="5400000">
            <a:off x="1000125" y="4046538"/>
            <a:ext cx="123825" cy="0"/>
          </a:xfrm>
          <a:prstGeom prst="straightConnector1">
            <a:avLst/>
          </a:prstGeom>
          <a:noFill/>
          <a:ln w="19050">
            <a:solidFill>
              <a:srgbClr val="A5A5A5"/>
            </a:solidFill>
            <a:miter lim="800000"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8" name="Прямая соединительная линия 34"/>
          <p:cNvSpPr>
            <a:spLocks/>
          </p:cNvSpPr>
          <p:nvPr/>
        </p:nvSpPr>
        <p:spPr bwMode="auto">
          <a:xfrm>
            <a:off x="3779912" y="1052736"/>
            <a:ext cx="0" cy="2448272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7" name="Прямая соединительная линия 36"/>
          <p:cNvSpPr>
            <a:spLocks/>
          </p:cNvSpPr>
          <p:nvPr/>
        </p:nvSpPr>
        <p:spPr bwMode="auto">
          <a:xfrm flipV="1">
            <a:off x="3635896" y="3501008"/>
            <a:ext cx="219075" cy="0"/>
          </a:xfrm>
          <a:prstGeom prst="line">
            <a:avLst/>
          </a:prstGeom>
          <a:noFill/>
          <a:ln w="19050">
            <a:solidFill>
              <a:srgbClr val="4472C4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Прямая соединительная линия 37"/>
          <p:cNvSpPr>
            <a:spLocks/>
          </p:cNvSpPr>
          <p:nvPr/>
        </p:nvSpPr>
        <p:spPr bwMode="auto">
          <a:xfrm>
            <a:off x="5580113" y="3429000"/>
            <a:ext cx="0" cy="1008112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5" name="Прямая соединительная линия 38"/>
          <p:cNvSpPr>
            <a:spLocks/>
          </p:cNvSpPr>
          <p:nvPr/>
        </p:nvSpPr>
        <p:spPr bwMode="auto">
          <a:xfrm flipH="1">
            <a:off x="5508104" y="3429000"/>
            <a:ext cx="72008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4" name="Прямая соединительная линия 39"/>
          <p:cNvSpPr>
            <a:spLocks/>
          </p:cNvSpPr>
          <p:nvPr/>
        </p:nvSpPr>
        <p:spPr bwMode="auto">
          <a:xfrm>
            <a:off x="5436096" y="3789040"/>
            <a:ext cx="12382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Прямая соединительная линия 40"/>
          <p:cNvSpPr>
            <a:spLocks/>
          </p:cNvSpPr>
          <p:nvPr/>
        </p:nvSpPr>
        <p:spPr bwMode="auto">
          <a:xfrm>
            <a:off x="5436096" y="4437112"/>
            <a:ext cx="12382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2" name="Прямая соединительная линия 41"/>
          <p:cNvSpPr>
            <a:spLocks/>
          </p:cNvSpPr>
          <p:nvPr/>
        </p:nvSpPr>
        <p:spPr bwMode="auto">
          <a:xfrm flipV="1">
            <a:off x="3491880" y="4149080"/>
            <a:ext cx="23812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Прямая соединительная линия 42"/>
          <p:cNvSpPr>
            <a:spLocks/>
          </p:cNvSpPr>
          <p:nvPr/>
        </p:nvSpPr>
        <p:spPr bwMode="auto">
          <a:xfrm>
            <a:off x="3491880" y="4725144"/>
            <a:ext cx="23812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0" name="Прямая соединительная линия 43"/>
          <p:cNvSpPr>
            <a:spLocks/>
          </p:cNvSpPr>
          <p:nvPr/>
        </p:nvSpPr>
        <p:spPr bwMode="auto">
          <a:xfrm flipV="1">
            <a:off x="3491880" y="5445224"/>
            <a:ext cx="219075" cy="0"/>
          </a:xfrm>
          <a:prstGeom prst="line">
            <a:avLst/>
          </a:prstGeom>
          <a:noFill/>
          <a:ln w="19050">
            <a:solidFill>
              <a:srgbClr val="A5A5A5"/>
            </a:solidFill>
            <a:miter lim="800000"/>
            <a:headEnd type="triangle" w="med" len="med"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Прямая соединительная линия 29"/>
          <p:cNvSpPr>
            <a:spLocks/>
          </p:cNvSpPr>
          <p:nvPr/>
        </p:nvSpPr>
        <p:spPr bwMode="auto">
          <a:xfrm>
            <a:off x="2157413" y="2936875"/>
            <a:ext cx="238125" cy="0"/>
          </a:xfrm>
          <a:prstGeom prst="line">
            <a:avLst/>
          </a:prstGeom>
          <a:noFill/>
          <a:ln w="19050">
            <a:solidFill>
              <a:srgbClr val="70AD47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151" name="Rectangle 103"/>
          <p:cNvSpPr>
            <a:spLocks noChangeArrowheads="1"/>
          </p:cNvSpPr>
          <p:nvPr/>
        </p:nvSpPr>
        <p:spPr bwMode="auto">
          <a:xfrm>
            <a:off x="559395" y="-56093"/>
            <a:ext cx="8025210" cy="56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300" b="1" i="0" u="none" strike="noStrike" cap="none" normalizeH="0" baseline="0" dirty="0" smtClean="0">
                <a:ln>
                  <a:noFill/>
                </a:ln>
                <a:solidFill>
                  <a:srgbClr val="1F3864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СТРУКТУРА АДМИНИСТРАЦИИ БЕЛОГОРСКОГО МУНИЦИПАЛЬНОГО ОКРУГА</a:t>
            </a:r>
            <a:endParaRPr kumimoji="0" lang="ru-RU" sz="7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192" name="Rectangle 144"/>
          <p:cNvSpPr>
            <a:spLocks noChangeArrowheads="1"/>
          </p:cNvSpPr>
          <p:nvPr/>
        </p:nvSpPr>
        <p:spPr bwMode="auto">
          <a:xfrm>
            <a:off x="0" y="257873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CustomShape 7"/>
          <p:cNvSpPr/>
          <p:nvPr/>
        </p:nvSpPr>
        <p:spPr>
          <a:xfrm>
            <a:off x="251520" y="116632"/>
            <a:ext cx="6912768" cy="147587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3000" b="1" strike="noStrike" spc="-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ea typeface="Open Sans"/>
                <a:cs typeface="Times New Roman" pitchFamily="18" charset="0"/>
              </a:rPr>
              <a:t>Вопросы местного значения, которые будут решать территориальные органы муниципального округа</a:t>
            </a:r>
            <a:endParaRPr lang="ru-RU" sz="3000" b="0" strike="noStrike" spc="-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6" name="CustomShape 9"/>
          <p:cNvSpPr/>
          <p:nvPr/>
        </p:nvSpPr>
        <p:spPr>
          <a:xfrm>
            <a:off x="179512" y="1700808"/>
            <a:ext cx="7272808" cy="5076859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endParaRPr lang="ru-RU" sz="800" spc="-1" dirty="0">
              <a:solidFill>
                <a:srgbClr val="000000"/>
              </a:solidFill>
              <a:latin typeface="Arial"/>
            </a:endParaRPr>
          </a:p>
          <a:p>
            <a:pPr marL="457200" indent="-455760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Вопросы благоустройства сёл.</a:t>
            </a:r>
            <a:endParaRPr lang="ru-RU" sz="2800" spc="-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5760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Освещение населенных пунктов.</a:t>
            </a:r>
            <a:endParaRPr lang="ru-RU" sz="2800" spc="-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5760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Содержание и обслуживание дорог.</a:t>
            </a:r>
            <a:endParaRPr lang="ru-RU" sz="2800" spc="-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5760" algn="just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Первичные меры пожаротушения, работа добровольных пожарных.</a:t>
            </a:r>
            <a:endParaRPr lang="ru-RU" sz="2800" spc="-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5760" algn="just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Вопросы присвоения адресов объектам недвижимости и земельным участкам.</a:t>
            </a:r>
            <a:endParaRPr lang="ru-RU" sz="2800" spc="-1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5760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ea typeface="DejaVu Sans"/>
                <a:cs typeface="Times New Roman" pitchFamily="18" charset="0"/>
              </a:rPr>
              <a:t>Содержание мест захоронения.</a:t>
            </a:r>
          </a:p>
          <a:p>
            <a:pPr marL="457200" indent="-455760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cs typeface="Times New Roman" pitchFamily="18" charset="0"/>
              </a:rPr>
              <a:t>Жилищный контроль.</a:t>
            </a:r>
          </a:p>
          <a:p>
            <a:pPr marL="457200" indent="-455760">
              <a:lnSpc>
                <a:spcPct val="100000"/>
              </a:lnSpc>
              <a:buClr>
                <a:srgbClr val="000000"/>
              </a:buClr>
              <a:buFont typeface="Wingdings" pitchFamily="2" charset="2"/>
              <a:buChar char="ü"/>
            </a:pPr>
            <a:r>
              <a:rPr lang="ru-RU" sz="2800" spc="-1" dirty="0" smtClean="0">
                <a:latin typeface="Times New Roman" pitchFamily="18" charset="0"/>
                <a:cs typeface="Times New Roman" pitchFamily="18" charset="0"/>
              </a:rPr>
              <a:t>Организация работы добровольных народных дружин.</a:t>
            </a:r>
          </a:p>
          <a:p>
            <a:endParaRPr lang="ru-RU" sz="800" spc="-1" dirty="0" smtClean="0">
              <a:solidFill>
                <a:srgbClr val="000000"/>
              </a:solidFill>
            </a:endParaRPr>
          </a:p>
        </p:txBody>
      </p:sp>
      <p:sp>
        <p:nvSpPr>
          <p:cNvPr id="163" name="CustomShape 15"/>
          <p:cNvSpPr/>
          <p:nvPr/>
        </p:nvSpPr>
        <p:spPr>
          <a:xfrm>
            <a:off x="6553080" y="6562800"/>
            <a:ext cx="2132280" cy="2217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r">
              <a:lnSpc>
                <a:spcPct val="100000"/>
              </a:lnSpc>
            </a:pPr>
            <a:fld id="{EA4B8D93-1011-4B89-B83F-D95C83625EB7}" type="slidenum">
              <a:rPr lang="ru-RU" sz="700" b="0" strike="noStrike" spc="-1">
                <a:solidFill>
                  <a:srgbClr val="8B8B8B"/>
                </a:solidFill>
                <a:latin typeface="Arial"/>
                <a:ea typeface="DejaVu Sans"/>
              </a:rPr>
              <a:pPr algn="r">
                <a:lnSpc>
                  <a:spcPct val="100000"/>
                </a:lnSpc>
              </a:pPr>
              <a:t>9</a:t>
            </a:fld>
            <a:endParaRPr lang="ru-RU" sz="700" b="0" strike="noStrike" spc="-1"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9209369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1611</TotalTime>
  <Words>882</Words>
  <Application>Microsoft Office PowerPoint</Application>
  <PresentationFormat>Экран (4:3)</PresentationFormat>
  <Paragraphs>190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Муравенко Андрей Вадимович</dc:creator>
  <cp:lastModifiedBy>любовь</cp:lastModifiedBy>
  <cp:revision>189</cp:revision>
  <cp:lastPrinted>2019-11-26T02:30:49Z</cp:lastPrinted>
  <dcterms:created xsi:type="dcterms:W3CDTF">2019-07-11T04:28:21Z</dcterms:created>
  <dcterms:modified xsi:type="dcterms:W3CDTF">2021-03-17T05:38:40Z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Экран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14</vt:i4>
  </property>
</Properties>
</file>