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19"/>
  </p:notesMasterIdLst>
  <p:handoutMasterIdLst>
    <p:handoutMasterId r:id="rId20"/>
  </p:handoutMasterIdLst>
  <p:sldIdLst>
    <p:sldId id="333" r:id="rId2"/>
    <p:sldId id="349" r:id="rId3"/>
    <p:sldId id="348" r:id="rId4"/>
    <p:sldId id="350" r:id="rId5"/>
    <p:sldId id="344" r:id="rId6"/>
    <p:sldId id="332" r:id="rId7"/>
    <p:sldId id="347" r:id="rId8"/>
    <p:sldId id="360" r:id="rId9"/>
    <p:sldId id="361" r:id="rId10"/>
    <p:sldId id="362" r:id="rId11"/>
    <p:sldId id="346" r:id="rId12"/>
    <p:sldId id="340" r:id="rId13"/>
    <p:sldId id="345" r:id="rId14"/>
    <p:sldId id="363" r:id="rId15"/>
    <p:sldId id="366" r:id="rId16"/>
    <p:sldId id="359" r:id="rId17"/>
    <p:sldId id="328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B6B16"/>
    <a:srgbClr val="D8F5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0581" autoAdjust="0"/>
  </p:normalViewPr>
  <p:slideViewPr>
    <p:cSldViewPr>
      <p:cViewPr varScale="1">
        <p:scale>
          <a:sx n="138" d="100"/>
          <a:sy n="138" d="100"/>
        </p:scale>
        <p:origin x="45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-17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0" dirty="0" smtClean="0"/>
              <a:t>РФ</a:t>
            </a:r>
            <a:endParaRPr lang="ru-RU" b="1" i="0" dirty="0"/>
          </a:p>
        </c:rich>
      </c:tx>
      <c:layout>
        <c:manualLayout>
          <c:xMode val="edge"/>
          <c:yMode val="edge"/>
          <c:x val="0.45535658707704413"/>
          <c:y val="0.14111111111111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РФ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17747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0E-4602-A571-4FE6D95771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РФ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17051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0E-4602-A571-4FE6D957713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01.11.2025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РФ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16063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0E-4602-A571-4FE6D957713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63465600"/>
        <c:axId val="1363476000"/>
      </c:barChart>
      <c:catAx>
        <c:axId val="1363465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1363476000"/>
        <c:crosses val="autoZero"/>
        <c:auto val="1"/>
        <c:lblAlgn val="ctr"/>
        <c:lblOffset val="10"/>
        <c:noMultiLvlLbl val="0"/>
      </c:catAx>
      <c:valAx>
        <c:axId val="13634760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6346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136853857228627"/>
          <c:y val="0.86865243055555552"/>
          <c:w val="0.66857366173172184"/>
          <c:h val="7.8430902777777783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40404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0" dirty="0" smtClean="0"/>
              <a:t>ДФО</a:t>
            </a:r>
            <a:endParaRPr lang="ru-RU" b="1" i="0" dirty="0"/>
          </a:p>
        </c:rich>
      </c:tx>
      <c:layout>
        <c:manualLayout>
          <c:xMode val="edge"/>
          <c:yMode val="edge"/>
          <c:x val="0.44664659048719113"/>
          <c:y val="0.11906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ДФО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F-4F88-A1CA-F94F0146059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ДФО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6F-4F88-A1CA-F94F0146059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01.11.2025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ДФО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6F-4F88-A1CA-F94F0146059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63469760"/>
        <c:axId val="1363474336"/>
      </c:barChart>
      <c:catAx>
        <c:axId val="13634697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63474336"/>
        <c:crosses val="autoZero"/>
        <c:auto val="1"/>
        <c:lblAlgn val="ctr"/>
        <c:lblOffset val="100"/>
        <c:noMultiLvlLbl val="0"/>
      </c:catAx>
      <c:valAx>
        <c:axId val="13634743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63469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286498081762305"/>
          <c:y val="0.87312673611111125"/>
          <c:w val="0.71331380718617232"/>
          <c:h val="6.5137152777777776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0" dirty="0" smtClean="0"/>
              <a:t>ХК</a:t>
            </a:r>
            <a:endParaRPr lang="ru-RU" b="1" i="0" dirty="0"/>
          </a:p>
        </c:rich>
      </c:tx>
      <c:layout>
        <c:manualLayout>
          <c:xMode val="edge"/>
          <c:yMode val="edge"/>
          <c:x val="0.46171073178422112"/>
          <c:y val="0.211666666666666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5927278684308565E-2"/>
          <c:y val="0.19892256944444445"/>
          <c:w val="0.93847999344726063"/>
          <c:h val="0.658051388888888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ХК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7-43D2-8301-6A556B3EF3A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ХК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7-43D2-8301-6A556B3EF3A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01.11.2025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ХК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7-43D2-8301-6A556B3EF3A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73127152"/>
        <c:axId val="1273125904"/>
      </c:barChart>
      <c:catAx>
        <c:axId val="1273127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73125904"/>
        <c:crosses val="autoZero"/>
        <c:auto val="1"/>
        <c:lblAlgn val="ctr"/>
        <c:lblOffset val="100"/>
        <c:noMultiLvlLbl val="0"/>
      </c:catAx>
      <c:valAx>
        <c:axId val="12731259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3127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645678230548976"/>
          <c:y val="0.7820086805555555"/>
          <c:w val="0.69776634375635782"/>
          <c:h val="6.5137152777777776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9E17F-BF24-426D-A34F-703CF8F8972C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8D7B3-BDD0-4A1F-A07B-1FA829D70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049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6B844-87A5-4CF1-8E29-0F35978915FB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7201B-9B9A-4B26-8B95-C88FC2EC05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47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929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7201B-9B9A-4B26-8B95-C88FC2EC05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819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276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929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628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855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737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F7201B-9B9A-4B26-8B95-C88FC2EC05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43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209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064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7201B-9B9A-4B26-8B95-C88FC2EC050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735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7201B-9B9A-4B26-8B95-C88FC2EC050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73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2967210"/>
            <a:ext cx="5123755" cy="814678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4317034-44B5-4A4A-9510-7101721ADFF4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2DB1E64-CD0A-4EC7-9107-1D62ADD7159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54275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1721644"/>
            <a:ext cx="7200900" cy="267890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99CEB1-E108-412A-9656-E3A8B57BA702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AA826-C001-427F-B942-3171625C8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36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7421" y="468117"/>
            <a:ext cx="1174325" cy="39324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468117"/>
            <a:ext cx="6134731" cy="39324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0FC914-B481-4FE9-A288-8C817A9222F8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994A00-3F72-4F76-B0E3-A35788368D3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28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D0781-488D-423A-80E4-A4A54389738B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D01048-5A2F-48C0-918D-65B259B273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92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976020"/>
            <a:ext cx="7209728" cy="2139553"/>
          </a:xfrm>
        </p:spPr>
        <p:txBody>
          <a:bodyPr anchor="b">
            <a:normAutofit/>
          </a:bodyPr>
          <a:lstStyle>
            <a:lvl1pPr algn="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3162246"/>
            <a:ext cx="7209728" cy="857493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4840039"/>
            <a:ext cx="1216807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CABDEA1-A9CD-4771-89BE-F5FB4CE092D9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4840039"/>
            <a:ext cx="5267533" cy="303461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B9BFFD8-425B-4807-A4C2-EA5C328DF9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6113972" y="1264239"/>
            <a:ext cx="2456260" cy="3306366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0336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1714500"/>
            <a:ext cx="3335840" cy="26860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1714500"/>
            <a:ext cx="3335840" cy="268605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F25ED4-7069-4D33-BB3F-6C5703ABCDB2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F604A-520B-4B50-9CD4-F5DD7FDA1C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430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55648"/>
            <a:ext cx="3332988" cy="61793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2478906"/>
            <a:ext cx="3332988" cy="192164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2478906"/>
            <a:ext cx="3332988" cy="192164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2F7ABC-F679-49A9-93E6-054A4237FD8E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D0499-9E98-4CDE-AD79-79FBAD9BAF4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2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5F85F4-C1F3-48BB-BE5D-015E36AB4358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42F2F-D2BC-4380-8F99-BD414BA0C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13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323BB5-20A1-41E5-AE3D-FF4E0A9CFE56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BA6B3-2FF5-4C2D-80C5-7271C6F24B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09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514351"/>
            <a:ext cx="3909060" cy="3881438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142258"/>
            <a:ext cx="2891790" cy="225829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6F67F3E-854E-41B8-9C8D-A9B36EA611B8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830BF0B-DF44-4FB8-85CD-9BD34EA470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188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514350"/>
            <a:ext cx="2891790" cy="1618413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36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51434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141976"/>
            <a:ext cx="2891790" cy="2258574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9B3C283-E64F-45D5-B8E1-86BBB5D6E9C4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ED78AA-A36B-4428-9F73-94C370797B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937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14500"/>
            <a:ext cx="7200900" cy="268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832A503-5D61-4203-9116-CA1D990E4BAE}" type="datetimeFigureOut">
              <a:rPr lang="ru-RU" smtClean="0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9827B3E-C1C3-4AE5-AEBB-3DF004697A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676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987574"/>
            <a:ext cx="7128792" cy="3168352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sz="2400" b="1" dirty="0" smtClean="0"/>
              <a:t>Приведение </a:t>
            </a:r>
            <a:r>
              <a:rPr lang="ru-RU" sz="2400" b="1" dirty="0"/>
              <a:t>уставов муниципальных образований Хабаровского края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ea typeface="Anonymous Pro" panose="02060609030202000504" pitchFamily="49" charset="0"/>
              </a:rPr>
              <a:t>в </a:t>
            </a:r>
            <a:r>
              <a:rPr lang="ru-RU" sz="2400" b="1" dirty="0">
                <a:ea typeface="Anonymous Pro" panose="02060609030202000504" pitchFamily="49" charset="0"/>
              </a:rPr>
              <a:t>соответствие </a:t>
            </a:r>
            <a:r>
              <a:rPr lang="ru-RU" sz="2400" b="1" dirty="0" smtClean="0">
                <a:ea typeface="Anonymous Pro" panose="02060609030202000504" pitchFamily="49" charset="0"/>
              </a:rPr>
              <a:t>с  </a:t>
            </a:r>
            <a:r>
              <a:rPr lang="ru-RU" sz="2400" b="1" dirty="0">
                <a:ea typeface="Anonymous Pro" panose="02060609030202000504" pitchFamily="49" charset="0"/>
              </a:rPr>
              <a:t>Федеральным законом </a:t>
            </a:r>
            <a:r>
              <a:rPr lang="ru-RU" sz="2400" b="1" dirty="0" smtClean="0">
                <a:ea typeface="Anonymous Pro" panose="02060609030202000504" pitchFamily="49" charset="0"/>
              </a:rPr>
              <a:t/>
            </a:r>
            <a:br>
              <a:rPr lang="ru-RU" sz="2400" b="1" dirty="0" smtClean="0">
                <a:ea typeface="Anonymous Pro" panose="02060609030202000504" pitchFamily="49" charset="0"/>
              </a:rPr>
            </a:br>
            <a:r>
              <a:rPr lang="ru-RU" sz="2400" b="1" dirty="0" smtClean="0">
                <a:ea typeface="Anonymous Pro" panose="02060609030202000504" pitchFamily="49" charset="0"/>
              </a:rPr>
              <a:t>от </a:t>
            </a:r>
            <a:r>
              <a:rPr lang="ru-RU" sz="2400" b="1" dirty="0">
                <a:ea typeface="Anonymous Pro" panose="02060609030202000504" pitchFamily="49" charset="0"/>
              </a:rPr>
              <a:t>20.03.2025 № </a:t>
            </a:r>
            <a:r>
              <a:rPr lang="ru-RU" sz="2400" b="1" dirty="0" smtClean="0">
                <a:ea typeface="Anonymous Pro" panose="02060609030202000504" pitchFamily="49" charset="0"/>
              </a:rPr>
              <a:t>33-ФЗ </a:t>
            </a:r>
            <a:br>
              <a:rPr lang="ru-RU" sz="2400" b="1" dirty="0" smtClean="0">
                <a:ea typeface="Anonymous Pro" panose="02060609030202000504" pitchFamily="49" charset="0"/>
              </a:rPr>
            </a:br>
            <a:r>
              <a:rPr lang="ru-RU" sz="2400" dirty="0" smtClean="0">
                <a:ea typeface="Anonymous Pro" panose="02060609030202000504" pitchFamily="49" charset="0"/>
              </a:rPr>
              <a:t>«</a:t>
            </a:r>
            <a:r>
              <a:rPr lang="ru-RU" sz="2400" dirty="0">
                <a:ea typeface="Anonymous Pro" panose="02060609030202000504" pitchFamily="49" charset="0"/>
              </a:rPr>
              <a:t>Об общих принципах организации местного самоуправления в единой системе публичной власти»</a:t>
            </a:r>
            <a:endParaRPr lang="ru-RU" sz="2400" i="1" u="sng" dirty="0">
              <a:solidFill>
                <a:srgbClr val="FF0000"/>
              </a:solidFill>
              <a:ea typeface="Anonymous Pro" panose="02060609030202000504" pitchFamily="49" charset="0"/>
            </a:endParaRPr>
          </a:p>
        </p:txBody>
      </p:sp>
      <p:pic>
        <p:nvPicPr>
          <p:cNvPr id="7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347864" y="5147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МИНЮСТА РОССИИ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ХАБАРОВСКОМУ КРАЮ И </a:t>
            </a:r>
          </a:p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ЕВРЕЙСКОЙ АВТОНОМНОЙ ОБЛАСТИ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225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95486"/>
            <a:ext cx="72580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>
                <a:latin typeface="Constantia" panose="02030602050306030303" pitchFamily="18" charset="0"/>
              </a:rPr>
              <a:t>В </a:t>
            </a:r>
            <a:r>
              <a:rPr lang="ru-RU" i="1" dirty="0" smtClean="0">
                <a:latin typeface="Constantia" panose="02030602050306030303" pitchFamily="18" charset="0"/>
              </a:rPr>
              <a:t>уставе муниципального </a:t>
            </a:r>
            <a:r>
              <a:rPr lang="ru-RU" i="1" dirty="0">
                <a:latin typeface="Constantia" panose="02030602050306030303" pitchFamily="18" charset="0"/>
              </a:rPr>
              <a:t>образования </a:t>
            </a:r>
            <a:r>
              <a:rPr lang="ru-RU" i="1" dirty="0" smtClean="0">
                <a:latin typeface="Constantia" panose="02030602050306030303" pitchFamily="18" charset="0"/>
              </a:rPr>
              <a:t>указывается: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2771800" y="1131590"/>
            <a:ext cx="5904656" cy="360039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i="1" dirty="0" smtClean="0">
                <a:latin typeface="Constantia" panose="02030602050306030303" pitchFamily="18" charset="0"/>
              </a:rPr>
              <a:t>Наименование </a:t>
            </a:r>
          </a:p>
          <a:p>
            <a:pPr algn="ctr"/>
            <a:r>
              <a:rPr lang="ru-RU" sz="2000" i="1" dirty="0" smtClean="0">
                <a:latin typeface="Constantia" panose="02030602050306030303" pitchFamily="18" charset="0"/>
              </a:rPr>
              <a:t>периодического печатного издания </a:t>
            </a:r>
          </a:p>
          <a:p>
            <a:pPr algn="ctr"/>
            <a:endParaRPr lang="ru-RU" sz="1200" i="1" dirty="0" smtClean="0">
              <a:latin typeface="Constantia" panose="02030602050306030303" pitchFamily="18" charset="0"/>
            </a:endParaRPr>
          </a:p>
          <a:p>
            <a:pPr algn="ctr"/>
            <a:r>
              <a:rPr lang="ru-RU" sz="2000" b="1" i="1" dirty="0" smtClean="0">
                <a:latin typeface="Constantia" panose="02030602050306030303" pitchFamily="18" charset="0"/>
              </a:rPr>
              <a:t>и (или)</a:t>
            </a:r>
          </a:p>
          <a:p>
            <a:pPr algn="ctr"/>
            <a:endParaRPr lang="ru-RU" sz="1200" i="1" dirty="0" smtClean="0">
              <a:latin typeface="Constantia" panose="02030602050306030303" pitchFamily="18" charset="0"/>
            </a:endParaRPr>
          </a:p>
          <a:p>
            <a:pPr algn="ctr"/>
            <a:r>
              <a:rPr lang="ru-RU" sz="2000" i="1" dirty="0" smtClean="0">
                <a:latin typeface="Constantia" panose="02030602050306030303" pitchFamily="18" charset="0"/>
              </a:rPr>
              <a:t>Наименование </a:t>
            </a:r>
            <a:r>
              <a:rPr lang="ru-RU" sz="2000" i="1" dirty="0">
                <a:latin typeface="Constantia" panose="02030602050306030303" pitchFamily="18" charset="0"/>
              </a:rPr>
              <a:t>сетевого издания  </a:t>
            </a:r>
            <a:endParaRPr lang="ru-RU" sz="2000" i="1" dirty="0" smtClean="0">
              <a:latin typeface="Constantia" panose="02030602050306030303" pitchFamily="18" charset="0"/>
            </a:endParaRPr>
          </a:p>
          <a:p>
            <a:pPr algn="ctr"/>
            <a:r>
              <a:rPr lang="ru-RU" sz="2000" i="1" dirty="0" smtClean="0">
                <a:latin typeface="Constantia" panose="02030602050306030303" pitchFamily="18" charset="0"/>
              </a:rPr>
              <a:t>с </a:t>
            </a:r>
            <a:r>
              <a:rPr lang="ru-RU" sz="2000" i="1" dirty="0">
                <a:latin typeface="Constantia" panose="02030602050306030303" pitchFamily="18" charset="0"/>
              </a:rPr>
              <a:t>указанием </a:t>
            </a:r>
            <a:r>
              <a:rPr lang="ru-RU" sz="2000" i="1" dirty="0" smtClean="0">
                <a:latin typeface="Constantia" panose="02030602050306030303" pitchFamily="18" charset="0"/>
              </a:rPr>
              <a:t>доменного </a:t>
            </a:r>
            <a:r>
              <a:rPr lang="ru-RU" sz="2000" i="1" dirty="0">
                <a:latin typeface="Constantia" panose="02030602050306030303" pitchFamily="18" charset="0"/>
              </a:rPr>
              <a:t>имени соответствующего сайта в информационно-телекоммуникационной сети </a:t>
            </a:r>
            <a:r>
              <a:rPr lang="ru-RU" sz="2000" i="1" dirty="0" smtClean="0">
                <a:latin typeface="Constantia" panose="02030602050306030303" pitchFamily="18" charset="0"/>
              </a:rPr>
              <a:t>«Интернет» </a:t>
            </a:r>
            <a:r>
              <a:rPr lang="ru-RU" sz="2000" i="1" dirty="0">
                <a:latin typeface="Constantia" panose="02030602050306030303" pitchFamily="18" charset="0"/>
              </a:rPr>
              <a:t>и сведений о его регистрации в качестве средства массовой информации</a:t>
            </a:r>
          </a:p>
          <a:p>
            <a:pPr algn="ctr"/>
            <a:endParaRPr lang="ru-RU" sz="2000" i="1" dirty="0">
              <a:latin typeface="Constantia" panose="02030602050306030303" pitchFamily="18" charset="0"/>
            </a:endParaRPr>
          </a:p>
          <a:p>
            <a:pPr algn="ctr"/>
            <a:endParaRPr lang="ru-RU" sz="2000" i="1" dirty="0" smtClean="0">
              <a:latin typeface="Constantia" panose="02030602050306030303" pitchFamily="18" charset="0"/>
            </a:endParaRPr>
          </a:p>
          <a:p>
            <a:pPr algn="ctr"/>
            <a:endParaRPr lang="ru-RU" sz="2000" i="1" dirty="0">
              <a:latin typeface="Constantia" panose="02030602050306030303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923678"/>
            <a:ext cx="1828959" cy="173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ашивка 11"/>
          <p:cNvSpPr/>
          <p:nvPr/>
        </p:nvSpPr>
        <p:spPr>
          <a:xfrm>
            <a:off x="539552" y="1563638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2369962" y="0"/>
            <a:ext cx="7314606" cy="4515966"/>
            <a:chOff x="-390026" y="85764"/>
            <a:chExt cx="2982180" cy="206992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-390026" y="395942"/>
              <a:ext cx="2678697" cy="175974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9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marL="0" marR="0" lvl="0" indent="0" algn="ctr" defTabSz="9334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558734" y="811858"/>
            <a:ext cx="619268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i="1" dirty="0" smtClean="0">
                <a:solidFill>
                  <a:prstClr val="white"/>
                </a:solidFill>
                <a:latin typeface="Constantia" panose="02030602050306030303" pitchFamily="18" charset="0"/>
              </a:rPr>
              <a:t>Согласно части 16 статьи 56 Федерального закона от 20.03.2025 № </a:t>
            </a:r>
            <a:r>
              <a:rPr lang="ru-RU" i="1" dirty="0">
                <a:solidFill>
                  <a:prstClr val="white"/>
                </a:solidFill>
                <a:latin typeface="Constantia" panose="02030602050306030303" pitchFamily="18" charset="0"/>
              </a:rPr>
              <a:t>33-ФЗ </a:t>
            </a:r>
            <a:r>
              <a:rPr lang="ru-RU" i="1" dirty="0" smtClean="0">
                <a:solidFill>
                  <a:prstClr val="white"/>
                </a:solidFill>
                <a:latin typeface="Constantia" panose="02030602050306030303" pitchFamily="18" charset="0"/>
              </a:rPr>
              <a:t>изложение </a:t>
            </a:r>
            <a:r>
              <a:rPr lang="ru-RU" i="1" dirty="0">
                <a:solidFill>
                  <a:prstClr val="white"/>
                </a:solidFill>
                <a:latin typeface="Constantia" panose="02030602050306030303" pitchFamily="18" charset="0"/>
              </a:rPr>
              <a:t>устава муниципального образования в новой редакции посредством принятия муниципального правового акта о внесении изменений и дополнений в устав муниципального образования не допускается. В этом случае принимается новый устав муниципального образования, а ранее действовавший устав муниципального образования и муниципальные правовые акты о внесении в него изменений и дополнений признаются утратившими силу со дня вступления в силу нового устава муниципального образования.</a:t>
            </a:r>
          </a:p>
          <a:p>
            <a:pPr lvl="0" algn="just"/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55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ашивка 11"/>
          <p:cNvSpPr/>
          <p:nvPr/>
        </p:nvSpPr>
        <p:spPr>
          <a:xfrm>
            <a:off x="539552" y="1491630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2483768" y="0"/>
            <a:ext cx="6552728" cy="4299942"/>
            <a:chOff x="-390026" y="85764"/>
            <a:chExt cx="2982180" cy="206992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-390026" y="395942"/>
              <a:ext cx="2678697" cy="175974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ru-RU" sz="2000" dirty="0"/>
            </a:p>
          </p:txBody>
        </p:sp>
        <p:sp>
          <p:nvSpPr>
            <p:cNvPr id="19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 dirty="0"/>
            </a:p>
          </p:txBody>
        </p:sp>
      </p:grpSp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771800" y="699542"/>
            <a:ext cx="544610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В </a:t>
            </a:r>
            <a:r>
              <a:rPr lang="ru-RU" sz="2000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муниципальном правовом акте  </a:t>
            </a:r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представительного органа муниципального образования «Об утверждении Устава» необходимо отразить следующее</a:t>
            </a:r>
            <a:r>
              <a:rPr lang="ru-RU" sz="2000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:</a:t>
            </a:r>
          </a:p>
          <a:p>
            <a:endParaRPr lang="ru-RU" sz="1400" i="1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Устав принятый от__№__ и все </a:t>
            </a:r>
            <a:r>
              <a:rPr lang="ru-RU" sz="2000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муниципальные правовые акты представительного </a:t>
            </a:r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органа муниципального образования «О внесении изменений и дополнений в устав» утрачивают силу с момента вступления в силу </a:t>
            </a:r>
            <a:r>
              <a:rPr lang="ru-RU" sz="2000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нового </a:t>
            </a:r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Устава.</a:t>
            </a:r>
          </a:p>
        </p:txBody>
      </p:sp>
    </p:spTree>
    <p:extLst>
      <p:ext uri="{BB962C8B-B14F-4D97-AF65-F5344CB8AC3E}">
        <p14:creationId xmlns:p14="http://schemas.microsoft.com/office/powerpoint/2010/main" val="58957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ашивка 11"/>
          <p:cNvSpPr/>
          <p:nvPr/>
        </p:nvSpPr>
        <p:spPr>
          <a:xfrm>
            <a:off x="539552" y="1496971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2530123" y="530202"/>
            <a:ext cx="6434365" cy="3388014"/>
            <a:chOff x="-390026" y="85764"/>
            <a:chExt cx="2982180" cy="206992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-390026" y="395942"/>
              <a:ext cx="2678697" cy="175974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9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marL="0" marR="0" lvl="0" indent="0" algn="ctr" defTabSz="9334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771800" y="1235980"/>
            <a:ext cx="51845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Для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поселения, в котором полномочия представительного органа муниципального образования осуществляются </a:t>
            </a:r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сходом граждан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, публичные слушания проводятся по проекту муниципального правового акта </a:t>
            </a:r>
            <a:endParaRPr kumimoji="0" lang="ru-RU" sz="2000" b="0" i="1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«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Об утверждении устава</a:t>
            </a: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»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41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6"/>
          <p:cNvGrpSpPr>
            <a:grpSpLocks/>
          </p:cNvGrpSpPr>
          <p:nvPr/>
        </p:nvGrpSpPr>
        <p:grpSpPr bwMode="auto">
          <a:xfrm>
            <a:off x="827584" y="1131590"/>
            <a:ext cx="8136904" cy="3939902"/>
            <a:chOff x="-471358" y="-224724"/>
            <a:chExt cx="3063512" cy="283138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-471358" y="-224724"/>
              <a:ext cx="2997158" cy="2831383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lvl="0" algn="ctr">
                <a:defRPr/>
              </a:pPr>
              <a:r>
                <a:rPr lang="ru-RU" sz="1500" b="1" i="1" u="sng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1. Вяземский муниципальный район:</a:t>
              </a:r>
            </a:p>
            <a:p>
              <a:pPr lvl="0" algn="ctr"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- 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«Поселок Медвежий</a:t>
              </a: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»</a:t>
              </a:r>
            </a:p>
            <a:p>
              <a:pPr lvl="0" algn="ctr">
                <a:defRPr/>
              </a:pPr>
              <a:r>
                <a:rPr lang="ru-RU" sz="1500" b="1" i="1" u="sng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2. Комсомольский муниципальный район: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Новоильиновка» </a:t>
              </a:r>
              <a:endParaRPr lang="ru-RU" sz="1500" i="1" dirty="0" smtClean="0">
                <a:solidFill>
                  <a:prstClr val="white"/>
                </a:solidFill>
                <a:latin typeface="Constantia" panose="02030602050306030303" pitchFamily="18" charset="0"/>
              </a:endParaRPr>
            </a:p>
            <a:p>
              <a:pPr lvl="0" algn="ctr">
                <a:defRPr/>
              </a:pPr>
              <a:r>
                <a:rPr lang="ru-RU" sz="1500" b="1" i="1" u="sng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3. Николаевский муниципальный район: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</a:t>
              </a:r>
              <a:r>
                <a:rPr lang="ru-RU" sz="1500" i="1" dirty="0" err="1">
                  <a:solidFill>
                    <a:prstClr val="white"/>
                  </a:solidFill>
                  <a:latin typeface="Constantia" panose="02030602050306030303" pitchFamily="18" charset="0"/>
                </a:rPr>
                <a:t>Орель-Чля</a:t>
              </a: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»</a:t>
              </a:r>
            </a:p>
            <a:p>
              <a:pPr lvl="0" algn="ctr">
                <a:defRPr/>
              </a:pPr>
              <a:r>
                <a:rPr lang="ru-RU" sz="1500" b="1" i="1" u="sng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4. Муниципальный район имени Полины Осипенко: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с</a:t>
              </a: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</a:t>
              </a:r>
              <a:r>
                <a:rPr lang="ru-RU" sz="1500" i="1" dirty="0" err="1">
                  <a:solidFill>
                    <a:prstClr val="white"/>
                  </a:solidFill>
                  <a:latin typeface="Constantia" panose="02030602050306030303" pitchFamily="18" charset="0"/>
                </a:rPr>
                <a:t>Удинск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» </a:t>
              </a:r>
            </a:p>
            <a:p>
              <a:pPr lvl="0" algn="ctr">
                <a:defRPr/>
              </a:pPr>
              <a:r>
                <a:rPr lang="ru-RU" sz="1500" b="1" i="1" u="sng" dirty="0">
                  <a:solidFill>
                    <a:prstClr val="white"/>
                  </a:solidFill>
                  <a:latin typeface="Constantia" panose="02030602050306030303" pitchFamily="18" charset="0"/>
                </a:rPr>
                <a:t>5. </a:t>
              </a:r>
              <a:r>
                <a:rPr lang="ru-RU" sz="1500" b="1" i="1" u="sng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Тугуро-Чумиканский муниципальный район: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Алгазея» 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Тором» </a:t>
              </a:r>
              <a:endParaRPr lang="ru-RU" sz="1500" i="1" dirty="0" smtClean="0">
                <a:solidFill>
                  <a:prstClr val="white"/>
                </a:solidFill>
                <a:latin typeface="Constantia" panose="02030602050306030303" pitchFamily="18" charset="0"/>
              </a:endParaRPr>
            </a:p>
            <a:p>
              <a:pPr lvl="0" algn="ctr">
                <a:defRPr/>
              </a:pPr>
              <a:r>
                <a:rPr lang="ru-RU" sz="1500" b="1" i="1" u="sng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6. Хабаровский муниципальный район</a:t>
              </a:r>
              <a:endParaRPr lang="ru-RU" sz="1500" b="1" i="1" u="sng" dirty="0">
                <a:solidFill>
                  <a:prstClr val="white"/>
                </a:solidFill>
                <a:latin typeface="Constantia" panose="02030602050306030303" pitchFamily="18" charset="0"/>
              </a:endParaRP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err="1">
                  <a:solidFill>
                    <a:prstClr val="white"/>
                  </a:solidFill>
                  <a:latin typeface="Constantia" panose="02030602050306030303" pitchFamily="18" charset="0"/>
                </a:rPr>
                <a:t>Наумовское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 сельское поселение </a:t>
              </a:r>
              <a:endParaRPr lang="ru-RU" sz="1500" i="1" dirty="0" smtClean="0">
                <a:solidFill>
                  <a:prstClr val="white"/>
                </a:solidFill>
                <a:latin typeface="Constantia" panose="02030602050306030303" pitchFamily="18" charset="0"/>
              </a:endParaRP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Петропавловка</a:t>
              </a: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»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 Улика-Национальное сельское поселение</a:t>
              </a:r>
            </a:p>
            <a:p>
              <a:pPr marL="342900" lvl="0" indent="-342900" algn="ctr">
                <a:buFontTx/>
                <a:buChar char="-"/>
                <a:defRPr/>
              </a:pPr>
              <a:r>
                <a:rPr lang="ru-RU" sz="15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сельское </a:t>
              </a:r>
              <a:r>
                <a:rPr lang="ru-RU" sz="15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поселение «Село Челны» (сход)</a:t>
              </a:r>
            </a:p>
            <a:p>
              <a:pPr marL="342900" lvl="0" indent="-342900" algn="ctr">
                <a:buFontTx/>
                <a:buChar char="-"/>
                <a:defRPr/>
              </a:pPr>
              <a:endParaRPr lang="ru-RU" sz="1200" dirty="0">
                <a:solidFill>
                  <a:prstClr val="white"/>
                </a:solidFill>
              </a:endParaRPr>
            </a:p>
            <a:p>
              <a:pPr marL="342900" lvl="0" indent="-342900" algn="ctr">
                <a:buFontTx/>
                <a:buChar char="-"/>
                <a:defRPr/>
              </a:pPr>
              <a:endParaRPr lang="ru-RU" sz="1600" dirty="0">
                <a:solidFill>
                  <a:prstClr val="white"/>
                </a:solidFill>
              </a:endParaRPr>
            </a:p>
            <a:p>
              <a:pPr marL="342900" lvl="0" indent="-342900" algn="ctr">
                <a:buFontTx/>
                <a:buChar char="-"/>
                <a:defRPr/>
              </a:pPr>
              <a:endParaRPr lang="ru-RU" sz="1600" dirty="0">
                <a:solidFill>
                  <a:prstClr val="white"/>
                </a:solidFill>
              </a:endParaRPr>
            </a:p>
            <a:p>
              <a:pPr marL="342900" lvl="0" indent="-342900" algn="ctr">
                <a:buFontTx/>
                <a:buChar char="-"/>
                <a:defRPr/>
              </a:pPr>
              <a:endParaRPr lang="ru-RU" sz="2000" dirty="0">
                <a:solidFill>
                  <a:prstClr val="white"/>
                </a:solidFill>
              </a:endParaRPr>
            </a:p>
            <a:p>
              <a:pPr marL="342900" lvl="0" indent="-342900" algn="ctr">
                <a:buFontTx/>
                <a:buChar char="-"/>
                <a:defRPr/>
              </a:pPr>
              <a:endParaRPr lang="ru-RU" sz="2000" dirty="0" smtClean="0">
                <a:solidFill>
                  <a:prstClr val="white"/>
                </a:solidFill>
              </a:endParaRPr>
            </a:p>
            <a:p>
              <a:pPr marL="342900" lvl="0" indent="-342900" algn="ctr">
                <a:buFontTx/>
                <a:buChar char="-"/>
                <a:defRPr/>
              </a:pPr>
              <a:endParaRPr lang="ru-RU" sz="2000" dirty="0">
                <a:solidFill>
                  <a:prstClr val="white"/>
                </a:solidFill>
              </a:endParaRPr>
            </a:p>
            <a:p>
              <a:pPr marL="457200" lvl="0" indent="-457200" algn="ctr">
                <a:buAutoNum type="arabicPeriod"/>
                <a:defRPr/>
              </a:pPr>
              <a:endParaRPr lang="ru-RU" sz="2000" dirty="0">
                <a:solidFill>
                  <a:prstClr val="white"/>
                </a:solidFill>
              </a:endParaRPr>
            </a:p>
          </p:txBody>
        </p:sp>
        <p:sp>
          <p:nvSpPr>
            <p:cNvPr id="6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marL="0" marR="0" lvl="0" indent="0" algn="ctr" defTabSz="9334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1187624" y="463890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 smtClean="0">
                <a:latin typeface="Constantia" panose="02030602050306030303" pitchFamily="18" charset="0"/>
              </a:rPr>
              <a:t>Представительный орган </a:t>
            </a:r>
            <a:r>
              <a:rPr lang="ru-RU" sz="1400" i="1" dirty="0">
                <a:latin typeface="Constantia" panose="02030602050306030303" pitchFamily="18" charset="0"/>
              </a:rPr>
              <a:t>муниципального образования </a:t>
            </a:r>
            <a:r>
              <a:rPr lang="ru-RU" sz="1400" i="1" dirty="0" smtClean="0">
                <a:latin typeface="Constantia" panose="02030602050306030303" pitchFamily="18" charset="0"/>
              </a:rPr>
              <a:t>осуществляется </a:t>
            </a:r>
            <a:r>
              <a:rPr lang="ru-RU" sz="1400" i="1" dirty="0">
                <a:latin typeface="Constantia" panose="02030602050306030303" pitchFamily="18" charset="0"/>
              </a:rPr>
              <a:t>сходом </a:t>
            </a:r>
            <a:r>
              <a:rPr lang="ru-RU" sz="1400" i="1" dirty="0" smtClean="0">
                <a:latin typeface="Constantia" panose="02030602050306030303" pitchFamily="18" charset="0"/>
              </a:rPr>
              <a:t>граждан в следующих муниципальных образованиях Хабаровского края:</a:t>
            </a:r>
            <a:endParaRPr lang="ru-RU" sz="1400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25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6"/>
          <p:cNvGrpSpPr>
            <a:grpSpLocks/>
          </p:cNvGrpSpPr>
          <p:nvPr/>
        </p:nvGrpSpPr>
        <p:grpSpPr bwMode="auto">
          <a:xfrm>
            <a:off x="755576" y="123478"/>
            <a:ext cx="8208912" cy="4948014"/>
            <a:chOff x="-471358" y="-224724"/>
            <a:chExt cx="3063512" cy="283138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-471358" y="-224724"/>
              <a:ext cx="2997158" cy="2831383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lvl="0" algn="ctr">
                <a:defRPr/>
              </a:pPr>
              <a:r>
                <a:rPr lang="ru-RU" sz="20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Согласно части 9 статьи 56 Федерального закона № 33-ФЗ устав муниципального образования </a:t>
              </a:r>
              <a:r>
                <a:rPr lang="ru-RU" sz="20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подлежит </a:t>
              </a:r>
              <a:r>
                <a:rPr lang="ru-RU" sz="2000" b="1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ОФИЦИАЛЬНОМУ ОПУБЛИКОВАНИЮ ПОСЛЕ ГОСУДАРСТВЕННОЙ РЕГИСТРАЦИИ </a:t>
              </a:r>
              <a:r>
                <a:rPr lang="ru-RU" sz="20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и </a:t>
              </a:r>
              <a:r>
                <a:rPr lang="ru-RU" sz="2000" b="1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ВСТУПАЕТ В СИЛУ ПОСЛЕ ЕГО ОФИЦИАЛЬНОГО ОПУБЛИКОВАНИЯ.</a:t>
              </a:r>
            </a:p>
            <a:p>
              <a:pPr marL="342900" lvl="0" indent="-342900" algn="ctr">
                <a:buFontTx/>
                <a:buChar char="-"/>
                <a:defRPr/>
              </a:pPr>
              <a:endParaRPr lang="ru-RU" sz="1600" dirty="0">
                <a:solidFill>
                  <a:prstClr val="white"/>
                </a:solidFill>
              </a:endParaRPr>
            </a:p>
            <a:p>
              <a:pPr lvl="0" algn="ctr">
                <a:defRPr/>
              </a:pPr>
              <a:r>
                <a:rPr lang="ru-RU" sz="20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Согласно </a:t>
              </a:r>
              <a:r>
                <a:rPr lang="ru-RU" sz="20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части 10 статьи 56 Федерального закона № 33-ФЗ глава муниципального образования обязан опубликовать </a:t>
              </a:r>
              <a:r>
                <a:rPr lang="ru-RU" sz="20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зарегистрированный </a:t>
              </a:r>
              <a:r>
                <a:rPr lang="ru-RU" sz="20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устав муниципального образования, в течение </a:t>
              </a:r>
              <a:r>
                <a:rPr lang="ru-RU" sz="20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7 дней со </a:t>
              </a:r>
              <a:r>
                <a:rPr lang="ru-RU" sz="20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дня поступления из Управления уведомления о </a:t>
              </a:r>
              <a:r>
                <a:rPr lang="ru-RU" sz="2000" i="1" dirty="0" smtClean="0">
                  <a:solidFill>
                    <a:prstClr val="white"/>
                  </a:solidFill>
                  <a:latin typeface="Constantia" panose="02030602050306030303" pitchFamily="18" charset="0"/>
                </a:rPr>
                <a:t>включении </a:t>
              </a:r>
              <a:r>
                <a:rPr lang="ru-RU" sz="2000" i="1" dirty="0">
                  <a:solidFill>
                    <a:prstClr val="white"/>
                  </a:solidFill>
                  <a:latin typeface="Constantia" panose="02030602050306030303" pitchFamily="18" charset="0"/>
                </a:rPr>
                <a:t>сведений об уставе муниципального образования в государственный реестр уставов муниципальных образований субъекта Российской Федерации.</a:t>
              </a:r>
              <a:endParaRPr lang="ru-RU" sz="2000" i="1" dirty="0" smtClean="0">
                <a:solidFill>
                  <a:prstClr val="white"/>
                </a:solidFill>
                <a:latin typeface="Constantia" panose="02030602050306030303" pitchFamily="18" charset="0"/>
              </a:endParaRPr>
            </a:p>
            <a:p>
              <a:pPr marL="342900" lvl="0" indent="-342900" algn="ctr">
                <a:buFontTx/>
                <a:buChar char="-"/>
                <a:defRPr/>
              </a:pPr>
              <a:endParaRPr lang="ru-RU" sz="2000" i="1" dirty="0">
                <a:solidFill>
                  <a:prstClr val="white"/>
                </a:solidFill>
                <a:latin typeface="Constantia" panose="02030602050306030303" pitchFamily="18" charset="0"/>
              </a:endParaRPr>
            </a:p>
            <a:p>
              <a:pPr marL="457200" lvl="0" indent="-457200" algn="ctr">
                <a:buAutoNum type="arabicPeriod"/>
                <a:defRPr/>
              </a:pPr>
              <a:endParaRPr lang="ru-RU" sz="2000" dirty="0">
                <a:solidFill>
                  <a:prstClr val="white"/>
                </a:solidFill>
              </a:endParaRPr>
            </a:p>
          </p:txBody>
        </p:sp>
        <p:sp>
          <p:nvSpPr>
            <p:cNvPr id="6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marL="0" marR="0" lvl="0" indent="0" algn="ctr" defTabSz="9334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430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755576" y="123478"/>
            <a:ext cx="7848872" cy="152552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2400" b="1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Требования</a:t>
            </a:r>
            <a:r>
              <a:rPr lang="ru-RU" sz="1400" b="1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 к форматам</a:t>
            </a:r>
            <a:r>
              <a:rPr lang="ru-RU" sz="1400" b="1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/>
            </a:r>
            <a:br>
              <a:rPr lang="ru-RU" sz="1400" b="1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</a:br>
            <a:r>
              <a:rPr lang="ru-RU" sz="1400" b="1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представления устава муниципального образования </a:t>
            </a:r>
          </a:p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400" b="1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на государственную регистрацию  </a:t>
            </a:r>
            <a:r>
              <a:rPr lang="ru-RU" sz="1400" b="1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в Управление </a:t>
            </a:r>
            <a:endParaRPr lang="ru-RU" sz="1400" b="1" i="1" dirty="0" smtClean="0">
              <a:solidFill>
                <a:schemeClr val="bg1"/>
              </a:solidFill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2400" b="1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в  </a:t>
            </a:r>
            <a:r>
              <a:rPr lang="ru-RU" sz="2400" b="1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электронном виде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10571" y="1837257"/>
            <a:ext cx="2412268" cy="190009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Сопроводительное письмо, подписанное УКЭП, представляется в виде файлов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/>
            </a:r>
            <a:b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</a:b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в 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следующих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форматах:</a:t>
            </a:r>
          </a:p>
          <a:p>
            <a:pPr indent="150971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1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. </a:t>
            </a:r>
            <a:r>
              <a:rPr lang="ru-RU" sz="1200" i="1" dirty="0" err="1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Sig</a:t>
            </a:r>
            <a:endParaRPr lang="ru-RU" sz="1200" i="1" dirty="0">
              <a:solidFill>
                <a:schemeClr val="bg1"/>
              </a:solidFill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 indent="150971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2. </a:t>
            </a:r>
            <a:r>
              <a:rPr lang="ru-RU" sz="1200" i="1" dirty="0" err="1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Pdf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 (в черно-белом изображении)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72200" y="1838632"/>
            <a:ext cx="2674792" cy="167535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Устав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подписанный 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УКЭП,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представляется в виде 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файлов в следующих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форматах: </a:t>
            </a:r>
            <a:endParaRPr lang="ru-RU" sz="1200" i="1" dirty="0">
              <a:solidFill>
                <a:schemeClr val="bg1"/>
              </a:solidFill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 indent="150971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1. </a:t>
            </a:r>
            <a:r>
              <a:rPr lang="ru-RU" sz="1200" i="1" dirty="0" err="1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Sig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 </a:t>
            </a:r>
          </a:p>
          <a:p>
            <a:pPr indent="150971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2. </a:t>
            </a:r>
            <a:r>
              <a:rPr lang="ru-RU" sz="1200" i="1" dirty="0" err="1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Docx</a:t>
            </a:r>
            <a:endParaRPr lang="ru-RU" sz="1200" i="1" dirty="0">
              <a:solidFill>
                <a:schemeClr val="bg1"/>
              </a:solidFill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 indent="150971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3. </a:t>
            </a:r>
            <a:r>
              <a:rPr lang="ru-RU" sz="1200" i="1" dirty="0" err="1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Pdf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(в 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черно-белом изображении)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57854" y="2890009"/>
            <a:ext cx="2844316" cy="175026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Протокол заседания представительного органа муниципального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образования, </a:t>
            </a:r>
            <a:r>
              <a:rPr lang="ru-RU" sz="12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на котором был принят Устав представляется в виде </a:t>
            </a:r>
            <a:r>
              <a:rPr lang="ru-RU" sz="12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файла </a:t>
            </a:r>
          </a:p>
          <a:p>
            <a:pPr indent="150971" algn="ctr" defTabSz="685800">
              <a:lnSpc>
                <a:spcPct val="110000"/>
              </a:lnSpc>
              <a:tabLst>
                <a:tab pos="472916" algn="l"/>
              </a:tabLst>
            </a:pPr>
            <a:r>
              <a:rPr lang="ru-RU" sz="1400" i="1" dirty="0" smtClean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в </a:t>
            </a:r>
            <a:r>
              <a:rPr lang="ru-RU" sz="1400" i="1" dirty="0">
                <a:solidFill>
                  <a:schemeClr val="bg1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формате PDF (в черно-белом изображении)</a:t>
            </a:r>
          </a:p>
        </p:txBody>
      </p:sp>
    </p:spTree>
    <p:extLst>
      <p:ext uri="{BB962C8B-B14F-4D97-AF65-F5344CB8AC3E}">
        <p14:creationId xmlns:p14="http://schemas.microsoft.com/office/powerpoint/2010/main" val="72140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620688"/>
            <a:ext cx="5400600" cy="974531"/>
          </a:xfrm>
        </p:spPr>
        <p:txBody>
          <a:bodyPr rtlCol="0"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1500" b="1" dirty="0"/>
              <a:t>УПРАВЛЕНИЕ </a:t>
            </a:r>
            <a:endParaRPr lang="ru-RU" sz="1500" b="1" dirty="0" smtClean="0"/>
          </a:p>
          <a:p>
            <a:pPr algn="ctr">
              <a:lnSpc>
                <a:spcPct val="85000"/>
              </a:lnSpc>
            </a:pPr>
            <a:r>
              <a:rPr lang="ru-RU" sz="1500" b="1" dirty="0" smtClean="0"/>
              <a:t>МИНИСТЕРСТВА </a:t>
            </a:r>
            <a:r>
              <a:rPr lang="ru-RU" sz="1500" b="1" dirty="0"/>
              <a:t>ЮСТИЦИИ </a:t>
            </a:r>
            <a:r>
              <a:rPr lang="ru-RU" sz="1500" b="1" dirty="0" smtClean="0"/>
              <a:t>РОССИЙСКОЙ ФЕДЕРАЦИИ 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/>
              <a:t>ПО </a:t>
            </a:r>
            <a:r>
              <a:rPr lang="ru-RU" sz="1500" b="1" dirty="0"/>
              <a:t>ХАБАРОВСКОМУ КРАЮ И </a:t>
            </a:r>
            <a:endParaRPr lang="ru-RU" sz="1500" b="1" dirty="0" smtClean="0"/>
          </a:p>
          <a:p>
            <a:pPr algn="ctr">
              <a:lnSpc>
                <a:spcPct val="85000"/>
              </a:lnSpc>
            </a:pPr>
            <a:r>
              <a:rPr lang="ru-RU" sz="1500" b="1" dirty="0" smtClean="0"/>
              <a:t>ЕВРЕЙСКОЙ </a:t>
            </a:r>
            <a:r>
              <a:rPr lang="ru-RU" sz="1500" b="1" dirty="0"/>
              <a:t>АВТОНОМНОЙ ОБЛАСТИ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7824" y="1923678"/>
            <a:ext cx="4752528" cy="187569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ru-RU" sz="1500" dirty="0" smtClean="0">
                <a:solidFill>
                  <a:schemeClr val="bg1"/>
                </a:solidFill>
              </a:rPr>
              <a:t>По интересующим вопросам обращаться в Управление </a:t>
            </a:r>
            <a:br>
              <a:rPr lang="ru-RU" sz="1500" dirty="0" smtClean="0">
                <a:solidFill>
                  <a:schemeClr val="bg1"/>
                </a:solidFill>
              </a:rPr>
            </a:br>
            <a:r>
              <a:rPr lang="ru-RU" sz="1500" dirty="0" smtClean="0">
                <a:solidFill>
                  <a:schemeClr val="bg1"/>
                </a:solidFill>
              </a:rPr>
              <a:t>тел. 8 (4212) 35 83 94</a:t>
            </a:r>
          </a:p>
          <a:p>
            <a:pPr algn="ctr">
              <a:lnSpc>
                <a:spcPts val="2500"/>
              </a:lnSpc>
            </a:pPr>
            <a:r>
              <a:rPr lang="ru-RU" sz="1500" dirty="0" smtClean="0">
                <a:solidFill>
                  <a:schemeClr val="bg1"/>
                </a:solidFill>
              </a:rPr>
              <a:t>доб. 309, 317, 804, 807</a:t>
            </a:r>
            <a:br>
              <a:rPr lang="ru-RU" sz="1500" dirty="0" smtClean="0">
                <a:solidFill>
                  <a:schemeClr val="bg1"/>
                </a:solidFill>
              </a:rPr>
            </a:br>
            <a:r>
              <a:rPr lang="ru-RU" sz="1500" dirty="0" smtClean="0">
                <a:solidFill>
                  <a:schemeClr val="bg1"/>
                </a:solidFill>
              </a:rPr>
              <a:t>эл. почта: </a:t>
            </a:r>
            <a:r>
              <a:rPr lang="en-US" sz="1500" dirty="0" smtClean="0">
                <a:solidFill>
                  <a:schemeClr val="bg1"/>
                </a:solidFill>
              </a:rPr>
              <a:t>ru27@minjust.gov.ru</a:t>
            </a:r>
            <a:endParaRPr lang="ru-RU" sz="1500" dirty="0">
              <a:solidFill>
                <a:schemeClr val="bg1"/>
              </a:solidFill>
            </a:endParaRPr>
          </a:p>
        </p:txBody>
      </p:sp>
      <p:pic>
        <p:nvPicPr>
          <p:cNvPr id="10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4175" y="2931790"/>
            <a:ext cx="1432282" cy="143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5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043608" y="123478"/>
            <a:ext cx="8352928" cy="9745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8036" indent="-288036" algn="l" defTabSz="685800" rtl="0" eaLnBrk="1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5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5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87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3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3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145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0574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4003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7432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0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0861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buNone/>
            </a:pPr>
            <a:r>
              <a:rPr lang="ru-RU" sz="2400" b="1" dirty="0" smtClean="0"/>
              <a:t>Система организации</a:t>
            </a:r>
          </a:p>
          <a:p>
            <a:pPr marL="0" indent="0" algn="ctr">
              <a:lnSpc>
                <a:spcPct val="85000"/>
              </a:lnSpc>
              <a:buNone/>
            </a:pPr>
            <a:r>
              <a:rPr lang="ru-RU" sz="2400" b="1" dirty="0" smtClean="0"/>
              <a:t>местного самоуправления </a:t>
            </a:r>
          </a:p>
          <a:p>
            <a:pPr marL="0" indent="0" algn="ctr">
              <a:lnSpc>
                <a:spcPct val="85000"/>
              </a:lnSpc>
              <a:buNone/>
            </a:pPr>
            <a:r>
              <a:rPr lang="ru-RU" sz="2400" b="1" dirty="0" smtClean="0"/>
              <a:t>по состоянию на 01.01.2025</a:t>
            </a:r>
            <a:endParaRPr lang="ru-RU" sz="24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963100"/>
              </p:ext>
            </p:extLst>
          </p:nvPr>
        </p:nvGraphicFramePr>
        <p:xfrm>
          <a:off x="2483768" y="1707654"/>
          <a:ext cx="5832648" cy="3057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84469715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40423902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531523308"/>
                    </a:ext>
                  </a:extLst>
                </a:gridCol>
              </a:tblGrid>
              <a:tr h="8237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Вид системы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 субъекте РФ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Российская Федерация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ДФО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410879"/>
                  </a:ext>
                </a:extLst>
              </a:tr>
              <a:tr h="1117099">
                <a:tc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Одноуровневая система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16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935104"/>
                  </a:ext>
                </a:extLst>
              </a:tr>
              <a:tr h="1117099">
                <a:tc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Двухуровневая система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73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9 </a:t>
                      </a:r>
                    </a:p>
                    <a:p>
                      <a:pPr algn="ctr"/>
                      <a:r>
                        <a:rPr lang="ru-RU" sz="1800" dirty="0" smtClean="0"/>
                        <a:t>(в том числе ХК)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811369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2067694"/>
            <a:ext cx="1828959" cy="172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8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45603807"/>
              </p:ext>
            </p:extLst>
          </p:nvPr>
        </p:nvGraphicFramePr>
        <p:xfrm>
          <a:off x="2554" y="500048"/>
          <a:ext cx="3984104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1872166443"/>
              </p:ext>
            </p:extLst>
          </p:nvPr>
        </p:nvGraphicFramePr>
        <p:xfrm>
          <a:off x="4295800" y="500048"/>
          <a:ext cx="48482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val="3391246012"/>
              </p:ext>
            </p:extLst>
          </p:nvPr>
        </p:nvGraphicFramePr>
        <p:xfrm>
          <a:off x="2301194" y="2571750"/>
          <a:ext cx="4541612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Подзаголовок 2"/>
          <p:cNvSpPr txBox="1">
            <a:spLocks/>
          </p:cNvSpPr>
          <p:nvPr/>
        </p:nvSpPr>
        <p:spPr>
          <a:xfrm>
            <a:off x="1994606" y="339502"/>
            <a:ext cx="5879606" cy="9745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8036" indent="-288036" algn="l" defTabSz="685800" rtl="0" eaLnBrk="1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5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5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87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3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3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145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0574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4003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7432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0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0861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buNone/>
            </a:pPr>
            <a:r>
              <a:rPr lang="ru-RU" sz="2400" b="1" dirty="0" smtClean="0"/>
              <a:t>Количество муниципальных образований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5418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365771" y="123478"/>
            <a:ext cx="8352928" cy="9745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8036" indent="-288036" algn="l" defTabSz="685800" rtl="0" eaLnBrk="1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5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5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87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3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3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145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0574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4003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7432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0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0861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buNone/>
            </a:pPr>
            <a:r>
              <a:rPr lang="ru-RU" sz="2000" b="1" dirty="0" smtClean="0"/>
              <a:t>Количество муниципальных образований в ДФО</a:t>
            </a:r>
          </a:p>
          <a:p>
            <a:pPr marL="0" indent="0" algn="ctr">
              <a:lnSpc>
                <a:spcPct val="85000"/>
              </a:lnSpc>
              <a:buNone/>
            </a:pPr>
            <a:r>
              <a:rPr lang="ru-RU" sz="2000" b="1" dirty="0" smtClean="0"/>
              <a:t>по состоянию на 01.01.2025</a:t>
            </a:r>
            <a:endParaRPr lang="ru-RU" sz="20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2067694"/>
            <a:ext cx="1828959" cy="1725318"/>
          </a:xfrm>
          <a:prstGeom prst="rect">
            <a:avLst/>
          </a:prstGeom>
        </p:spPr>
      </p:pic>
      <p:graphicFrame>
        <p:nvGraphicFramePr>
          <p:cNvPr id="6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018348"/>
              </p:ext>
            </p:extLst>
          </p:nvPr>
        </p:nvGraphicFramePr>
        <p:xfrm>
          <a:off x="2480022" y="987575"/>
          <a:ext cx="6124426" cy="3897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154">
                  <a:extLst>
                    <a:ext uri="{9D8B030D-6E8A-4147-A177-3AD203B41FA5}">
                      <a16:colId xmlns:a16="http://schemas.microsoft.com/office/drawing/2014/main" val="4267249914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4179775320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dirty="0" smtClean="0"/>
                        <a:t>Наименования субъектов</a:t>
                      </a:r>
                      <a:r>
                        <a:rPr lang="ru-RU" baseline="0" dirty="0" smtClean="0"/>
                        <a:t> входящих в  ДФО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</a:t>
                      </a:r>
                    </a:p>
                    <a:p>
                      <a:pPr algn="ctr"/>
                      <a:r>
                        <a:rPr lang="ru-RU" dirty="0" smtClean="0"/>
                        <a:t>муниципальных</a:t>
                      </a:r>
                      <a:r>
                        <a:rPr lang="ru-RU" baseline="0" dirty="0" smtClean="0"/>
                        <a:t> образований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502764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Саха (Якутия)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445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723808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Бурятия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369897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Забайкальский край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464268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Хабаровский край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316349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Амурская область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871997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Приморский край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293023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Камчатский край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004570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Еврейская автономная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102303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Чукотский автономный округ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350508"/>
                  </a:ext>
                </a:extLst>
              </a:tr>
              <a:tr h="349716">
                <a:tc>
                  <a:txBody>
                    <a:bodyPr/>
                    <a:lstStyle/>
                    <a:p>
                      <a:r>
                        <a:rPr lang="ru-RU" dirty="0" smtClean="0"/>
                        <a:t>Сахалинская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8227"/>
                  </a:ext>
                </a:extLst>
              </a:tr>
              <a:tr h="281343">
                <a:tc>
                  <a:txBody>
                    <a:bodyPr/>
                    <a:lstStyle/>
                    <a:p>
                      <a:r>
                        <a:rPr lang="ru-RU" dirty="0" smtClean="0"/>
                        <a:t>Магаданская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091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4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ашивка 11"/>
          <p:cNvSpPr/>
          <p:nvPr/>
        </p:nvSpPr>
        <p:spPr>
          <a:xfrm>
            <a:off x="543655" y="2995511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3185013" y="238974"/>
            <a:ext cx="5040560" cy="2232248"/>
            <a:chOff x="1252805" y="-136015"/>
            <a:chExt cx="2678697" cy="1759744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1252805" y="-136015"/>
              <a:ext cx="2678697" cy="175974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1290516" y="-50252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100" i="1" dirty="0">
                  <a:solidFill>
                    <a:prstClr val="white"/>
                  </a:solidFill>
                  <a:latin typeface="Constantia"/>
                </a:rPr>
                <a:t>В настоящее время </a:t>
              </a:r>
              <a:r>
                <a:rPr lang="ru-RU" sz="2100" i="1" dirty="0" smtClean="0">
                  <a:solidFill>
                    <a:prstClr val="white"/>
                  </a:solidFill>
                  <a:latin typeface="Constantia"/>
                </a:rPr>
                <a:t>203 </a:t>
              </a:r>
              <a:r>
                <a:rPr lang="ru-RU" sz="2100" i="1" dirty="0">
                  <a:solidFill>
                    <a:prstClr val="white"/>
                  </a:solidFill>
                  <a:latin typeface="Constantia"/>
                </a:rPr>
                <a:t>устава муниципальных образований Хабаровского края требуют приведения в соответствие с  Федеральным законом </a:t>
              </a:r>
              <a:endParaRPr lang="ru-RU" sz="2100" i="1" dirty="0" smtClean="0">
                <a:solidFill>
                  <a:prstClr val="white"/>
                </a:solidFill>
                <a:latin typeface="Constantia"/>
              </a:endParaRPr>
            </a:p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100" i="1" dirty="0" smtClean="0">
                  <a:solidFill>
                    <a:prstClr val="white"/>
                  </a:solidFill>
                  <a:latin typeface="Constantia"/>
                </a:rPr>
                <a:t>от </a:t>
              </a:r>
              <a:r>
                <a:rPr lang="ru-RU" sz="2100" i="1" dirty="0">
                  <a:solidFill>
                    <a:prstClr val="white"/>
                  </a:solidFill>
                  <a:latin typeface="Constantia"/>
                </a:rPr>
                <a:t>20.03.2025 № 33-ФЗ </a:t>
              </a: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grpSp>
        <p:nvGrpSpPr>
          <p:cNvPr id="13" name="Группа 16"/>
          <p:cNvGrpSpPr>
            <a:grpSpLocks/>
          </p:cNvGrpSpPr>
          <p:nvPr/>
        </p:nvGrpSpPr>
        <p:grpSpPr bwMode="auto">
          <a:xfrm>
            <a:off x="2843808" y="2752549"/>
            <a:ext cx="5256585" cy="2139702"/>
            <a:chOff x="86542" y="85763"/>
            <a:chExt cx="4006512" cy="397533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01946" y="159160"/>
              <a:ext cx="3791108" cy="3901939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ru-RU" sz="2100" i="1" dirty="0" smtClean="0">
                  <a:latin typeface="Constantia" panose="02030602050306030303" pitchFamily="18" charset="0"/>
                </a:rPr>
                <a:t>Уставы муниципальных образований необходимо привести </a:t>
              </a:r>
              <a:r>
                <a:rPr lang="ru-RU" sz="2100" i="1" dirty="0">
                  <a:latin typeface="Constantia" panose="02030602050306030303" pitchFamily="18" charset="0"/>
                </a:rPr>
                <a:t>в соответствие </a:t>
              </a:r>
              <a:r>
                <a:rPr lang="ru-RU" sz="2100" i="1" dirty="0" smtClean="0">
                  <a:latin typeface="Constantia" panose="02030602050306030303" pitchFamily="18" charset="0"/>
                </a:rPr>
                <a:t>с  Федеральным </a:t>
              </a:r>
              <a:r>
                <a:rPr lang="ru-RU" sz="2100" i="1" dirty="0">
                  <a:latin typeface="Constantia" panose="02030602050306030303" pitchFamily="18" charset="0"/>
                </a:rPr>
                <a:t>законом от 20.03.2025 </a:t>
              </a:r>
              <a:r>
                <a:rPr lang="ru-RU" sz="2100" i="1" dirty="0" smtClean="0">
                  <a:latin typeface="Constantia" panose="02030602050306030303" pitchFamily="18" charset="0"/>
                </a:rPr>
                <a:t>№ </a:t>
              </a:r>
              <a:r>
                <a:rPr lang="ru-RU" sz="2100" i="1" dirty="0">
                  <a:latin typeface="Constantia" panose="02030602050306030303" pitchFamily="18" charset="0"/>
                </a:rPr>
                <a:t>33-ФЗ </a:t>
              </a:r>
              <a:r>
                <a:rPr lang="ru-RU" sz="2100" i="1" dirty="0" smtClean="0">
                  <a:latin typeface="Constantia" panose="02030602050306030303" pitchFamily="18" charset="0"/>
                </a:rPr>
                <a:t> </a:t>
              </a:r>
              <a:br>
                <a:rPr lang="ru-RU" sz="2100" i="1" dirty="0" smtClean="0">
                  <a:latin typeface="Constantia" panose="02030602050306030303" pitchFamily="18" charset="0"/>
                </a:rPr>
              </a:br>
              <a:r>
                <a:rPr lang="ru-RU" sz="2100" i="1" dirty="0" smtClean="0">
                  <a:latin typeface="Constantia" panose="02030602050306030303" pitchFamily="18" charset="0"/>
                </a:rPr>
                <a:t>не </a:t>
              </a:r>
              <a:r>
                <a:rPr lang="ru-RU" sz="2100" i="1" dirty="0">
                  <a:latin typeface="Constantia" panose="02030602050306030303" pitchFamily="18" charset="0"/>
                </a:rPr>
                <a:t>позднее </a:t>
              </a:r>
              <a:r>
                <a:rPr lang="ru-RU" sz="2100" i="1" dirty="0" smtClean="0">
                  <a:latin typeface="Constantia" panose="02030602050306030303" pitchFamily="18" charset="0"/>
                </a:rPr>
                <a:t>01.01.2027 </a:t>
              </a:r>
              <a:r>
                <a:rPr lang="ru-RU" sz="2100" i="1" dirty="0">
                  <a:latin typeface="Constantia" panose="02030602050306030303" pitchFamily="18" charset="0"/>
                </a:rPr>
                <a:t>года</a:t>
              </a:r>
            </a:p>
            <a:p>
              <a:endParaRPr lang="ru-RU" dirty="0"/>
            </a:p>
          </p:txBody>
        </p:sp>
        <p:sp>
          <p:nvSpPr>
            <p:cNvPr id="17" name="Скругленный прямоугольник 4"/>
            <p:cNvSpPr/>
            <p:nvPr/>
          </p:nvSpPr>
          <p:spPr>
            <a:xfrm>
              <a:off x="86542" y="85763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sp>
        <p:nvSpPr>
          <p:cNvPr id="15" name="Нашивка 11"/>
          <p:cNvSpPr/>
          <p:nvPr/>
        </p:nvSpPr>
        <p:spPr>
          <a:xfrm>
            <a:off x="543655" y="558930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32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ашивка 11"/>
          <p:cNvSpPr/>
          <p:nvPr/>
        </p:nvSpPr>
        <p:spPr>
          <a:xfrm>
            <a:off x="539552" y="1563638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1784812" y="363602"/>
            <a:ext cx="6892998" cy="4224297"/>
            <a:chOff x="86542" y="85764"/>
            <a:chExt cx="2819822" cy="1588217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431389" y="347433"/>
              <a:ext cx="2474975" cy="121828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ru-RU" sz="2000" i="1" dirty="0"/>
            </a:p>
            <a:p>
              <a:pPr algn="ctr"/>
              <a:r>
                <a:rPr lang="ru-RU" sz="2000" i="1" dirty="0" smtClean="0">
                  <a:latin typeface="Constantia" panose="02030602050306030303" pitchFamily="18" charset="0"/>
                </a:rPr>
                <a:t>Управлением </a:t>
              </a:r>
            </a:p>
            <a:p>
              <a:pPr algn="ctr"/>
              <a:r>
                <a:rPr lang="ru-RU" sz="2000" i="1" dirty="0" smtClean="0">
                  <a:latin typeface="Constantia" panose="02030602050306030303" pitchFamily="18" charset="0"/>
                </a:rPr>
                <a:t>разработаны модельные уставы </a:t>
              </a:r>
            </a:p>
            <a:p>
              <a:pPr algn="ctr"/>
              <a:r>
                <a:rPr lang="ru-RU" sz="2000" i="1" dirty="0" smtClean="0">
                  <a:latin typeface="Constantia" panose="02030602050306030303" pitchFamily="18" charset="0"/>
                </a:rPr>
                <a:t>муниципальных образований для:</a:t>
              </a:r>
            </a:p>
            <a:p>
              <a:pPr marL="342900" indent="-342900" algn="ctr">
                <a:buFontTx/>
                <a:buChar char="-"/>
              </a:pPr>
              <a:r>
                <a:rPr lang="ru-RU" sz="2000" i="1" dirty="0" smtClean="0">
                  <a:latin typeface="Constantia" panose="02030602050306030303" pitchFamily="18" charset="0"/>
                </a:rPr>
                <a:t>муниципальных районов </a:t>
              </a:r>
            </a:p>
            <a:p>
              <a:pPr marL="342900" indent="-342900" algn="ctr">
                <a:buFontTx/>
                <a:buChar char="-"/>
              </a:pPr>
              <a:r>
                <a:rPr lang="ru-RU" sz="2000" i="1" dirty="0" smtClean="0">
                  <a:latin typeface="Constantia" panose="02030602050306030303" pitchFamily="18" charset="0"/>
                </a:rPr>
                <a:t>сельских и городских поселений, </a:t>
              </a:r>
            </a:p>
            <a:p>
              <a:pPr algn="ctr"/>
              <a:r>
                <a:rPr lang="ru-RU" sz="2000" i="1" dirty="0" smtClean="0">
                  <a:latin typeface="Constantia" panose="02030602050306030303" pitchFamily="18" charset="0"/>
                </a:rPr>
                <a:t>которые будут направлены всем МО </a:t>
              </a:r>
            </a:p>
          </p:txBody>
        </p:sp>
        <p:sp>
          <p:nvSpPr>
            <p:cNvPr id="19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 dirty="0"/>
            </a:p>
          </p:txBody>
        </p:sp>
      </p:grpSp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296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ашивка 11"/>
          <p:cNvSpPr/>
          <p:nvPr/>
        </p:nvSpPr>
        <p:spPr>
          <a:xfrm>
            <a:off x="539552" y="1491630"/>
            <a:ext cx="1814148" cy="1724788"/>
          </a:xfrm>
          <a:prstGeom prst="chevron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2483768" y="-92546"/>
            <a:ext cx="6552728" cy="4299942"/>
            <a:chOff x="-390026" y="85764"/>
            <a:chExt cx="2982180" cy="206992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-390026" y="395942"/>
              <a:ext cx="2678697" cy="175974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ru-RU" sz="2000" dirty="0"/>
            </a:p>
          </p:txBody>
        </p:sp>
        <p:sp>
          <p:nvSpPr>
            <p:cNvPr id="19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 dirty="0"/>
            </a:p>
          </p:txBody>
        </p:sp>
      </p:grpSp>
      <p:pic>
        <p:nvPicPr>
          <p:cNvPr id="11" name="Picture 2" descr="Telegram-канал &quot;Минюст России 🇷🇺&quot; — @minjust_russia — TGSt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0048" cy="50004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03848" y="98757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Согласно </a:t>
            </a:r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части 3 статьи 56 Федерального закона от 20.03.2025 </a:t>
            </a:r>
            <a:endParaRPr lang="ru-RU" sz="2000" i="1" dirty="0" smtClean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algn="ctr"/>
            <a:r>
              <a:rPr lang="ru-RU" sz="2000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№ </a:t>
            </a:r>
            <a:r>
              <a:rPr lang="ru-RU" sz="2000" i="1" dirty="0">
                <a:solidFill>
                  <a:schemeClr val="bg1"/>
                </a:solidFill>
                <a:latin typeface="Constantia" panose="02030602050306030303" pitchFamily="18" charset="0"/>
              </a:rPr>
              <a:t>33-ФЗ проект устава муниципального образования, не позднее чем за 30 дней до дня рассмотрения вопроса о принятии устава муниципального образования, подлежит </a:t>
            </a:r>
            <a:r>
              <a:rPr lang="ru-RU" sz="2000" b="1" i="1" dirty="0">
                <a:solidFill>
                  <a:schemeClr val="bg1"/>
                </a:solidFill>
                <a:latin typeface="Constantia" panose="02030602050306030303" pitchFamily="18" charset="0"/>
              </a:rPr>
              <a:t>официальному </a:t>
            </a:r>
            <a:r>
              <a:rPr lang="ru-RU" sz="2000" b="1" i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опубликованию</a:t>
            </a:r>
            <a:endParaRPr lang="ru-RU" sz="2000" b="1" i="1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58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pSp>
        <p:nvGrpSpPr>
          <p:cNvPr id="4" name="Группа 16"/>
          <p:cNvGrpSpPr>
            <a:grpSpLocks/>
          </p:cNvGrpSpPr>
          <p:nvPr/>
        </p:nvGrpSpPr>
        <p:grpSpPr bwMode="auto">
          <a:xfrm>
            <a:off x="2747162" y="0"/>
            <a:ext cx="6289334" cy="4291824"/>
            <a:chOff x="-270154" y="85764"/>
            <a:chExt cx="2862308" cy="206601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-270154" y="392034"/>
              <a:ext cx="2678697" cy="1759744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ru-RU" sz="2000" i="1" dirty="0">
                  <a:latin typeface="Constantia" panose="02030602050306030303" pitchFamily="18" charset="0"/>
                </a:rPr>
                <a:t>Официальным опубликованием муниципального правового акта, считается первая публикация его полного текста в периодическом ПЕЧАТНОМ ИЗДАНИИ, распространяемом в соответствующем муниципальном образовании, или первое размещение в СЕТЕВОМ ИЗДАНИИ </a:t>
              </a:r>
              <a:endParaRPr lang="ru-RU" sz="2000" i="1" dirty="0" smtClean="0">
                <a:latin typeface="Constantia" panose="02030602050306030303" pitchFamily="18" charset="0"/>
              </a:endParaRPr>
            </a:p>
            <a:p>
              <a:pPr algn="ctr"/>
              <a:r>
                <a:rPr lang="ru-RU" sz="2000" i="1" dirty="0" smtClean="0">
                  <a:latin typeface="Constantia" panose="02030602050306030303" pitchFamily="18" charset="0"/>
                </a:rPr>
                <a:t>(</a:t>
              </a:r>
              <a:r>
                <a:rPr lang="ru-RU" sz="2000" i="1" dirty="0">
                  <a:latin typeface="Constantia" panose="02030602050306030303" pitchFamily="18" charset="0"/>
                </a:rPr>
                <a:t>часть 3 статьи 53  Федерального закона от 20.03.2025 № 33-ФЗ).</a:t>
              </a:r>
            </a:p>
            <a:p>
              <a:endParaRPr lang="ru-RU" sz="2000" dirty="0"/>
            </a:p>
          </p:txBody>
        </p:sp>
        <p:sp>
          <p:nvSpPr>
            <p:cNvPr id="6" name="Скругленный прямоугольник 4"/>
            <p:cNvSpPr/>
            <p:nvPr/>
          </p:nvSpPr>
          <p:spPr>
            <a:xfrm>
              <a:off x="86542" y="85764"/>
              <a:ext cx="2505612" cy="1588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40005" rIns="80010" bIns="40005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 dirty="0"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707654"/>
            <a:ext cx="1828959" cy="173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22181"/>
            <a:ext cx="7200900" cy="9361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i="1" dirty="0">
                <a:latin typeface="Constantia" panose="02030602050306030303" pitchFamily="18" charset="0"/>
              </a:rPr>
              <a:t>Закон от 27.12.1991 № 2124-1</a:t>
            </a:r>
            <a:br>
              <a:rPr lang="ru-RU" sz="2200" i="1" dirty="0">
                <a:latin typeface="Constantia" panose="02030602050306030303" pitchFamily="18" charset="0"/>
              </a:rPr>
            </a:br>
            <a:r>
              <a:rPr lang="ru-RU" sz="2200" i="1" dirty="0">
                <a:latin typeface="Constantia" panose="02030602050306030303" pitchFamily="18" charset="0"/>
              </a:rPr>
              <a:t>«О средствах массовой информации»</a:t>
            </a:r>
            <a:br>
              <a:rPr lang="ru-RU" sz="2200" i="1" dirty="0">
                <a:latin typeface="Constantia" panose="02030602050306030303" pitchFamily="18" charset="0"/>
              </a:rPr>
            </a:br>
            <a:r>
              <a:rPr lang="ru-RU" sz="2200" i="1" dirty="0">
                <a:latin typeface="Constantia" panose="02030602050306030303" pitchFamily="18" charset="0"/>
              </a:rPr>
              <a:t>(статья 2</a:t>
            </a:r>
            <a:r>
              <a:rPr lang="ru-RU" sz="2200" i="1" dirty="0" smtClean="0">
                <a:latin typeface="Constantia" panose="02030602050306030303" pitchFamily="18" charset="0"/>
              </a:rPr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2843808" y="1419622"/>
            <a:ext cx="5805347" cy="178723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b="1" i="1" dirty="0" smtClean="0">
                <a:latin typeface="Constantia" panose="02030602050306030303" pitchFamily="18" charset="0"/>
              </a:rPr>
              <a:t>Периодическое </a:t>
            </a:r>
            <a:r>
              <a:rPr lang="ru-RU" sz="2000" b="1" i="1" dirty="0">
                <a:latin typeface="Constantia" panose="02030602050306030303" pitchFamily="18" charset="0"/>
              </a:rPr>
              <a:t>печатное издание </a:t>
            </a:r>
            <a:r>
              <a:rPr lang="ru-RU" sz="2000" i="1" dirty="0">
                <a:latin typeface="Constantia" panose="02030602050306030303" pitchFamily="18" charset="0"/>
              </a:rPr>
              <a:t>–газета, журнал, альманах, бюллетень, иное издание, имеющее постоянное наименование (название), текущий номер и выходящее в свет не реже одного раза в год</a:t>
            </a: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2843808" y="3320896"/>
            <a:ext cx="5805347" cy="165618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b="1" i="1" dirty="0" smtClean="0">
                <a:latin typeface="Constantia" panose="02030602050306030303" pitchFamily="18" charset="0"/>
              </a:rPr>
              <a:t>Сетевое </a:t>
            </a:r>
            <a:r>
              <a:rPr lang="ru-RU" sz="2000" b="1" i="1" dirty="0">
                <a:latin typeface="Constantia" panose="02030602050306030303" pitchFamily="18" charset="0"/>
              </a:rPr>
              <a:t>издание </a:t>
            </a:r>
            <a:r>
              <a:rPr lang="ru-RU" sz="2000" i="1" dirty="0">
                <a:latin typeface="Constantia" panose="02030602050306030303" pitchFamily="18" charset="0"/>
              </a:rPr>
              <a:t>- сайт в информационно-телекоммуникационной сети </a:t>
            </a:r>
            <a:r>
              <a:rPr lang="ru-RU" sz="2000" i="1" dirty="0" smtClean="0">
                <a:latin typeface="Constantia" panose="02030602050306030303" pitchFamily="18" charset="0"/>
              </a:rPr>
              <a:t>«Интернет», зарегистрированный </a:t>
            </a:r>
            <a:r>
              <a:rPr lang="ru-RU" sz="2000" i="1" dirty="0">
                <a:latin typeface="Constantia" panose="02030602050306030303" pitchFamily="18" charset="0"/>
              </a:rPr>
              <a:t>в качестве средства массовой информации</a:t>
            </a:r>
          </a:p>
          <a:p>
            <a:endParaRPr lang="ru-RU" sz="2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563638"/>
            <a:ext cx="1440160" cy="136335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572" y="3449660"/>
            <a:ext cx="1512168" cy="1428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81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rop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5325</TotalTime>
  <Words>758</Words>
  <Application>Microsoft Office PowerPoint</Application>
  <PresentationFormat>Экран (16:9)</PresentationFormat>
  <Paragraphs>144</Paragraphs>
  <Slides>17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Anonymous Pro</vt:lpstr>
      <vt:lpstr>Arial</vt:lpstr>
      <vt:lpstr>Calibri</vt:lpstr>
      <vt:lpstr>Constantia</vt:lpstr>
      <vt:lpstr>Franklin Gothic Book</vt:lpstr>
      <vt:lpstr>Times New Roman</vt:lpstr>
      <vt:lpstr>Crop</vt:lpstr>
      <vt:lpstr>Приведение уставов муниципальных образований Хабаровского края  в соответствие с  Федеральным законом  от 20.03.2025 № 33-ФЗ  «Об общих принципах организации местного самоуправления в единой системе публичной власти»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Закон от 27.12.1991 № 2124-1 «О средствах массовой информации» (статья 2)  </vt:lpstr>
      <vt:lpstr>В уставе муниципального образования указывается: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Панова Анастасия Александровна</dc:creator>
  <cp:lastModifiedBy>Иванова Оксана Витальевна</cp:lastModifiedBy>
  <cp:revision>344</cp:revision>
  <cp:lastPrinted>2023-09-26T08:14:57Z</cp:lastPrinted>
  <dcterms:created xsi:type="dcterms:W3CDTF">2020-01-30T08:08:02Z</dcterms:created>
  <dcterms:modified xsi:type="dcterms:W3CDTF">2025-11-19T23:39:16Z</dcterms:modified>
</cp:coreProperties>
</file>