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93" r:id="rId2"/>
    <p:sldId id="1107" r:id="rId3"/>
    <p:sldId id="1111" r:id="rId4"/>
    <p:sldId id="269" r:id="rId5"/>
    <p:sldId id="1108" r:id="rId6"/>
    <p:sldId id="1109" r:id="rId7"/>
    <p:sldId id="333" r:id="rId8"/>
    <p:sldId id="1110" r:id="rId9"/>
    <p:sldId id="346" r:id="rId10"/>
    <p:sldId id="359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791B2D"/>
    <a:srgbClr val="F0224D"/>
    <a:srgbClr val="3D193B"/>
    <a:srgbClr val="6C4155"/>
    <a:srgbClr val="D31317"/>
    <a:srgbClr val="B10101"/>
    <a:srgbClr val="FB9101"/>
    <a:srgbClr val="CCFFCC"/>
    <a:srgbClr val="74A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A2FE9-72A8-49C7-9F6F-1BE80A5C2C3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7A7F9-C46A-4C4C-821C-BFF9111DB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19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F4EAF-DA98-450A-9404-A51F260DDB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5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F4EAF-DA98-450A-9404-A51F260DDB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51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F4EAF-DA98-450A-9404-A51F260DDBF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00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7EA77-B02B-4C59-A31A-1FE16E6C0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91994A-B49E-42B1-B6F9-8140636AB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27C773-69C5-4EDB-BB31-341CDCE3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5D8-BEC3-44A2-9D5B-7C83C0CFBA1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AB9208-D248-4538-AABA-FAB414D6C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C283A1-DDC2-4D4F-8EEC-54DD0B6AE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F168-2D6E-4199-ABCF-A9633E0AE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0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A52D0A-1DCD-4360-B699-18E938EDF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C9D2753-6C1E-4DFA-9FA9-1AE9AE92A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E28EC6-7B12-4369-B8B7-630670B4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5D8-BEC3-44A2-9D5B-7C83C0CFBA1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49ABAC-2A56-4240-AADB-6E2B7924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032004-CA75-4646-9CCB-C0ADFCB0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F168-2D6E-4199-ABCF-A9633E0AE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9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71DBD77-1D17-4487-9898-7D7CAABA6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A4CFC08-96B4-4C99-B9B8-8BACBE77C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EF7D69-C0E0-4AE6-8F6D-30122EEAD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5D8-BEC3-44A2-9D5B-7C83C0CFBA1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0276C2-E889-4B71-8252-F2050B7B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025032-C912-421F-A504-84CFD5B7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F168-2D6E-4199-ABCF-A9633E0AE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4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B85A9-32E9-49E2-86E1-DB717D14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256B0A-CCA4-4F2A-BFE5-BE024513A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20E90C-2A38-4EEB-9513-C7DF590C4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5D8-BEC3-44A2-9D5B-7C83C0CFBA1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4E0C55-B2EC-46C5-9D0B-F5D7075E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3D1CB9-E1DF-429A-AA13-DAD4A8EA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F168-2D6E-4199-ABCF-A9633E0AE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9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446986-6E62-4C24-9EB4-F9687F0C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12F4DE-99E2-4D09-8E08-663620AC3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DC40BD-0A88-4197-ADB7-86B5284B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5D8-BEC3-44A2-9D5B-7C83C0CFBA1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949430-87D0-4144-ADC1-339EB632B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9D0CE4-C788-466C-9F3C-D034135B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F168-2D6E-4199-ABCF-A9633E0AE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2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E4FBA-090C-4D47-994D-C787644D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F60CA4-DED6-4D97-9285-993BDFC0A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C1F02B8-724A-40CA-ACC3-6EC605418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19511E8-E2CE-42A6-89D8-316977E5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5D8-BEC3-44A2-9D5B-7C83C0CFBA1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7A9EE0-A88E-432F-9D77-88D44A5CF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2EE133-21B4-41CF-965E-F6F4CE1F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F168-2D6E-4199-ABCF-A9633E0AE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3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5E0492-62C6-4483-A7D6-DEA77129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873DFE-0CB7-4473-AE08-690E14CE9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F44E761-BCDC-417B-93B7-2C4D94343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2FD4CCA-8C44-4CC0-A824-EF7A40079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0D70A7E-72F8-470C-BDB4-15C1C6636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8297625-4199-4DFA-89FB-5DCD545F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5D8-BEC3-44A2-9D5B-7C83C0CFBA1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E10DDB4-0BB4-4DA7-9799-760BE22C4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BA01A96-AE56-4CDC-9DE8-EA08AF32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F168-2D6E-4199-ABCF-A9633E0AE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1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EF684C-1FAF-455B-8B0D-969C9453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B33F6D0-3A0D-4AB4-A6A3-A79BA67C2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5D8-BEC3-44A2-9D5B-7C83C0CFBA1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8B286E6-CCD8-4175-A2AC-DD257001A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FC06F58-9576-4735-9652-D2109D59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F168-2D6E-4199-ABCF-A9633E0AE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18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91355E6-4CB0-4712-B30B-69E2551F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5D8-BEC3-44A2-9D5B-7C83C0CFBA1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4E7665A-5553-4151-9217-B25026882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48F24E9-5A01-443B-B6CA-B8AC62C7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F168-2D6E-4199-ABCF-A9633E0AE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897102-02C6-45B8-848D-AE5521DE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8A879D-8475-40A7-BB8B-2B2CD59D3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6B6B182-9692-4850-9FCE-135D27AFE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9DEFA00-26FE-4298-A7A7-27FA9A6F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5D8-BEC3-44A2-9D5B-7C83C0CFBA1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16A248-B010-4441-84C2-129E2B94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7E03EF-D346-49B9-B9DE-84C0753B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F168-2D6E-4199-ABCF-A9633E0AE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0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B1F7DA-1A40-4563-81B0-BF28D735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8105AAD-59C8-4D1B-9C46-DF058AC36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7D5D0B2-2A86-4EA9-AEEC-D3B6A858C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5FD058-D553-4FF5-80EA-14FA6F3C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5D8-BEC3-44A2-9D5B-7C83C0CFBA1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2CE1600-027B-4519-BC21-DDB941EF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3CC56FA-06EE-47DC-B3CE-F7A69866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F168-2D6E-4199-ABCF-A9633E0AE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DD7A13-02D5-43F8-819E-5F259D20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51C15A-DAAF-4C05-BF05-BE8345517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374C3-BF2F-4DC8-990C-A14044986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85D8-BEC3-44A2-9D5B-7C83C0CFBA1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5F248D-62EF-470B-ADA2-21A962D60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38B128-6340-4836-8D6D-D1B7F7987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EF168-2D6E-4199-ABCF-A9633E0AE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7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F6C9A7B-8FB3-4C09-85ED-0E26C4B7A9B5}"/>
              </a:ext>
            </a:extLst>
          </p:cNvPr>
          <p:cNvSpPr txBox="1">
            <a:spLocks/>
          </p:cNvSpPr>
          <p:nvPr/>
        </p:nvSpPr>
        <p:spPr>
          <a:xfrm>
            <a:off x="621101" y="961514"/>
            <a:ext cx="6443933" cy="22992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Практика системы сопровождения муниципалитетов Красноярского края в сфере противодействия коррупции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3950407-5D35-486E-872A-3CC6EF3DA2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8" t="36554" r="12869" b="35040"/>
          <a:stretch/>
        </p:blipFill>
        <p:spPr>
          <a:xfrm>
            <a:off x="621101" y="5435662"/>
            <a:ext cx="3359937" cy="921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293ECC-32C2-4A5D-98C8-C0E60850099C}"/>
              </a:ext>
            </a:extLst>
          </p:cNvPr>
          <p:cNvSpPr txBox="1"/>
          <p:nvPr/>
        </p:nvSpPr>
        <p:spPr>
          <a:xfrm>
            <a:off x="621101" y="4011911"/>
            <a:ext cx="5046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Вишневецкий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Анатолий Сергеевич</a:t>
            </a: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начальник экспертно-правового отдела ИГМУ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D2724C-92E2-4338-BD2E-4ED1EF55FD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053" y="0"/>
            <a:ext cx="458094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10D943-7578-4CEA-BA23-6E484B3DA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93169" y="1954261"/>
            <a:ext cx="1482755" cy="178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6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750EACC-7D6D-2A83-40D6-0573BB4B8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7B0B0D4F-DE10-2C53-F165-75F52BC32616}"/>
              </a:ext>
            </a:extLst>
          </p:cNvPr>
          <p:cNvSpPr txBox="1">
            <a:spLocks/>
          </p:cNvSpPr>
          <p:nvPr/>
        </p:nvSpPr>
        <p:spPr>
          <a:xfrm>
            <a:off x="1049526" y="2895164"/>
            <a:ext cx="5681212" cy="7139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endParaRPr lang="ru-RU" sz="1800" dirty="0">
              <a:latin typeface="+mn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01DB1-3E47-46C2-B9CE-9CECD4813124}"/>
              </a:ext>
            </a:extLst>
          </p:cNvPr>
          <p:cNvSpPr/>
          <p:nvPr/>
        </p:nvSpPr>
        <p:spPr>
          <a:xfrm>
            <a:off x="11311528" y="1009650"/>
            <a:ext cx="329849" cy="3135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11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63BDDE0-7DEA-413E-8DBF-1E6EA2D4824E}"/>
              </a:ext>
            </a:extLst>
          </p:cNvPr>
          <p:cNvSpPr/>
          <p:nvPr/>
        </p:nvSpPr>
        <p:spPr>
          <a:xfrm>
            <a:off x="11118696" y="512763"/>
            <a:ext cx="522681" cy="49688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06</a:t>
            </a:r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AF15239-D741-43CE-A8EE-BC2F27146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19" y="0"/>
            <a:ext cx="7783581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2CD33C2-1074-4B97-B436-F0BC075B57F6}"/>
              </a:ext>
            </a:extLst>
          </p:cNvPr>
          <p:cNvSpPr txBox="1"/>
          <p:nvPr/>
        </p:nvSpPr>
        <p:spPr>
          <a:xfrm>
            <a:off x="453994" y="558331"/>
            <a:ext cx="279682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Цифровая панорама</a:t>
            </a:r>
          </a:p>
          <a:p>
            <a:endParaRPr lang="ru-RU" sz="2800" dirty="0"/>
          </a:p>
          <a:p>
            <a:r>
              <a:rPr lang="ru-RU" dirty="0"/>
              <a:t>Годовой отчёт ИГМУ </a:t>
            </a:r>
            <a:br>
              <a:rPr lang="ru-RU" dirty="0"/>
            </a:br>
            <a:r>
              <a:rPr lang="ru-RU" dirty="0"/>
              <a:t>за 2024 год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93ED9B3-C400-4D65-8EAA-FCA9610BEC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56138" y="55833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0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30FA9E48-3699-4A7E-BA0C-CAC08CF27E2D}"/>
              </a:ext>
            </a:extLst>
          </p:cNvPr>
          <p:cNvSpPr/>
          <p:nvPr/>
        </p:nvSpPr>
        <p:spPr>
          <a:xfrm>
            <a:off x="3436653" y="3655445"/>
            <a:ext cx="1785902" cy="1781276"/>
          </a:xfrm>
          <a:custGeom>
            <a:avLst/>
            <a:gdLst>
              <a:gd name="connsiteX0" fmla="*/ 1414974 w 1785902"/>
              <a:gd name="connsiteY0" fmla="*/ 30292 h 1781275"/>
              <a:gd name="connsiteX1" fmla="*/ 1366209 w 1785902"/>
              <a:gd name="connsiteY1" fmla="*/ 3087 h 1781275"/>
              <a:gd name="connsiteX2" fmla="*/ 840385 w 1785902"/>
              <a:gd name="connsiteY2" fmla="*/ 124492 h 1781275"/>
              <a:gd name="connsiteX3" fmla="*/ 34323 w 1785902"/>
              <a:gd name="connsiteY3" fmla="*/ 310577 h 1781275"/>
              <a:gd name="connsiteX4" fmla="*/ 3463 w 1785902"/>
              <a:gd name="connsiteY4" fmla="*/ 361980 h 1781275"/>
              <a:gd name="connsiteX5" fmla="*/ 1149772 w 1785902"/>
              <a:gd name="connsiteY5" fmla="*/ 1777562 h 1781275"/>
              <a:gd name="connsiteX6" fmla="*/ 1206495 w 1785902"/>
              <a:gd name="connsiteY6" fmla="*/ 1758037 h 1781275"/>
              <a:gd name="connsiteX7" fmla="*/ 1783027 w 1785902"/>
              <a:gd name="connsiteY7" fmla="*/ 521693 h 1781275"/>
              <a:gd name="connsiteX8" fmla="*/ 1766880 w 1785902"/>
              <a:gd name="connsiteY8" fmla="*/ 468533 h 1781275"/>
              <a:gd name="connsiteX9" fmla="*/ 1414974 w 1785902"/>
              <a:gd name="connsiteY9" fmla="*/ 30246 h 178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5902" h="1781275">
                <a:moveTo>
                  <a:pt x="1414974" y="30292"/>
                </a:moveTo>
                <a:cubicBezTo>
                  <a:pt x="1408173" y="10028"/>
                  <a:pt x="1387029" y="-1724"/>
                  <a:pt x="1366209" y="3087"/>
                </a:cubicBezTo>
                <a:lnTo>
                  <a:pt x="840385" y="124492"/>
                </a:lnTo>
                <a:lnTo>
                  <a:pt x="34323" y="310577"/>
                </a:lnTo>
                <a:cubicBezTo>
                  <a:pt x="11329" y="315898"/>
                  <a:pt x="-2690" y="339217"/>
                  <a:pt x="3463" y="361980"/>
                </a:cubicBezTo>
                <a:cubicBezTo>
                  <a:pt x="171690" y="985658"/>
                  <a:pt x="574675" y="1483351"/>
                  <a:pt x="1149772" y="1777562"/>
                </a:cubicBezTo>
                <a:cubicBezTo>
                  <a:pt x="1170777" y="1788296"/>
                  <a:pt x="1196502" y="1779413"/>
                  <a:pt x="1206495" y="1758037"/>
                </a:cubicBezTo>
                <a:lnTo>
                  <a:pt x="1783027" y="521693"/>
                </a:lnTo>
                <a:cubicBezTo>
                  <a:pt x="1792003" y="502446"/>
                  <a:pt x="1785109" y="479498"/>
                  <a:pt x="1766880" y="468533"/>
                </a:cubicBezTo>
                <a:cubicBezTo>
                  <a:pt x="1602956" y="369799"/>
                  <a:pt x="1476740" y="214759"/>
                  <a:pt x="1414974" y="302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52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xmlns="" id="{AAEEEF84-F794-4F6C-BEA8-F4DF7C07DC6C}"/>
              </a:ext>
            </a:extLst>
          </p:cNvPr>
          <p:cNvSpPr/>
          <p:nvPr/>
        </p:nvSpPr>
        <p:spPr>
          <a:xfrm>
            <a:off x="5666179" y="1159887"/>
            <a:ext cx="1665608" cy="1702622"/>
          </a:xfrm>
          <a:custGeom>
            <a:avLst/>
            <a:gdLst>
              <a:gd name="connsiteX0" fmla="*/ 528484 w 1665608"/>
              <a:gd name="connsiteY0" fmla="*/ 1692074 h 1702621"/>
              <a:gd name="connsiteX1" fmla="*/ 584004 w 1665608"/>
              <a:gd name="connsiteY1" fmla="*/ 1694896 h 1702621"/>
              <a:gd name="connsiteX2" fmla="*/ 1453961 w 1665608"/>
              <a:gd name="connsiteY2" fmla="*/ 990390 h 1702621"/>
              <a:gd name="connsiteX3" fmla="*/ 1651474 w 1665608"/>
              <a:gd name="connsiteY3" fmla="*/ 830446 h 1702621"/>
              <a:gd name="connsiteX4" fmla="*/ 1656749 w 1665608"/>
              <a:gd name="connsiteY4" fmla="*/ 770808 h 1702621"/>
              <a:gd name="connsiteX5" fmla="*/ 45041 w 1665608"/>
              <a:gd name="connsiteY5" fmla="*/ 2037 h 1702621"/>
              <a:gd name="connsiteX6" fmla="*/ 2013 w 1665608"/>
              <a:gd name="connsiteY6" fmla="*/ 43677 h 1702621"/>
              <a:gd name="connsiteX7" fmla="*/ 2013 w 1665608"/>
              <a:gd name="connsiteY7" fmla="*/ 1418637 h 1702621"/>
              <a:gd name="connsiteX8" fmla="*/ 39258 w 1665608"/>
              <a:gd name="connsiteY8" fmla="*/ 1459999 h 1702621"/>
              <a:gd name="connsiteX9" fmla="*/ 528438 w 1665608"/>
              <a:gd name="connsiteY9" fmla="*/ 1692028 h 170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5608" h="1702621">
                <a:moveTo>
                  <a:pt x="528484" y="1692074"/>
                </a:moveTo>
                <a:cubicBezTo>
                  <a:pt x="543567" y="1707064"/>
                  <a:pt x="567487" y="1708267"/>
                  <a:pt x="584004" y="1694896"/>
                </a:cubicBezTo>
                <a:lnTo>
                  <a:pt x="1453961" y="990390"/>
                </a:lnTo>
                <a:lnTo>
                  <a:pt x="1651474" y="830446"/>
                </a:lnTo>
                <a:cubicBezTo>
                  <a:pt x="1669750" y="815640"/>
                  <a:pt x="1672156" y="788574"/>
                  <a:pt x="1656749" y="770808"/>
                </a:cubicBezTo>
                <a:cubicBezTo>
                  <a:pt x="1233129" y="281905"/>
                  <a:pt x="691575" y="23643"/>
                  <a:pt x="45041" y="2037"/>
                </a:cubicBezTo>
                <a:cubicBezTo>
                  <a:pt x="21538" y="1250"/>
                  <a:pt x="2013" y="20173"/>
                  <a:pt x="2013" y="43677"/>
                </a:cubicBezTo>
                <a:lnTo>
                  <a:pt x="2013" y="1418637"/>
                </a:lnTo>
                <a:cubicBezTo>
                  <a:pt x="2013" y="1439919"/>
                  <a:pt x="18068" y="1457871"/>
                  <a:pt x="39258" y="1459999"/>
                </a:cubicBezTo>
                <a:cubicBezTo>
                  <a:pt x="229415" y="1479431"/>
                  <a:pt x="400140" y="1564424"/>
                  <a:pt x="528438" y="16920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52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C9A62FE7-2512-4225-8F69-47355139860A}"/>
              </a:ext>
            </a:extLst>
          </p:cNvPr>
          <p:cNvSpPr/>
          <p:nvPr/>
        </p:nvSpPr>
        <p:spPr>
          <a:xfrm>
            <a:off x="3884294" y="1160067"/>
            <a:ext cx="1693368" cy="1711875"/>
          </a:xfrm>
          <a:custGeom>
            <a:avLst/>
            <a:gdLst>
              <a:gd name="connsiteX0" fmla="*/ 1692104 w 1693368"/>
              <a:gd name="connsiteY0" fmla="*/ 1418457 h 1711875"/>
              <a:gd name="connsiteX1" fmla="*/ 1692104 w 1693368"/>
              <a:gd name="connsiteY1" fmla="*/ 43683 h 1711875"/>
              <a:gd name="connsiteX2" fmla="*/ 1648937 w 1693368"/>
              <a:gd name="connsiteY2" fmla="*/ 2043 h 1711875"/>
              <a:gd name="connsiteX3" fmla="*/ 11783 w 1693368"/>
              <a:gd name="connsiteY3" fmla="*/ 800517 h 1711875"/>
              <a:gd name="connsiteX4" fmla="*/ 18029 w 1693368"/>
              <a:gd name="connsiteY4" fmla="*/ 860155 h 1711875"/>
              <a:gd name="connsiteX5" fmla="*/ 1099934 w 1693368"/>
              <a:gd name="connsiteY5" fmla="*/ 1705451 h 1711875"/>
              <a:gd name="connsiteX6" fmla="*/ 1155316 w 1693368"/>
              <a:gd name="connsiteY6" fmla="*/ 1701703 h 1711875"/>
              <a:gd name="connsiteX7" fmla="*/ 1654860 w 1693368"/>
              <a:gd name="connsiteY7" fmla="*/ 1459774 h 1711875"/>
              <a:gd name="connsiteX8" fmla="*/ 1692104 w 1693368"/>
              <a:gd name="connsiteY8" fmla="*/ 1418411 h 171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3368" h="1711875">
                <a:moveTo>
                  <a:pt x="1692104" y="1418457"/>
                </a:moveTo>
                <a:lnTo>
                  <a:pt x="1692104" y="43683"/>
                </a:lnTo>
                <a:cubicBezTo>
                  <a:pt x="1692104" y="20087"/>
                  <a:pt x="1672534" y="1163"/>
                  <a:pt x="1648937" y="2043"/>
                </a:cubicBezTo>
                <a:cubicBezTo>
                  <a:pt x="1003422" y="25639"/>
                  <a:pt x="427861" y="306386"/>
                  <a:pt x="11783" y="800517"/>
                </a:cubicBezTo>
                <a:cubicBezTo>
                  <a:pt x="-3392" y="818561"/>
                  <a:pt x="-570" y="845627"/>
                  <a:pt x="18029" y="860155"/>
                </a:cubicBezTo>
                <a:lnTo>
                  <a:pt x="1099934" y="1705451"/>
                </a:lnTo>
                <a:cubicBezTo>
                  <a:pt x="1116637" y="1718498"/>
                  <a:pt x="1140557" y="1716925"/>
                  <a:pt x="1155316" y="1701703"/>
                </a:cubicBezTo>
                <a:cubicBezTo>
                  <a:pt x="1284817" y="1568501"/>
                  <a:pt x="1459613" y="1479576"/>
                  <a:pt x="1654860" y="1459774"/>
                </a:cubicBezTo>
                <a:cubicBezTo>
                  <a:pt x="1676050" y="1457645"/>
                  <a:pt x="1692104" y="1439694"/>
                  <a:pt x="1692104" y="14184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52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FFC209DE-B5D4-4441-BD71-65BD87059005}"/>
              </a:ext>
            </a:extLst>
          </p:cNvPr>
          <p:cNvSpPr/>
          <p:nvPr/>
        </p:nvSpPr>
        <p:spPr>
          <a:xfrm>
            <a:off x="3352192" y="2081654"/>
            <a:ext cx="1591581" cy="1795156"/>
          </a:xfrm>
          <a:custGeom>
            <a:avLst/>
            <a:gdLst>
              <a:gd name="connsiteX0" fmla="*/ 1457609 w 1591581"/>
              <a:gd name="connsiteY0" fmla="*/ 1346192 h 1795155"/>
              <a:gd name="connsiteX1" fmla="*/ 1584149 w 1591581"/>
              <a:gd name="connsiteY1" fmla="*/ 910681 h 1795155"/>
              <a:gd name="connsiteX2" fmla="*/ 1574665 w 1591581"/>
              <a:gd name="connsiteY2" fmla="*/ 855531 h 1795155"/>
              <a:gd name="connsiteX3" fmla="*/ 493500 w 1591581"/>
              <a:gd name="connsiteY3" fmla="*/ 10837 h 1795155"/>
              <a:gd name="connsiteX4" fmla="*/ 434186 w 1591581"/>
              <a:gd name="connsiteY4" fmla="*/ 19118 h 1795155"/>
              <a:gd name="connsiteX5" fmla="*/ 47718 w 1591581"/>
              <a:gd name="connsiteY5" fmla="*/ 1762409 h 1795155"/>
              <a:gd name="connsiteX6" fmla="*/ 97964 w 1591581"/>
              <a:gd name="connsiteY6" fmla="*/ 1794981 h 1795155"/>
              <a:gd name="connsiteX7" fmla="*/ 1431237 w 1591581"/>
              <a:gd name="connsiteY7" fmla="*/ 1487167 h 1795155"/>
              <a:gd name="connsiteX8" fmla="*/ 1463208 w 1591581"/>
              <a:gd name="connsiteY8" fmla="*/ 1441918 h 1795155"/>
              <a:gd name="connsiteX9" fmla="*/ 1457563 w 1591581"/>
              <a:gd name="connsiteY9" fmla="*/ 1346192 h 179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1581" h="1795155">
                <a:moveTo>
                  <a:pt x="1457609" y="1346192"/>
                </a:moveTo>
                <a:cubicBezTo>
                  <a:pt x="1457609" y="1185923"/>
                  <a:pt x="1504061" y="1036574"/>
                  <a:pt x="1584149" y="910681"/>
                </a:cubicBezTo>
                <a:cubicBezTo>
                  <a:pt x="1595670" y="892591"/>
                  <a:pt x="1591598" y="868717"/>
                  <a:pt x="1574665" y="855531"/>
                </a:cubicBezTo>
                <a:lnTo>
                  <a:pt x="493500" y="10837"/>
                </a:lnTo>
                <a:cubicBezTo>
                  <a:pt x="474947" y="-3645"/>
                  <a:pt x="448066" y="103"/>
                  <a:pt x="434186" y="19118"/>
                </a:cubicBezTo>
                <a:cubicBezTo>
                  <a:pt x="53131" y="541888"/>
                  <a:pt x="-76693" y="1127581"/>
                  <a:pt x="47718" y="1762409"/>
                </a:cubicBezTo>
                <a:cubicBezTo>
                  <a:pt x="52252" y="1785496"/>
                  <a:pt x="75062" y="1800255"/>
                  <a:pt x="97964" y="1794981"/>
                </a:cubicBezTo>
                <a:lnTo>
                  <a:pt x="1431237" y="1487167"/>
                </a:lnTo>
                <a:cubicBezTo>
                  <a:pt x="1451872" y="1482402"/>
                  <a:pt x="1465706" y="1462923"/>
                  <a:pt x="1463208" y="1441918"/>
                </a:cubicBezTo>
                <a:cubicBezTo>
                  <a:pt x="1459506" y="1410503"/>
                  <a:pt x="1457563" y="1378579"/>
                  <a:pt x="1457563" y="13461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52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E45A2C41-A4C4-42F6-9A0D-D435AFF3C1FE}"/>
              </a:ext>
            </a:extLst>
          </p:cNvPr>
          <p:cNvSpPr/>
          <p:nvPr/>
        </p:nvSpPr>
        <p:spPr>
          <a:xfrm>
            <a:off x="4720320" y="4185084"/>
            <a:ext cx="1836796" cy="1508301"/>
          </a:xfrm>
          <a:custGeom>
            <a:avLst/>
            <a:gdLst>
              <a:gd name="connsiteX0" fmla="*/ 901651 w 1836795"/>
              <a:gd name="connsiteY0" fmla="*/ 54930 h 1508300"/>
              <a:gd name="connsiteX1" fmla="*/ 633719 w 1836795"/>
              <a:gd name="connsiteY1" fmla="*/ 9635 h 1508300"/>
              <a:gd name="connsiteX2" fmla="*/ 582270 w 1836795"/>
              <a:gd name="connsiteY2" fmla="*/ 31334 h 1508300"/>
              <a:gd name="connsiteX3" fmla="*/ 255302 w 1836795"/>
              <a:gd name="connsiteY3" fmla="*/ 732555 h 1508300"/>
              <a:gd name="connsiteX4" fmla="*/ 5923 w 1836795"/>
              <a:gd name="connsiteY4" fmla="*/ 1267355 h 1508300"/>
              <a:gd name="connsiteX5" fmla="*/ 27299 w 1836795"/>
              <a:gd name="connsiteY5" fmla="*/ 1323291 h 1508300"/>
              <a:gd name="connsiteX6" fmla="*/ 1812877 w 1836795"/>
              <a:gd name="connsiteY6" fmla="*/ 1307699 h 1508300"/>
              <a:gd name="connsiteX7" fmla="*/ 1833281 w 1836795"/>
              <a:gd name="connsiteY7" fmla="*/ 1251392 h 1508300"/>
              <a:gd name="connsiteX8" fmla="*/ 1235328 w 1836795"/>
              <a:gd name="connsiteY8" fmla="*/ 25412 h 1508300"/>
              <a:gd name="connsiteX9" fmla="*/ 1183555 w 1836795"/>
              <a:gd name="connsiteY9" fmla="*/ 4592 h 1508300"/>
              <a:gd name="connsiteX10" fmla="*/ 901605 w 1836795"/>
              <a:gd name="connsiteY10" fmla="*/ 54884 h 150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6795" h="1508300">
                <a:moveTo>
                  <a:pt x="901651" y="54930"/>
                </a:moveTo>
                <a:cubicBezTo>
                  <a:pt x="807775" y="54930"/>
                  <a:pt x="717601" y="38968"/>
                  <a:pt x="633719" y="9635"/>
                </a:cubicBezTo>
                <a:cubicBezTo>
                  <a:pt x="613547" y="2602"/>
                  <a:pt x="591292" y="11948"/>
                  <a:pt x="582270" y="31334"/>
                </a:cubicBezTo>
                <a:lnTo>
                  <a:pt x="255302" y="732555"/>
                </a:lnTo>
                <a:lnTo>
                  <a:pt x="5923" y="1267355"/>
                </a:lnTo>
                <a:cubicBezTo>
                  <a:pt x="-4024" y="1288684"/>
                  <a:pt x="5692" y="1314084"/>
                  <a:pt x="27299" y="1323291"/>
                </a:cubicBezTo>
                <a:cubicBezTo>
                  <a:pt x="622384" y="1576973"/>
                  <a:pt x="1222327" y="1571744"/>
                  <a:pt x="1812877" y="1307699"/>
                </a:cubicBezTo>
                <a:cubicBezTo>
                  <a:pt x="1834345" y="1298076"/>
                  <a:pt x="1843598" y="1272536"/>
                  <a:pt x="1833281" y="1251392"/>
                </a:cubicBezTo>
                <a:lnTo>
                  <a:pt x="1235328" y="25412"/>
                </a:lnTo>
                <a:cubicBezTo>
                  <a:pt x="1225982" y="6211"/>
                  <a:pt x="1203588" y="-2811"/>
                  <a:pt x="1183555" y="4592"/>
                </a:cubicBezTo>
                <a:cubicBezTo>
                  <a:pt x="1095740" y="37118"/>
                  <a:pt x="1000754" y="54884"/>
                  <a:pt x="901605" y="548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52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20A76E6D-9C9F-4179-8CA1-AF78C04A54E8}"/>
              </a:ext>
            </a:extLst>
          </p:cNvPr>
          <p:cNvSpPr/>
          <p:nvPr/>
        </p:nvSpPr>
        <p:spPr>
          <a:xfrm>
            <a:off x="6291209" y="2050372"/>
            <a:ext cx="1596208" cy="1790529"/>
          </a:xfrm>
          <a:custGeom>
            <a:avLst/>
            <a:gdLst>
              <a:gd name="connsiteX0" fmla="*/ 1084231 w 1596207"/>
              <a:gd name="connsiteY0" fmla="*/ 11304 h 1790528"/>
              <a:gd name="connsiteX1" fmla="*/ 17455 w 1596207"/>
              <a:gd name="connsiteY1" fmla="*/ 875154 h 1790528"/>
              <a:gd name="connsiteX2" fmla="*/ 8896 w 1596207"/>
              <a:gd name="connsiteY2" fmla="*/ 930396 h 1790528"/>
              <a:gd name="connsiteX3" fmla="*/ 142977 w 1596207"/>
              <a:gd name="connsiteY3" fmla="*/ 1377473 h 1790528"/>
              <a:gd name="connsiteX4" fmla="*/ 138906 w 1596207"/>
              <a:gd name="connsiteY4" fmla="*/ 1458764 h 1790528"/>
              <a:gd name="connsiteX5" fmla="*/ 171663 w 1596207"/>
              <a:gd name="connsiteY5" fmla="*/ 1503643 h 1790528"/>
              <a:gd name="connsiteX6" fmla="*/ 198868 w 1596207"/>
              <a:gd name="connsiteY6" fmla="*/ 1509427 h 1790528"/>
              <a:gd name="connsiteX7" fmla="*/ 1510812 w 1596207"/>
              <a:gd name="connsiteY7" fmla="*/ 1788277 h 1790528"/>
              <a:gd name="connsiteX8" fmla="*/ 1560503 w 1596207"/>
              <a:gd name="connsiteY8" fmla="*/ 1754826 h 1790528"/>
              <a:gd name="connsiteX9" fmla="*/ 1143638 w 1596207"/>
              <a:gd name="connsiteY9" fmla="*/ 18522 h 1790528"/>
              <a:gd name="connsiteX10" fmla="*/ 1084185 w 1596207"/>
              <a:gd name="connsiteY10" fmla="*/ 11304 h 179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6207" h="1790528">
                <a:moveTo>
                  <a:pt x="1084231" y="11304"/>
                </a:moveTo>
                <a:lnTo>
                  <a:pt x="17455" y="875154"/>
                </a:lnTo>
                <a:cubicBezTo>
                  <a:pt x="799" y="888617"/>
                  <a:pt x="-2902" y="912537"/>
                  <a:pt x="8896" y="930396"/>
                </a:cubicBezTo>
                <a:cubicBezTo>
                  <a:pt x="93611" y="1058648"/>
                  <a:pt x="142977" y="1212254"/>
                  <a:pt x="142977" y="1377473"/>
                </a:cubicBezTo>
                <a:cubicBezTo>
                  <a:pt x="142977" y="1404910"/>
                  <a:pt x="141590" y="1432022"/>
                  <a:pt x="138906" y="1458764"/>
                </a:cubicBezTo>
                <a:cubicBezTo>
                  <a:pt x="136778" y="1479908"/>
                  <a:pt x="150889" y="1499248"/>
                  <a:pt x="171663" y="1503643"/>
                </a:cubicBezTo>
                <a:lnTo>
                  <a:pt x="198868" y="1509427"/>
                </a:lnTo>
                <a:lnTo>
                  <a:pt x="1510812" y="1788277"/>
                </a:lnTo>
                <a:cubicBezTo>
                  <a:pt x="1533853" y="1793181"/>
                  <a:pt x="1556385" y="1778006"/>
                  <a:pt x="1560503" y="1754826"/>
                </a:cubicBezTo>
                <a:cubicBezTo>
                  <a:pt x="1673810" y="1117916"/>
                  <a:pt x="1533760" y="534537"/>
                  <a:pt x="1143638" y="18522"/>
                </a:cubicBezTo>
                <a:cubicBezTo>
                  <a:pt x="1129434" y="-262"/>
                  <a:pt x="1102460" y="-3501"/>
                  <a:pt x="1084185" y="11304"/>
                </a:cubicBezTo>
                <a:close/>
              </a:path>
            </a:pathLst>
          </a:custGeom>
          <a:solidFill>
            <a:srgbClr val="D31317"/>
          </a:solidFill>
          <a:ln w="552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1F51B39D-4206-4091-830C-D574FC5C5BB9}"/>
              </a:ext>
            </a:extLst>
          </p:cNvPr>
          <p:cNvSpPr/>
          <p:nvPr/>
        </p:nvSpPr>
        <p:spPr>
          <a:xfrm>
            <a:off x="6031679" y="3641074"/>
            <a:ext cx="1785902" cy="1776649"/>
          </a:xfrm>
          <a:custGeom>
            <a:avLst/>
            <a:gdLst>
              <a:gd name="connsiteX0" fmla="*/ 21407 w 1785902"/>
              <a:gd name="connsiteY0" fmla="*/ 475176 h 1776648"/>
              <a:gd name="connsiteX1" fmla="*/ 6231 w 1785902"/>
              <a:gd name="connsiteY1" fmla="*/ 528568 h 1776648"/>
              <a:gd name="connsiteX2" fmla="*/ 398251 w 1785902"/>
              <a:gd name="connsiteY2" fmla="*/ 1332317 h 1776648"/>
              <a:gd name="connsiteX3" fmla="*/ 604416 w 1785902"/>
              <a:gd name="connsiteY3" fmla="*/ 1755011 h 1776648"/>
              <a:gd name="connsiteX4" fmla="*/ 661463 w 1785902"/>
              <a:gd name="connsiteY4" fmla="*/ 1773518 h 1776648"/>
              <a:gd name="connsiteX5" fmla="*/ 1782880 w 1785902"/>
              <a:gd name="connsiteY5" fmla="*/ 338180 h 1776648"/>
              <a:gd name="connsiteX6" fmla="*/ 1751095 w 1785902"/>
              <a:gd name="connsiteY6" fmla="*/ 287286 h 1776648"/>
              <a:gd name="connsiteX7" fmla="*/ 413334 w 1785902"/>
              <a:gd name="connsiteY7" fmla="*/ 2930 h 1776648"/>
              <a:gd name="connsiteX8" fmla="*/ 365031 w 1785902"/>
              <a:gd name="connsiteY8" fmla="*/ 30968 h 1776648"/>
              <a:gd name="connsiteX9" fmla="*/ 21361 w 1785902"/>
              <a:gd name="connsiteY9" fmla="*/ 475084 h 177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5902" h="1776648">
                <a:moveTo>
                  <a:pt x="21407" y="475176"/>
                </a:moveTo>
                <a:cubicBezTo>
                  <a:pt x="3455" y="486465"/>
                  <a:pt x="-3068" y="509506"/>
                  <a:pt x="6231" y="528568"/>
                </a:cubicBezTo>
                <a:lnTo>
                  <a:pt x="398251" y="1332317"/>
                </a:lnTo>
                <a:lnTo>
                  <a:pt x="604416" y="1755011"/>
                </a:lnTo>
                <a:cubicBezTo>
                  <a:pt x="614734" y="1776201"/>
                  <a:pt x="640643" y="1784622"/>
                  <a:pt x="661463" y="1773518"/>
                </a:cubicBezTo>
                <a:cubicBezTo>
                  <a:pt x="1231333" y="1469313"/>
                  <a:pt x="1625573" y="964680"/>
                  <a:pt x="1782880" y="338180"/>
                </a:cubicBezTo>
                <a:cubicBezTo>
                  <a:pt x="1788617" y="315324"/>
                  <a:pt x="1774182" y="292191"/>
                  <a:pt x="1751095" y="287286"/>
                </a:cubicBezTo>
                <a:lnTo>
                  <a:pt x="413334" y="2930"/>
                </a:lnTo>
                <a:cubicBezTo>
                  <a:pt x="392421" y="-1512"/>
                  <a:pt x="371462" y="10564"/>
                  <a:pt x="365031" y="30968"/>
                </a:cubicBezTo>
                <a:cubicBezTo>
                  <a:pt x="306550" y="216683"/>
                  <a:pt x="183110" y="373620"/>
                  <a:pt x="21361" y="4750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52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FD355666-EA3D-41B0-9E4E-88F3E81E8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3878686">
            <a:off x="4781685" y="2589409"/>
            <a:ext cx="1679181" cy="167918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4E421EB-30ED-4524-A854-AC1E8B7E6B4D}"/>
              </a:ext>
            </a:extLst>
          </p:cNvPr>
          <p:cNvSpPr txBox="1"/>
          <p:nvPr/>
        </p:nvSpPr>
        <p:spPr>
          <a:xfrm>
            <a:off x="8000757" y="592030"/>
            <a:ext cx="1913813" cy="2058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600" b="1" dirty="0">
                <a:solidFill>
                  <a:schemeClr val="bg1">
                    <a:lumMod val="95000"/>
                  </a:schemeClr>
                </a:solidFill>
              </a:rPr>
              <a:t>«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FFFF339C-0B08-4CAE-9125-E53A6035E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552" y="592030"/>
            <a:ext cx="3006882" cy="362890"/>
          </a:xfrm>
        </p:spPr>
        <p:txBody>
          <a:bodyPr anchor="t"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1600" b="1" dirty="0">
                <a:latin typeface="+mn-lt"/>
              </a:rPr>
              <a:t>СТРАТЕГИЧЕСКАЯ ЦЕЛЬ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BC3B91E7-6128-4635-99B6-F6724D1F8EE6}"/>
              </a:ext>
            </a:extLst>
          </p:cNvPr>
          <p:cNvCxnSpPr>
            <a:cxnSpLocks/>
          </p:cNvCxnSpPr>
          <p:nvPr/>
        </p:nvCxnSpPr>
        <p:spPr>
          <a:xfrm>
            <a:off x="503642" y="1005170"/>
            <a:ext cx="3049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0E851C21-2A8C-418B-978B-C46764F9C69F}"/>
              </a:ext>
            </a:extLst>
          </p:cNvPr>
          <p:cNvSpPr txBox="1">
            <a:spLocks/>
          </p:cNvSpPr>
          <p:nvPr/>
        </p:nvSpPr>
        <p:spPr>
          <a:xfrm>
            <a:off x="9633535" y="592030"/>
            <a:ext cx="2271905" cy="10609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600" b="1" dirty="0">
                <a:latin typeface="+mn-lt"/>
              </a:rPr>
              <a:t>В.В. Путин </a:t>
            </a:r>
            <a:r>
              <a:rPr lang="ru-RU" sz="1200" b="1" dirty="0">
                <a:latin typeface="+mn-lt"/>
              </a:rPr>
              <a:t/>
            </a:r>
            <a:br>
              <a:rPr lang="ru-RU" sz="1200" b="1" dirty="0">
                <a:latin typeface="+mn-lt"/>
              </a:rPr>
            </a:br>
            <a:r>
              <a:rPr lang="ru-RU" sz="1200" dirty="0">
                <a:latin typeface="+mn-lt"/>
              </a:rPr>
              <a:t>ХII съезд Всероссийской политической партии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«Единая Россия»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DB99FE5-0938-46B9-BEB1-F12BFE4D4D95}"/>
              </a:ext>
            </a:extLst>
          </p:cNvPr>
          <p:cNvSpPr txBox="1"/>
          <p:nvPr/>
        </p:nvSpPr>
        <p:spPr>
          <a:xfrm>
            <a:off x="8547074" y="1852734"/>
            <a:ext cx="3003050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/>
              <a:t>На уровне субъектов Российской Федерации должны появиться инструменты и институты поддержки муниципалитетов.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BAD917A-6EBD-4F77-848C-4A3BCF254ABC}"/>
              </a:ext>
            </a:extLst>
          </p:cNvPr>
          <p:cNvSpPr txBox="1"/>
          <p:nvPr/>
        </p:nvSpPr>
        <p:spPr>
          <a:xfrm>
            <a:off x="10974140" y="1652954"/>
            <a:ext cx="1913813" cy="2058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600" b="1" dirty="0">
                <a:solidFill>
                  <a:schemeClr val="bg1">
                    <a:lumMod val="95000"/>
                  </a:schemeClr>
                </a:solidFill>
              </a:rPr>
              <a:t>»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15FA4E0-A994-493B-AB61-4624FADA4F42}"/>
              </a:ext>
            </a:extLst>
          </p:cNvPr>
          <p:cNvSpPr txBox="1"/>
          <p:nvPr/>
        </p:nvSpPr>
        <p:spPr>
          <a:xfrm>
            <a:off x="410254" y="1174185"/>
            <a:ext cx="2689389" cy="449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/>
              <a:t>Развитие эффективного взаимодействия между уровнями государственной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и муниципальной власти через предоставление консультационно-методических, образовательных, информационных услуг, организацию диалога с экспертным сообществом представителям государственного и муниципального управления для обеспечения единства публичной власти.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C0F30A71-298A-4585-981E-DB4BD6C36114}"/>
              </a:ext>
            </a:extLst>
          </p:cNvPr>
          <p:cNvSpPr/>
          <p:nvPr/>
        </p:nvSpPr>
        <p:spPr>
          <a:xfrm>
            <a:off x="4908473" y="2716197"/>
            <a:ext cx="1425607" cy="1425607"/>
          </a:xfrm>
          <a:prstGeom prst="ellipse">
            <a:avLst/>
          </a:prstGeom>
          <a:solidFill>
            <a:srgbClr val="F2F2F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67BDA94-503D-4B61-88C5-8D9CC1C188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3" t="36554" r="12869" b="35040"/>
          <a:stretch/>
        </p:blipFill>
        <p:spPr>
          <a:xfrm>
            <a:off x="5118748" y="2965805"/>
            <a:ext cx="1152063" cy="6699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29615F-27A3-4FC8-998D-8DE76400A627}"/>
              </a:ext>
            </a:extLst>
          </p:cNvPr>
          <p:cNvSpPr txBox="1"/>
          <p:nvPr/>
        </p:nvSpPr>
        <p:spPr>
          <a:xfrm>
            <a:off x="5926828" y="1732313"/>
            <a:ext cx="82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 судебной защиты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7B31954-50A9-4191-B79C-D3598E9E8D43}"/>
              </a:ext>
            </a:extLst>
          </p:cNvPr>
          <p:cNvSpPr txBox="1"/>
          <p:nvPr/>
        </p:nvSpPr>
        <p:spPr>
          <a:xfrm>
            <a:off x="4255519" y="1732313"/>
            <a:ext cx="125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 муниципального нормотворчества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A295D19-E7AC-47AB-B9CC-59416719EBAF}"/>
              </a:ext>
            </a:extLst>
          </p:cNvPr>
          <p:cNvSpPr txBox="1"/>
          <p:nvPr/>
        </p:nvSpPr>
        <p:spPr>
          <a:xfrm>
            <a:off x="3476877" y="2947014"/>
            <a:ext cx="124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Экспертно-аналитический центр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1772C02-C1C3-4DFD-9151-2E3204D26B96}"/>
              </a:ext>
            </a:extLst>
          </p:cNvPr>
          <p:cNvSpPr txBox="1"/>
          <p:nvPr/>
        </p:nvSpPr>
        <p:spPr>
          <a:xfrm>
            <a:off x="3737586" y="4154841"/>
            <a:ext cx="143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 профессионального обучения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3048D2C-6A45-4D64-B035-5B6BD63EAFD7}"/>
              </a:ext>
            </a:extLst>
          </p:cNvPr>
          <p:cNvSpPr txBox="1"/>
          <p:nvPr/>
        </p:nvSpPr>
        <p:spPr>
          <a:xfrm>
            <a:off x="6534756" y="2947014"/>
            <a:ext cx="124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Центр противодействия коррупции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8FA910D-EFBA-44BC-B5E5-0187785394A8}"/>
              </a:ext>
            </a:extLst>
          </p:cNvPr>
          <p:cNvSpPr txBox="1"/>
          <p:nvPr/>
        </p:nvSpPr>
        <p:spPr>
          <a:xfrm>
            <a:off x="6270811" y="4153400"/>
            <a:ext cx="142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Информационно-коммуникационный центр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3D1A523-2362-48D6-9B52-2C0CD8E4EDD7}"/>
              </a:ext>
            </a:extLst>
          </p:cNvPr>
          <p:cNvSpPr txBox="1"/>
          <p:nvPr/>
        </p:nvSpPr>
        <p:spPr>
          <a:xfrm>
            <a:off x="5111853" y="4901923"/>
            <a:ext cx="124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 инициативного бюджетирования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DA642BA-38F7-4D5F-913E-A39E52F4CCE9}"/>
              </a:ext>
            </a:extLst>
          </p:cNvPr>
          <p:cNvSpPr txBox="1"/>
          <p:nvPr/>
        </p:nvSpPr>
        <p:spPr>
          <a:xfrm>
            <a:off x="4679020" y="3638068"/>
            <a:ext cx="1844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ИГМУ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A178346F-14BB-4B6C-A82F-A0DD75B85D77}"/>
              </a:ext>
            </a:extLst>
          </p:cNvPr>
          <p:cNvCxnSpPr>
            <a:cxnSpLocks/>
          </p:cNvCxnSpPr>
          <p:nvPr/>
        </p:nvCxnSpPr>
        <p:spPr>
          <a:xfrm>
            <a:off x="2451979" y="1018208"/>
            <a:ext cx="2523090" cy="19060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BDAD25B-49C5-4119-9423-79B6DA4560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5" t="4780" r="48438" b="18617"/>
          <a:stretch/>
        </p:blipFill>
        <p:spPr>
          <a:xfrm>
            <a:off x="8605768" y="265317"/>
            <a:ext cx="857574" cy="1587417"/>
          </a:xfrm>
          <a:prstGeom prst="rect">
            <a:avLst/>
          </a:prstGeom>
        </p:spPr>
      </p:pic>
      <p:grpSp>
        <p:nvGrpSpPr>
          <p:cNvPr id="2" name="Рисунок 8">
            <a:extLst>
              <a:ext uri="{FF2B5EF4-FFF2-40B4-BE49-F238E27FC236}">
                <a16:creationId xmlns:a16="http://schemas.microsoft.com/office/drawing/2014/main" xmlns="" id="{7FEB15AA-F01D-422F-89CD-6479626F9D47}"/>
              </a:ext>
            </a:extLst>
          </p:cNvPr>
          <p:cNvGrpSpPr/>
          <p:nvPr/>
        </p:nvGrpSpPr>
        <p:grpSpPr>
          <a:xfrm>
            <a:off x="2802423" y="610147"/>
            <a:ext cx="5637707" cy="5637707"/>
            <a:chOff x="2802423" y="610147"/>
            <a:chExt cx="5637707" cy="5637707"/>
          </a:xfrm>
        </p:grpSpPr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xmlns="" id="{CA061BDE-A5C3-4D0A-B7FE-8E4A24793E68}"/>
                </a:ext>
              </a:extLst>
            </p:cNvPr>
            <p:cNvSpPr/>
            <p:nvPr/>
          </p:nvSpPr>
          <p:spPr>
            <a:xfrm>
              <a:off x="2802423" y="1789771"/>
              <a:ext cx="775704" cy="2119335"/>
            </a:xfrm>
            <a:custGeom>
              <a:avLst/>
              <a:gdLst>
                <a:gd name="connsiteX0" fmla="*/ 404890 w 775704"/>
                <a:gd name="connsiteY0" fmla="*/ 1923331 h 2119334"/>
                <a:gd name="connsiteX1" fmla="*/ 404613 w 775704"/>
                <a:gd name="connsiteY1" fmla="*/ 1920422 h 2119334"/>
                <a:gd name="connsiteX2" fmla="*/ 398241 w 775704"/>
                <a:gd name="connsiteY2" fmla="*/ 1858781 h 2119334"/>
                <a:gd name="connsiteX3" fmla="*/ 397133 w 775704"/>
                <a:gd name="connsiteY3" fmla="*/ 1846453 h 2119334"/>
                <a:gd name="connsiteX4" fmla="*/ 393116 w 775704"/>
                <a:gd name="connsiteY4" fmla="*/ 1792015 h 2119334"/>
                <a:gd name="connsiteX5" fmla="*/ 392008 w 775704"/>
                <a:gd name="connsiteY5" fmla="*/ 1775116 h 2119334"/>
                <a:gd name="connsiteX6" fmla="*/ 389653 w 775704"/>
                <a:gd name="connsiteY6" fmla="*/ 1722894 h 2119334"/>
                <a:gd name="connsiteX7" fmla="*/ 388960 w 775704"/>
                <a:gd name="connsiteY7" fmla="*/ 1705441 h 2119334"/>
                <a:gd name="connsiteX8" fmla="*/ 387991 w 775704"/>
                <a:gd name="connsiteY8" fmla="*/ 1636736 h 2119334"/>
                <a:gd name="connsiteX9" fmla="*/ 388683 w 775704"/>
                <a:gd name="connsiteY9" fmla="*/ 1580636 h 2119334"/>
                <a:gd name="connsiteX10" fmla="*/ 389099 w 775704"/>
                <a:gd name="connsiteY10" fmla="*/ 1564845 h 2119334"/>
                <a:gd name="connsiteX11" fmla="*/ 390761 w 775704"/>
                <a:gd name="connsiteY11" fmla="*/ 1520657 h 2119334"/>
                <a:gd name="connsiteX12" fmla="*/ 391315 w 775704"/>
                <a:gd name="connsiteY12" fmla="*/ 1507775 h 2119334"/>
                <a:gd name="connsiteX13" fmla="*/ 394778 w 775704"/>
                <a:gd name="connsiteY13" fmla="*/ 1453199 h 2119334"/>
                <a:gd name="connsiteX14" fmla="*/ 395886 w 775704"/>
                <a:gd name="connsiteY14" fmla="*/ 1440039 h 2119334"/>
                <a:gd name="connsiteX15" fmla="*/ 399626 w 775704"/>
                <a:gd name="connsiteY15" fmla="*/ 1397376 h 2119334"/>
                <a:gd name="connsiteX16" fmla="*/ 401288 w 775704"/>
                <a:gd name="connsiteY16" fmla="*/ 1380892 h 2119334"/>
                <a:gd name="connsiteX17" fmla="*/ 407106 w 775704"/>
                <a:gd name="connsiteY17" fmla="*/ 1330056 h 2119334"/>
                <a:gd name="connsiteX18" fmla="*/ 407799 w 775704"/>
                <a:gd name="connsiteY18" fmla="*/ 1324238 h 2119334"/>
                <a:gd name="connsiteX19" fmla="*/ 414863 w 775704"/>
                <a:gd name="connsiteY19" fmla="*/ 1273817 h 2119334"/>
                <a:gd name="connsiteX20" fmla="*/ 417634 w 775704"/>
                <a:gd name="connsiteY20" fmla="*/ 1256364 h 2119334"/>
                <a:gd name="connsiteX21" fmla="*/ 424144 w 775704"/>
                <a:gd name="connsiteY21" fmla="*/ 1217440 h 2119334"/>
                <a:gd name="connsiteX22" fmla="*/ 426914 w 775704"/>
                <a:gd name="connsiteY22" fmla="*/ 1201787 h 2119334"/>
                <a:gd name="connsiteX23" fmla="*/ 436611 w 775704"/>
                <a:gd name="connsiteY23" fmla="*/ 1151367 h 2119334"/>
                <a:gd name="connsiteX24" fmla="*/ 440212 w 775704"/>
                <a:gd name="connsiteY24" fmla="*/ 1134606 h 2119334"/>
                <a:gd name="connsiteX25" fmla="*/ 447969 w 775704"/>
                <a:gd name="connsiteY25" fmla="*/ 1098729 h 2119334"/>
                <a:gd name="connsiteX26" fmla="*/ 452540 w 775704"/>
                <a:gd name="connsiteY26" fmla="*/ 1079060 h 2119334"/>
                <a:gd name="connsiteX27" fmla="*/ 462237 w 775704"/>
                <a:gd name="connsiteY27" fmla="*/ 1039305 h 2119334"/>
                <a:gd name="connsiteX28" fmla="*/ 467500 w 775704"/>
                <a:gd name="connsiteY28" fmla="*/ 1018666 h 2119334"/>
                <a:gd name="connsiteX29" fmla="*/ 477889 w 775704"/>
                <a:gd name="connsiteY29" fmla="*/ 980158 h 2119334"/>
                <a:gd name="connsiteX30" fmla="*/ 483984 w 775704"/>
                <a:gd name="connsiteY30" fmla="*/ 958687 h 2119334"/>
                <a:gd name="connsiteX31" fmla="*/ 492988 w 775704"/>
                <a:gd name="connsiteY31" fmla="*/ 928490 h 2119334"/>
                <a:gd name="connsiteX32" fmla="*/ 499360 w 775704"/>
                <a:gd name="connsiteY32" fmla="*/ 907435 h 2119334"/>
                <a:gd name="connsiteX33" fmla="*/ 513766 w 775704"/>
                <a:gd name="connsiteY33" fmla="*/ 862971 h 2119334"/>
                <a:gd name="connsiteX34" fmla="*/ 521523 w 775704"/>
                <a:gd name="connsiteY34" fmla="*/ 840531 h 2119334"/>
                <a:gd name="connsiteX35" fmla="*/ 530803 w 775704"/>
                <a:gd name="connsiteY35" fmla="*/ 814212 h 2119334"/>
                <a:gd name="connsiteX36" fmla="*/ 539530 w 775704"/>
                <a:gd name="connsiteY36" fmla="*/ 790110 h 2119334"/>
                <a:gd name="connsiteX37" fmla="*/ 549642 w 775704"/>
                <a:gd name="connsiteY37" fmla="*/ 763653 h 2119334"/>
                <a:gd name="connsiteX38" fmla="*/ 564740 w 775704"/>
                <a:gd name="connsiteY38" fmla="*/ 725283 h 2119334"/>
                <a:gd name="connsiteX39" fmla="*/ 574575 w 775704"/>
                <a:gd name="connsiteY39" fmla="*/ 701043 h 2119334"/>
                <a:gd name="connsiteX40" fmla="*/ 585518 w 775704"/>
                <a:gd name="connsiteY40" fmla="*/ 675140 h 2119334"/>
                <a:gd name="connsiteX41" fmla="*/ 594522 w 775704"/>
                <a:gd name="connsiteY41" fmla="*/ 654500 h 2119334"/>
                <a:gd name="connsiteX42" fmla="*/ 606296 w 775704"/>
                <a:gd name="connsiteY42" fmla="*/ 628320 h 2119334"/>
                <a:gd name="connsiteX43" fmla="*/ 614469 w 775704"/>
                <a:gd name="connsiteY43" fmla="*/ 610867 h 2119334"/>
                <a:gd name="connsiteX44" fmla="*/ 637601 w 775704"/>
                <a:gd name="connsiteY44" fmla="*/ 562663 h 2119334"/>
                <a:gd name="connsiteX45" fmla="*/ 646328 w 775704"/>
                <a:gd name="connsiteY45" fmla="*/ 545209 h 2119334"/>
                <a:gd name="connsiteX46" fmla="*/ 660457 w 775704"/>
                <a:gd name="connsiteY46" fmla="*/ 517644 h 2119334"/>
                <a:gd name="connsiteX47" fmla="*/ 668214 w 775704"/>
                <a:gd name="connsiteY47" fmla="*/ 502822 h 2119334"/>
                <a:gd name="connsiteX48" fmla="*/ 696610 w 775704"/>
                <a:gd name="connsiteY48" fmla="*/ 450739 h 2119334"/>
                <a:gd name="connsiteX49" fmla="*/ 703536 w 775704"/>
                <a:gd name="connsiteY49" fmla="*/ 438411 h 2119334"/>
                <a:gd name="connsiteX50" fmla="*/ 720020 w 775704"/>
                <a:gd name="connsiteY50" fmla="*/ 410015 h 2119334"/>
                <a:gd name="connsiteX51" fmla="*/ 728054 w 775704"/>
                <a:gd name="connsiteY51" fmla="*/ 396440 h 2119334"/>
                <a:gd name="connsiteX52" fmla="*/ 767393 w 775704"/>
                <a:gd name="connsiteY52" fmla="*/ 332306 h 2119334"/>
                <a:gd name="connsiteX53" fmla="*/ 738720 w 775704"/>
                <a:gd name="connsiteY53" fmla="*/ 167884 h 2119334"/>
                <a:gd name="connsiteX54" fmla="*/ 523739 w 775704"/>
                <a:gd name="connsiteY54" fmla="*/ 0 h 2119334"/>
                <a:gd name="connsiteX55" fmla="*/ 0 w 775704"/>
                <a:gd name="connsiteY55" fmla="*/ 1636597 h 2119334"/>
                <a:gd name="connsiteX56" fmla="*/ 41556 w 775704"/>
                <a:gd name="connsiteY56" fmla="*/ 2120443 h 2119334"/>
                <a:gd name="connsiteX57" fmla="*/ 309174 w 775704"/>
                <a:gd name="connsiteY57" fmla="*/ 2058663 h 2119334"/>
                <a:gd name="connsiteX58" fmla="*/ 404890 w 775704"/>
                <a:gd name="connsiteY58" fmla="*/ 1923192 h 211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75704" h="2119334">
                  <a:moveTo>
                    <a:pt x="404890" y="1923331"/>
                  </a:moveTo>
                  <a:cubicBezTo>
                    <a:pt x="404890" y="1922361"/>
                    <a:pt x="404751" y="1921391"/>
                    <a:pt x="404613" y="1920422"/>
                  </a:cubicBezTo>
                  <a:cubicBezTo>
                    <a:pt x="402258" y="1899921"/>
                    <a:pt x="400042" y="1879420"/>
                    <a:pt x="398241" y="1858781"/>
                  </a:cubicBezTo>
                  <a:cubicBezTo>
                    <a:pt x="397825" y="1854626"/>
                    <a:pt x="397548" y="1850470"/>
                    <a:pt x="397133" y="1846453"/>
                  </a:cubicBezTo>
                  <a:cubicBezTo>
                    <a:pt x="395609" y="1828307"/>
                    <a:pt x="394224" y="1810161"/>
                    <a:pt x="393116" y="1792015"/>
                  </a:cubicBezTo>
                  <a:cubicBezTo>
                    <a:pt x="392700" y="1786336"/>
                    <a:pt x="392423" y="1780795"/>
                    <a:pt x="392008" y="1775116"/>
                  </a:cubicBezTo>
                  <a:cubicBezTo>
                    <a:pt x="391038" y="1757801"/>
                    <a:pt x="390345" y="1740348"/>
                    <a:pt x="389653" y="1722894"/>
                  </a:cubicBezTo>
                  <a:cubicBezTo>
                    <a:pt x="389514" y="1717077"/>
                    <a:pt x="389099" y="1711259"/>
                    <a:pt x="388960" y="1705441"/>
                  </a:cubicBezTo>
                  <a:cubicBezTo>
                    <a:pt x="388268" y="1682586"/>
                    <a:pt x="387991" y="1659730"/>
                    <a:pt x="387991" y="1636736"/>
                  </a:cubicBezTo>
                  <a:cubicBezTo>
                    <a:pt x="387991" y="1618036"/>
                    <a:pt x="388268" y="1599336"/>
                    <a:pt x="388683" y="1580636"/>
                  </a:cubicBezTo>
                  <a:cubicBezTo>
                    <a:pt x="388683" y="1575372"/>
                    <a:pt x="388960" y="1570108"/>
                    <a:pt x="389099" y="1564845"/>
                  </a:cubicBezTo>
                  <a:cubicBezTo>
                    <a:pt x="389514" y="1550023"/>
                    <a:pt x="390068" y="1535340"/>
                    <a:pt x="390761" y="1520657"/>
                  </a:cubicBezTo>
                  <a:cubicBezTo>
                    <a:pt x="390899" y="1516363"/>
                    <a:pt x="391177" y="1512069"/>
                    <a:pt x="391315" y="1507775"/>
                  </a:cubicBezTo>
                  <a:cubicBezTo>
                    <a:pt x="392285" y="1489491"/>
                    <a:pt x="393393" y="1471345"/>
                    <a:pt x="394778" y="1453199"/>
                  </a:cubicBezTo>
                  <a:cubicBezTo>
                    <a:pt x="395055" y="1448766"/>
                    <a:pt x="395471" y="1444333"/>
                    <a:pt x="395886" y="1440039"/>
                  </a:cubicBezTo>
                  <a:cubicBezTo>
                    <a:pt x="396994" y="1425772"/>
                    <a:pt x="398241" y="1411505"/>
                    <a:pt x="399626" y="1397376"/>
                  </a:cubicBezTo>
                  <a:cubicBezTo>
                    <a:pt x="400180" y="1391835"/>
                    <a:pt x="400734" y="1386433"/>
                    <a:pt x="401288" y="1380892"/>
                  </a:cubicBezTo>
                  <a:cubicBezTo>
                    <a:pt x="403089" y="1363854"/>
                    <a:pt x="405028" y="1346955"/>
                    <a:pt x="407106" y="1330056"/>
                  </a:cubicBezTo>
                  <a:cubicBezTo>
                    <a:pt x="407383" y="1328116"/>
                    <a:pt x="407660" y="1326177"/>
                    <a:pt x="407799" y="1324238"/>
                  </a:cubicBezTo>
                  <a:cubicBezTo>
                    <a:pt x="410015" y="1307338"/>
                    <a:pt x="412370" y="1290578"/>
                    <a:pt x="414863" y="1273817"/>
                  </a:cubicBezTo>
                  <a:cubicBezTo>
                    <a:pt x="415694" y="1267999"/>
                    <a:pt x="416664" y="1262181"/>
                    <a:pt x="417634" y="1256364"/>
                  </a:cubicBezTo>
                  <a:cubicBezTo>
                    <a:pt x="419711" y="1243343"/>
                    <a:pt x="421789" y="1230322"/>
                    <a:pt x="424144" y="1217440"/>
                  </a:cubicBezTo>
                  <a:cubicBezTo>
                    <a:pt x="425114" y="1212176"/>
                    <a:pt x="425945" y="1207051"/>
                    <a:pt x="426914" y="1201787"/>
                  </a:cubicBezTo>
                  <a:cubicBezTo>
                    <a:pt x="429962" y="1184888"/>
                    <a:pt x="433148" y="1168127"/>
                    <a:pt x="436611" y="1151367"/>
                  </a:cubicBezTo>
                  <a:cubicBezTo>
                    <a:pt x="437719" y="1145687"/>
                    <a:pt x="438965" y="1140147"/>
                    <a:pt x="440212" y="1134606"/>
                  </a:cubicBezTo>
                  <a:cubicBezTo>
                    <a:pt x="442705" y="1122555"/>
                    <a:pt x="445337" y="1110642"/>
                    <a:pt x="447969" y="1098729"/>
                  </a:cubicBezTo>
                  <a:cubicBezTo>
                    <a:pt x="449493" y="1092081"/>
                    <a:pt x="451017" y="1085570"/>
                    <a:pt x="452540" y="1079060"/>
                  </a:cubicBezTo>
                  <a:cubicBezTo>
                    <a:pt x="455726" y="1065762"/>
                    <a:pt x="458912" y="1052603"/>
                    <a:pt x="462237" y="1039305"/>
                  </a:cubicBezTo>
                  <a:cubicBezTo>
                    <a:pt x="464037" y="1032379"/>
                    <a:pt x="465700" y="1025453"/>
                    <a:pt x="467500" y="1018666"/>
                  </a:cubicBezTo>
                  <a:cubicBezTo>
                    <a:pt x="470825" y="1005784"/>
                    <a:pt x="474288" y="992901"/>
                    <a:pt x="477889" y="980158"/>
                  </a:cubicBezTo>
                  <a:cubicBezTo>
                    <a:pt x="479828" y="972955"/>
                    <a:pt x="481906" y="965890"/>
                    <a:pt x="483984" y="958687"/>
                  </a:cubicBezTo>
                  <a:cubicBezTo>
                    <a:pt x="486893" y="948575"/>
                    <a:pt x="489940" y="938602"/>
                    <a:pt x="492988" y="928490"/>
                  </a:cubicBezTo>
                  <a:cubicBezTo>
                    <a:pt x="495066" y="921426"/>
                    <a:pt x="497143" y="914500"/>
                    <a:pt x="499360" y="907435"/>
                  </a:cubicBezTo>
                  <a:cubicBezTo>
                    <a:pt x="504069" y="892614"/>
                    <a:pt x="508779" y="877792"/>
                    <a:pt x="513766" y="862971"/>
                  </a:cubicBezTo>
                  <a:cubicBezTo>
                    <a:pt x="516259" y="855491"/>
                    <a:pt x="518891" y="848011"/>
                    <a:pt x="521523" y="840531"/>
                  </a:cubicBezTo>
                  <a:cubicBezTo>
                    <a:pt x="524570" y="831666"/>
                    <a:pt x="527617" y="822939"/>
                    <a:pt x="530803" y="814212"/>
                  </a:cubicBezTo>
                  <a:cubicBezTo>
                    <a:pt x="533712" y="806178"/>
                    <a:pt x="536621" y="798144"/>
                    <a:pt x="539530" y="790110"/>
                  </a:cubicBezTo>
                  <a:cubicBezTo>
                    <a:pt x="542854" y="781245"/>
                    <a:pt x="546179" y="772518"/>
                    <a:pt x="549642" y="763653"/>
                  </a:cubicBezTo>
                  <a:cubicBezTo>
                    <a:pt x="554629" y="750771"/>
                    <a:pt x="559615" y="738027"/>
                    <a:pt x="564740" y="725283"/>
                  </a:cubicBezTo>
                  <a:cubicBezTo>
                    <a:pt x="568065" y="717249"/>
                    <a:pt x="571251" y="709077"/>
                    <a:pt x="574575" y="701043"/>
                  </a:cubicBezTo>
                  <a:cubicBezTo>
                    <a:pt x="578177" y="692454"/>
                    <a:pt x="581917" y="683728"/>
                    <a:pt x="585518" y="675140"/>
                  </a:cubicBezTo>
                  <a:cubicBezTo>
                    <a:pt x="588566" y="668214"/>
                    <a:pt x="591474" y="661288"/>
                    <a:pt x="594522" y="654500"/>
                  </a:cubicBezTo>
                  <a:cubicBezTo>
                    <a:pt x="598400" y="645774"/>
                    <a:pt x="602279" y="636908"/>
                    <a:pt x="606296" y="628320"/>
                  </a:cubicBezTo>
                  <a:cubicBezTo>
                    <a:pt x="608928" y="622503"/>
                    <a:pt x="611698" y="616685"/>
                    <a:pt x="614469" y="610867"/>
                  </a:cubicBezTo>
                  <a:cubicBezTo>
                    <a:pt x="621949" y="594660"/>
                    <a:pt x="629706" y="578731"/>
                    <a:pt x="637601" y="562663"/>
                  </a:cubicBezTo>
                  <a:cubicBezTo>
                    <a:pt x="640510" y="556845"/>
                    <a:pt x="643419" y="551027"/>
                    <a:pt x="646328" y="545209"/>
                  </a:cubicBezTo>
                  <a:cubicBezTo>
                    <a:pt x="651037" y="535928"/>
                    <a:pt x="655609" y="526786"/>
                    <a:pt x="660457" y="517644"/>
                  </a:cubicBezTo>
                  <a:cubicBezTo>
                    <a:pt x="663089" y="512657"/>
                    <a:pt x="665720" y="507809"/>
                    <a:pt x="668214" y="502822"/>
                  </a:cubicBezTo>
                  <a:cubicBezTo>
                    <a:pt x="677494" y="485369"/>
                    <a:pt x="686914" y="467916"/>
                    <a:pt x="696610" y="450739"/>
                  </a:cubicBezTo>
                  <a:cubicBezTo>
                    <a:pt x="698965" y="446584"/>
                    <a:pt x="701181" y="442428"/>
                    <a:pt x="703536" y="438411"/>
                  </a:cubicBezTo>
                  <a:cubicBezTo>
                    <a:pt x="708938" y="428854"/>
                    <a:pt x="714479" y="419434"/>
                    <a:pt x="720020" y="410015"/>
                  </a:cubicBezTo>
                  <a:cubicBezTo>
                    <a:pt x="722652" y="405444"/>
                    <a:pt x="725422" y="401011"/>
                    <a:pt x="728054" y="396440"/>
                  </a:cubicBezTo>
                  <a:cubicBezTo>
                    <a:pt x="740936" y="374831"/>
                    <a:pt x="753957" y="353361"/>
                    <a:pt x="767393" y="332306"/>
                  </a:cubicBezTo>
                  <a:cubicBezTo>
                    <a:pt x="801330" y="278284"/>
                    <a:pt x="789002" y="207224"/>
                    <a:pt x="738720" y="167884"/>
                  </a:cubicBezTo>
                  <a:lnTo>
                    <a:pt x="523739" y="0"/>
                  </a:lnTo>
                  <a:cubicBezTo>
                    <a:pt x="193926" y="461267"/>
                    <a:pt x="0" y="1026284"/>
                    <a:pt x="0" y="1636597"/>
                  </a:cubicBezTo>
                  <a:cubicBezTo>
                    <a:pt x="0" y="1801573"/>
                    <a:pt x="14267" y="1963224"/>
                    <a:pt x="41556" y="2120443"/>
                  </a:cubicBezTo>
                  <a:lnTo>
                    <a:pt x="309174" y="2058663"/>
                  </a:lnTo>
                  <a:cubicBezTo>
                    <a:pt x="370953" y="2044396"/>
                    <a:pt x="412370" y="1986080"/>
                    <a:pt x="404890" y="1923192"/>
                  </a:cubicBezTo>
                  <a:close/>
                </a:path>
              </a:pathLst>
            </a:custGeom>
            <a:solidFill>
              <a:srgbClr val="25C5D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xmlns="" id="{BD605D98-A521-4E36-B8B4-A4E5DE8FAE40}"/>
                </a:ext>
              </a:extLst>
            </p:cNvPr>
            <p:cNvSpPr/>
            <p:nvPr/>
          </p:nvSpPr>
          <p:spPr>
            <a:xfrm>
              <a:off x="7631353" y="1750432"/>
              <a:ext cx="803408" cy="2105483"/>
            </a:xfrm>
            <a:custGeom>
              <a:avLst/>
              <a:gdLst>
                <a:gd name="connsiteX0" fmla="*/ 20883 w 803407"/>
                <a:gd name="connsiteY0" fmla="*/ 337570 h 2105482"/>
                <a:gd name="connsiteX1" fmla="*/ 20883 w 803407"/>
                <a:gd name="connsiteY1" fmla="*/ 337570 h 2105482"/>
                <a:gd name="connsiteX2" fmla="*/ 89173 w 803407"/>
                <a:gd name="connsiteY2" fmla="*/ 447138 h 2105482"/>
                <a:gd name="connsiteX3" fmla="*/ 89450 w 803407"/>
                <a:gd name="connsiteY3" fmla="*/ 447554 h 2105482"/>
                <a:gd name="connsiteX4" fmla="*/ 110505 w 803407"/>
                <a:gd name="connsiteY4" fmla="*/ 484261 h 2105482"/>
                <a:gd name="connsiteX5" fmla="*/ 111752 w 803407"/>
                <a:gd name="connsiteY5" fmla="*/ 486477 h 2105482"/>
                <a:gd name="connsiteX6" fmla="*/ 169375 w 803407"/>
                <a:gd name="connsiteY6" fmla="*/ 595491 h 2105482"/>
                <a:gd name="connsiteX7" fmla="*/ 172977 w 803407"/>
                <a:gd name="connsiteY7" fmla="*/ 602833 h 2105482"/>
                <a:gd name="connsiteX8" fmla="*/ 189738 w 803407"/>
                <a:gd name="connsiteY8" fmla="*/ 637324 h 2105482"/>
                <a:gd name="connsiteX9" fmla="*/ 192924 w 803407"/>
                <a:gd name="connsiteY9" fmla="*/ 643973 h 2105482"/>
                <a:gd name="connsiteX10" fmla="*/ 240020 w 803407"/>
                <a:gd name="connsiteY10" fmla="*/ 750909 h 2105482"/>
                <a:gd name="connsiteX11" fmla="*/ 245837 w 803407"/>
                <a:gd name="connsiteY11" fmla="*/ 765315 h 2105482"/>
                <a:gd name="connsiteX12" fmla="*/ 258304 w 803407"/>
                <a:gd name="connsiteY12" fmla="*/ 796759 h 2105482"/>
                <a:gd name="connsiteX13" fmla="*/ 263706 w 803407"/>
                <a:gd name="connsiteY13" fmla="*/ 811026 h 2105482"/>
                <a:gd name="connsiteX14" fmla="*/ 284069 w 803407"/>
                <a:gd name="connsiteY14" fmla="*/ 866434 h 2105482"/>
                <a:gd name="connsiteX15" fmla="*/ 290579 w 803407"/>
                <a:gd name="connsiteY15" fmla="*/ 884857 h 2105482"/>
                <a:gd name="connsiteX16" fmla="*/ 299998 w 803407"/>
                <a:gd name="connsiteY16" fmla="*/ 913115 h 2105482"/>
                <a:gd name="connsiteX17" fmla="*/ 307063 w 803407"/>
                <a:gd name="connsiteY17" fmla="*/ 935001 h 2105482"/>
                <a:gd name="connsiteX18" fmla="*/ 315651 w 803407"/>
                <a:gd name="connsiteY18" fmla="*/ 962150 h 2105482"/>
                <a:gd name="connsiteX19" fmla="*/ 324516 w 803407"/>
                <a:gd name="connsiteY19" fmla="*/ 991793 h 2105482"/>
                <a:gd name="connsiteX20" fmla="*/ 335043 w 803407"/>
                <a:gd name="connsiteY20" fmla="*/ 1028778 h 2105482"/>
                <a:gd name="connsiteX21" fmla="*/ 342800 w 803407"/>
                <a:gd name="connsiteY21" fmla="*/ 1057312 h 2105482"/>
                <a:gd name="connsiteX22" fmla="*/ 349034 w 803407"/>
                <a:gd name="connsiteY22" fmla="*/ 1081415 h 2105482"/>
                <a:gd name="connsiteX23" fmla="*/ 356237 w 803407"/>
                <a:gd name="connsiteY23" fmla="*/ 1111058 h 2105482"/>
                <a:gd name="connsiteX24" fmla="*/ 361362 w 803407"/>
                <a:gd name="connsiteY24" fmla="*/ 1132944 h 2105482"/>
                <a:gd name="connsiteX25" fmla="*/ 371889 w 803407"/>
                <a:gd name="connsiteY25" fmla="*/ 1181287 h 2105482"/>
                <a:gd name="connsiteX26" fmla="*/ 375491 w 803407"/>
                <a:gd name="connsiteY26" fmla="*/ 1199710 h 2105482"/>
                <a:gd name="connsiteX27" fmla="*/ 382278 w 803407"/>
                <a:gd name="connsiteY27" fmla="*/ 1234893 h 2105482"/>
                <a:gd name="connsiteX28" fmla="*/ 386019 w 803407"/>
                <a:gd name="connsiteY28" fmla="*/ 1255533 h 2105482"/>
                <a:gd name="connsiteX29" fmla="*/ 392252 w 803407"/>
                <a:gd name="connsiteY29" fmla="*/ 1293071 h 2105482"/>
                <a:gd name="connsiteX30" fmla="*/ 394884 w 803407"/>
                <a:gd name="connsiteY30" fmla="*/ 1309139 h 2105482"/>
                <a:gd name="connsiteX31" fmla="*/ 402225 w 803407"/>
                <a:gd name="connsiteY31" fmla="*/ 1361222 h 2105482"/>
                <a:gd name="connsiteX32" fmla="*/ 404164 w 803407"/>
                <a:gd name="connsiteY32" fmla="*/ 1377568 h 2105482"/>
                <a:gd name="connsiteX33" fmla="*/ 408735 w 803407"/>
                <a:gd name="connsiteY33" fmla="*/ 1417045 h 2105482"/>
                <a:gd name="connsiteX34" fmla="*/ 410536 w 803407"/>
                <a:gd name="connsiteY34" fmla="*/ 1435053 h 2105482"/>
                <a:gd name="connsiteX35" fmla="*/ 414553 w 803407"/>
                <a:gd name="connsiteY35" fmla="*/ 1481041 h 2105482"/>
                <a:gd name="connsiteX36" fmla="*/ 415384 w 803407"/>
                <a:gd name="connsiteY36" fmla="*/ 1490183 h 2105482"/>
                <a:gd name="connsiteX37" fmla="*/ 418847 w 803407"/>
                <a:gd name="connsiteY37" fmla="*/ 1545037 h 2105482"/>
                <a:gd name="connsiteX38" fmla="*/ 419540 w 803407"/>
                <a:gd name="connsiteY38" fmla="*/ 1560828 h 2105482"/>
                <a:gd name="connsiteX39" fmla="*/ 421202 w 803407"/>
                <a:gd name="connsiteY39" fmla="*/ 1602799 h 2105482"/>
                <a:gd name="connsiteX40" fmla="*/ 421618 w 803407"/>
                <a:gd name="connsiteY40" fmla="*/ 1619283 h 2105482"/>
                <a:gd name="connsiteX41" fmla="*/ 422310 w 803407"/>
                <a:gd name="connsiteY41" fmla="*/ 1675521 h 2105482"/>
                <a:gd name="connsiteX42" fmla="*/ 421479 w 803407"/>
                <a:gd name="connsiteY42" fmla="*/ 1737162 h 2105482"/>
                <a:gd name="connsiteX43" fmla="*/ 409982 w 803407"/>
                <a:gd name="connsiteY43" fmla="*/ 1920422 h 2105482"/>
                <a:gd name="connsiteX44" fmla="*/ 508053 w 803407"/>
                <a:gd name="connsiteY44" fmla="*/ 2053261 h 2105482"/>
                <a:gd name="connsiteX45" fmla="*/ 589502 w 803407"/>
                <a:gd name="connsiteY45" fmla="*/ 2070576 h 2105482"/>
                <a:gd name="connsiteX46" fmla="*/ 776779 w 803407"/>
                <a:gd name="connsiteY46" fmla="*/ 2110331 h 2105482"/>
                <a:gd name="connsiteX47" fmla="*/ 810162 w 803407"/>
                <a:gd name="connsiteY47" fmla="*/ 1675521 h 2105482"/>
                <a:gd name="connsiteX48" fmla="*/ 258304 w 803407"/>
                <a:gd name="connsiteY48" fmla="*/ 0 h 2105482"/>
                <a:gd name="connsiteX49" fmla="*/ 46232 w 803407"/>
                <a:gd name="connsiteY49" fmla="*/ 171763 h 2105482"/>
                <a:gd name="connsiteX50" fmla="*/ 20606 w 803407"/>
                <a:gd name="connsiteY50" fmla="*/ 337154 h 210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803407" h="2105482">
                  <a:moveTo>
                    <a:pt x="20883" y="337570"/>
                  </a:moveTo>
                  <a:cubicBezTo>
                    <a:pt x="20883" y="337570"/>
                    <a:pt x="20883" y="337570"/>
                    <a:pt x="20883" y="337570"/>
                  </a:cubicBezTo>
                  <a:cubicBezTo>
                    <a:pt x="44570" y="373446"/>
                    <a:pt x="67287" y="410015"/>
                    <a:pt x="89173" y="447138"/>
                  </a:cubicBezTo>
                  <a:cubicBezTo>
                    <a:pt x="89173" y="447277"/>
                    <a:pt x="89312" y="447415"/>
                    <a:pt x="89450" y="447554"/>
                  </a:cubicBezTo>
                  <a:cubicBezTo>
                    <a:pt x="96514" y="459743"/>
                    <a:pt x="103579" y="471933"/>
                    <a:pt x="110505" y="484261"/>
                  </a:cubicBezTo>
                  <a:cubicBezTo>
                    <a:pt x="110920" y="484954"/>
                    <a:pt x="111336" y="485785"/>
                    <a:pt x="111752" y="486477"/>
                  </a:cubicBezTo>
                  <a:cubicBezTo>
                    <a:pt x="131837" y="522215"/>
                    <a:pt x="151091" y="558646"/>
                    <a:pt x="169375" y="595491"/>
                  </a:cubicBezTo>
                  <a:cubicBezTo>
                    <a:pt x="170622" y="597985"/>
                    <a:pt x="171869" y="600340"/>
                    <a:pt x="172977" y="602833"/>
                  </a:cubicBezTo>
                  <a:cubicBezTo>
                    <a:pt x="178656" y="614330"/>
                    <a:pt x="184197" y="625827"/>
                    <a:pt x="189738" y="637324"/>
                  </a:cubicBezTo>
                  <a:cubicBezTo>
                    <a:pt x="190846" y="639540"/>
                    <a:pt x="191815" y="641757"/>
                    <a:pt x="192924" y="643973"/>
                  </a:cubicBezTo>
                  <a:cubicBezTo>
                    <a:pt x="209407" y="679157"/>
                    <a:pt x="225198" y="714756"/>
                    <a:pt x="240020" y="750909"/>
                  </a:cubicBezTo>
                  <a:cubicBezTo>
                    <a:pt x="241959" y="755758"/>
                    <a:pt x="243898" y="760467"/>
                    <a:pt x="245837" y="765315"/>
                  </a:cubicBezTo>
                  <a:cubicBezTo>
                    <a:pt x="249993" y="775704"/>
                    <a:pt x="254287" y="786232"/>
                    <a:pt x="258304" y="796759"/>
                  </a:cubicBezTo>
                  <a:cubicBezTo>
                    <a:pt x="260105" y="801469"/>
                    <a:pt x="261906" y="806317"/>
                    <a:pt x="263706" y="811026"/>
                  </a:cubicBezTo>
                  <a:cubicBezTo>
                    <a:pt x="270771" y="829449"/>
                    <a:pt x="277420" y="847872"/>
                    <a:pt x="284069" y="866434"/>
                  </a:cubicBezTo>
                  <a:cubicBezTo>
                    <a:pt x="286285" y="872529"/>
                    <a:pt x="288363" y="878624"/>
                    <a:pt x="290579" y="884857"/>
                  </a:cubicBezTo>
                  <a:cubicBezTo>
                    <a:pt x="293765" y="894276"/>
                    <a:pt x="296951" y="903695"/>
                    <a:pt x="299998" y="913115"/>
                  </a:cubicBezTo>
                  <a:cubicBezTo>
                    <a:pt x="302353" y="920318"/>
                    <a:pt x="304708" y="927659"/>
                    <a:pt x="307063" y="935001"/>
                  </a:cubicBezTo>
                  <a:cubicBezTo>
                    <a:pt x="309972" y="944004"/>
                    <a:pt x="312881" y="953008"/>
                    <a:pt x="315651" y="962150"/>
                  </a:cubicBezTo>
                  <a:cubicBezTo>
                    <a:pt x="318698" y="971985"/>
                    <a:pt x="321607" y="981958"/>
                    <a:pt x="324516" y="991793"/>
                  </a:cubicBezTo>
                  <a:cubicBezTo>
                    <a:pt x="328117" y="1004121"/>
                    <a:pt x="331580" y="1016449"/>
                    <a:pt x="335043" y="1028778"/>
                  </a:cubicBezTo>
                  <a:cubicBezTo>
                    <a:pt x="337675" y="1038335"/>
                    <a:pt x="340307" y="1047755"/>
                    <a:pt x="342800" y="1057312"/>
                  </a:cubicBezTo>
                  <a:cubicBezTo>
                    <a:pt x="344879" y="1065347"/>
                    <a:pt x="346956" y="1073381"/>
                    <a:pt x="349034" y="1081415"/>
                  </a:cubicBezTo>
                  <a:cubicBezTo>
                    <a:pt x="351527" y="1091250"/>
                    <a:pt x="353882" y="1101084"/>
                    <a:pt x="356237" y="1111058"/>
                  </a:cubicBezTo>
                  <a:cubicBezTo>
                    <a:pt x="358038" y="1118399"/>
                    <a:pt x="359700" y="1125602"/>
                    <a:pt x="361362" y="1132944"/>
                  </a:cubicBezTo>
                  <a:cubicBezTo>
                    <a:pt x="364963" y="1149012"/>
                    <a:pt x="368565" y="1165080"/>
                    <a:pt x="371889" y="1181287"/>
                  </a:cubicBezTo>
                  <a:cubicBezTo>
                    <a:pt x="373136" y="1187381"/>
                    <a:pt x="374383" y="1193615"/>
                    <a:pt x="375491" y="1199710"/>
                  </a:cubicBezTo>
                  <a:cubicBezTo>
                    <a:pt x="377846" y="1211484"/>
                    <a:pt x="380062" y="1223119"/>
                    <a:pt x="382278" y="1234893"/>
                  </a:cubicBezTo>
                  <a:cubicBezTo>
                    <a:pt x="383525" y="1241819"/>
                    <a:pt x="384772" y="1248607"/>
                    <a:pt x="386019" y="1255533"/>
                  </a:cubicBezTo>
                  <a:cubicBezTo>
                    <a:pt x="388235" y="1267999"/>
                    <a:pt x="390313" y="1280466"/>
                    <a:pt x="392252" y="1293071"/>
                  </a:cubicBezTo>
                  <a:cubicBezTo>
                    <a:pt x="393083" y="1298473"/>
                    <a:pt x="394052" y="1303737"/>
                    <a:pt x="394884" y="1309139"/>
                  </a:cubicBezTo>
                  <a:cubicBezTo>
                    <a:pt x="397515" y="1326454"/>
                    <a:pt x="399870" y="1343769"/>
                    <a:pt x="402225" y="1361222"/>
                  </a:cubicBezTo>
                  <a:cubicBezTo>
                    <a:pt x="402918" y="1366625"/>
                    <a:pt x="403610" y="1372165"/>
                    <a:pt x="404164" y="1377568"/>
                  </a:cubicBezTo>
                  <a:cubicBezTo>
                    <a:pt x="405827" y="1390727"/>
                    <a:pt x="407350" y="1403886"/>
                    <a:pt x="408735" y="1417045"/>
                  </a:cubicBezTo>
                  <a:cubicBezTo>
                    <a:pt x="409428" y="1423002"/>
                    <a:pt x="409982" y="1429097"/>
                    <a:pt x="410536" y="1435053"/>
                  </a:cubicBezTo>
                  <a:cubicBezTo>
                    <a:pt x="412060" y="1450290"/>
                    <a:pt x="413445" y="1465665"/>
                    <a:pt x="414553" y="1481041"/>
                  </a:cubicBezTo>
                  <a:cubicBezTo>
                    <a:pt x="414830" y="1484088"/>
                    <a:pt x="415107" y="1487136"/>
                    <a:pt x="415384" y="1490183"/>
                  </a:cubicBezTo>
                  <a:cubicBezTo>
                    <a:pt x="416770" y="1508468"/>
                    <a:pt x="417878" y="1526752"/>
                    <a:pt x="418847" y="1545037"/>
                  </a:cubicBezTo>
                  <a:cubicBezTo>
                    <a:pt x="419124" y="1550300"/>
                    <a:pt x="419402" y="1555564"/>
                    <a:pt x="419540" y="1560828"/>
                  </a:cubicBezTo>
                  <a:cubicBezTo>
                    <a:pt x="420233" y="1574818"/>
                    <a:pt x="420786" y="1588808"/>
                    <a:pt x="421202" y="1602799"/>
                  </a:cubicBezTo>
                  <a:cubicBezTo>
                    <a:pt x="421341" y="1608339"/>
                    <a:pt x="421479" y="1613742"/>
                    <a:pt x="421618" y="1619283"/>
                  </a:cubicBezTo>
                  <a:cubicBezTo>
                    <a:pt x="422033" y="1637983"/>
                    <a:pt x="422310" y="1656682"/>
                    <a:pt x="422310" y="1675521"/>
                  </a:cubicBezTo>
                  <a:cubicBezTo>
                    <a:pt x="422310" y="1696160"/>
                    <a:pt x="422033" y="1716661"/>
                    <a:pt x="421479" y="1737162"/>
                  </a:cubicBezTo>
                  <a:cubicBezTo>
                    <a:pt x="419955" y="1798802"/>
                    <a:pt x="416077" y="1859889"/>
                    <a:pt x="409982" y="1920422"/>
                  </a:cubicBezTo>
                  <a:cubicBezTo>
                    <a:pt x="404441" y="1983171"/>
                    <a:pt x="446412" y="2040241"/>
                    <a:pt x="508053" y="2053261"/>
                  </a:cubicBezTo>
                  <a:lnTo>
                    <a:pt x="589502" y="2070576"/>
                  </a:lnTo>
                  <a:lnTo>
                    <a:pt x="776779" y="2110331"/>
                  </a:lnTo>
                  <a:cubicBezTo>
                    <a:pt x="798665" y="1968626"/>
                    <a:pt x="810162" y="1823459"/>
                    <a:pt x="810162" y="1675521"/>
                  </a:cubicBezTo>
                  <a:cubicBezTo>
                    <a:pt x="810162" y="1048032"/>
                    <a:pt x="605016" y="468470"/>
                    <a:pt x="258304" y="0"/>
                  </a:cubicBezTo>
                  <a:lnTo>
                    <a:pt x="46232" y="171763"/>
                  </a:lnTo>
                  <a:cubicBezTo>
                    <a:pt x="-3634" y="212072"/>
                    <a:pt x="-14716" y="283686"/>
                    <a:pt x="20606" y="337154"/>
                  </a:cubicBezTo>
                  <a:close/>
                </a:path>
              </a:pathLst>
            </a:custGeom>
            <a:solidFill>
              <a:srgbClr val="D3131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08C9C786-6C0E-4A85-BB36-4F40511F6234}"/>
                </a:ext>
              </a:extLst>
            </p:cNvPr>
            <p:cNvSpPr/>
            <p:nvPr/>
          </p:nvSpPr>
          <p:spPr>
            <a:xfrm>
              <a:off x="2903403" y="4113390"/>
              <a:ext cx="1523705" cy="1800742"/>
            </a:xfrm>
            <a:custGeom>
              <a:avLst/>
              <a:gdLst>
                <a:gd name="connsiteX0" fmla="*/ 1465804 w 1523704"/>
                <a:gd name="connsiteY0" fmla="*/ 1397407 h 1800741"/>
                <a:gd name="connsiteX1" fmla="*/ 1463172 w 1523704"/>
                <a:gd name="connsiteY1" fmla="*/ 1395883 h 1800741"/>
                <a:gd name="connsiteX2" fmla="*/ 1436576 w 1523704"/>
                <a:gd name="connsiteY2" fmla="*/ 1379399 h 1800741"/>
                <a:gd name="connsiteX3" fmla="*/ 1415522 w 1523704"/>
                <a:gd name="connsiteY3" fmla="*/ 1366240 h 1800741"/>
                <a:gd name="connsiteX4" fmla="*/ 1389619 w 1523704"/>
                <a:gd name="connsiteY4" fmla="*/ 1349479 h 1800741"/>
                <a:gd name="connsiteX5" fmla="*/ 1368564 w 1523704"/>
                <a:gd name="connsiteY5" fmla="*/ 1335627 h 1800741"/>
                <a:gd name="connsiteX6" fmla="*/ 1343215 w 1523704"/>
                <a:gd name="connsiteY6" fmla="*/ 1318451 h 1800741"/>
                <a:gd name="connsiteX7" fmla="*/ 1322299 w 1523704"/>
                <a:gd name="connsiteY7" fmla="*/ 1304045 h 1800741"/>
                <a:gd name="connsiteX8" fmla="*/ 1297504 w 1523704"/>
                <a:gd name="connsiteY8" fmla="*/ 1286453 h 1800741"/>
                <a:gd name="connsiteX9" fmla="*/ 1276865 w 1523704"/>
                <a:gd name="connsiteY9" fmla="*/ 1271355 h 1800741"/>
                <a:gd name="connsiteX10" fmla="*/ 1252624 w 1523704"/>
                <a:gd name="connsiteY10" fmla="*/ 1253209 h 1800741"/>
                <a:gd name="connsiteX11" fmla="*/ 1232262 w 1523704"/>
                <a:gd name="connsiteY11" fmla="*/ 1237556 h 1800741"/>
                <a:gd name="connsiteX12" fmla="*/ 1208436 w 1523704"/>
                <a:gd name="connsiteY12" fmla="*/ 1218995 h 1800741"/>
                <a:gd name="connsiteX13" fmla="*/ 1188490 w 1523704"/>
                <a:gd name="connsiteY13" fmla="*/ 1202926 h 1800741"/>
                <a:gd name="connsiteX14" fmla="*/ 1165080 w 1523704"/>
                <a:gd name="connsiteY14" fmla="*/ 1183811 h 1800741"/>
                <a:gd name="connsiteX15" fmla="*/ 1145549 w 1523704"/>
                <a:gd name="connsiteY15" fmla="*/ 1167189 h 1800741"/>
                <a:gd name="connsiteX16" fmla="*/ 1122693 w 1523704"/>
                <a:gd name="connsiteY16" fmla="*/ 1147658 h 1800741"/>
                <a:gd name="connsiteX17" fmla="*/ 1103439 w 1523704"/>
                <a:gd name="connsiteY17" fmla="*/ 1130620 h 1800741"/>
                <a:gd name="connsiteX18" fmla="*/ 1080861 w 1523704"/>
                <a:gd name="connsiteY18" fmla="*/ 1110534 h 1800741"/>
                <a:gd name="connsiteX19" fmla="*/ 1063269 w 1523704"/>
                <a:gd name="connsiteY19" fmla="*/ 1094189 h 1800741"/>
                <a:gd name="connsiteX20" fmla="*/ 1020051 w 1523704"/>
                <a:gd name="connsiteY20" fmla="*/ 1053049 h 1800741"/>
                <a:gd name="connsiteX21" fmla="*/ 1001767 w 1523704"/>
                <a:gd name="connsiteY21" fmla="*/ 1035181 h 1800741"/>
                <a:gd name="connsiteX22" fmla="*/ 981266 w 1523704"/>
                <a:gd name="connsiteY22" fmla="*/ 1014264 h 1800741"/>
                <a:gd name="connsiteX23" fmla="*/ 962566 w 1523704"/>
                <a:gd name="connsiteY23" fmla="*/ 995148 h 1800741"/>
                <a:gd name="connsiteX24" fmla="*/ 942758 w 1523704"/>
                <a:gd name="connsiteY24" fmla="*/ 974094 h 1800741"/>
                <a:gd name="connsiteX25" fmla="*/ 924335 w 1523704"/>
                <a:gd name="connsiteY25" fmla="*/ 954285 h 1800741"/>
                <a:gd name="connsiteX26" fmla="*/ 905081 w 1523704"/>
                <a:gd name="connsiteY26" fmla="*/ 932954 h 1800741"/>
                <a:gd name="connsiteX27" fmla="*/ 886935 w 1523704"/>
                <a:gd name="connsiteY27" fmla="*/ 912453 h 1800741"/>
                <a:gd name="connsiteX28" fmla="*/ 868373 w 1523704"/>
                <a:gd name="connsiteY28" fmla="*/ 890844 h 1800741"/>
                <a:gd name="connsiteX29" fmla="*/ 850643 w 1523704"/>
                <a:gd name="connsiteY29" fmla="*/ 869928 h 1800741"/>
                <a:gd name="connsiteX30" fmla="*/ 832497 w 1523704"/>
                <a:gd name="connsiteY30" fmla="*/ 847903 h 1800741"/>
                <a:gd name="connsiteX31" fmla="*/ 815182 w 1523704"/>
                <a:gd name="connsiteY31" fmla="*/ 826433 h 1800741"/>
                <a:gd name="connsiteX32" fmla="*/ 797590 w 1523704"/>
                <a:gd name="connsiteY32" fmla="*/ 804131 h 1800741"/>
                <a:gd name="connsiteX33" fmla="*/ 780552 w 1523704"/>
                <a:gd name="connsiteY33" fmla="*/ 781968 h 1800741"/>
                <a:gd name="connsiteX34" fmla="*/ 763653 w 1523704"/>
                <a:gd name="connsiteY34" fmla="*/ 759528 h 1800741"/>
                <a:gd name="connsiteX35" fmla="*/ 746892 w 1523704"/>
                <a:gd name="connsiteY35" fmla="*/ 736673 h 1800741"/>
                <a:gd name="connsiteX36" fmla="*/ 730686 w 1523704"/>
                <a:gd name="connsiteY36" fmla="*/ 714233 h 1800741"/>
                <a:gd name="connsiteX37" fmla="*/ 714063 w 1523704"/>
                <a:gd name="connsiteY37" fmla="*/ 690269 h 1800741"/>
                <a:gd name="connsiteX38" fmla="*/ 698826 w 1523704"/>
                <a:gd name="connsiteY38" fmla="*/ 667968 h 1800741"/>
                <a:gd name="connsiteX39" fmla="*/ 681927 w 1523704"/>
                <a:gd name="connsiteY39" fmla="*/ 642342 h 1800741"/>
                <a:gd name="connsiteX40" fmla="*/ 668075 w 1523704"/>
                <a:gd name="connsiteY40" fmla="*/ 621148 h 1800741"/>
                <a:gd name="connsiteX41" fmla="*/ 643557 w 1523704"/>
                <a:gd name="connsiteY41" fmla="*/ 581948 h 1800741"/>
                <a:gd name="connsiteX42" fmla="*/ 628459 w 1523704"/>
                <a:gd name="connsiteY42" fmla="*/ 556875 h 1800741"/>
                <a:gd name="connsiteX43" fmla="*/ 610452 w 1523704"/>
                <a:gd name="connsiteY43" fmla="*/ 526402 h 1800741"/>
                <a:gd name="connsiteX44" fmla="*/ 597985 w 1523704"/>
                <a:gd name="connsiteY44" fmla="*/ 504239 h 1800741"/>
                <a:gd name="connsiteX45" fmla="*/ 582886 w 1523704"/>
                <a:gd name="connsiteY45" fmla="*/ 477227 h 1800741"/>
                <a:gd name="connsiteX46" fmla="*/ 570420 w 1523704"/>
                <a:gd name="connsiteY46" fmla="*/ 453956 h 1800741"/>
                <a:gd name="connsiteX47" fmla="*/ 556291 w 1523704"/>
                <a:gd name="connsiteY47" fmla="*/ 427222 h 1800741"/>
                <a:gd name="connsiteX48" fmla="*/ 544240 w 1523704"/>
                <a:gd name="connsiteY48" fmla="*/ 403397 h 1800741"/>
                <a:gd name="connsiteX49" fmla="*/ 530942 w 1523704"/>
                <a:gd name="connsiteY49" fmla="*/ 376663 h 1800741"/>
                <a:gd name="connsiteX50" fmla="*/ 519306 w 1523704"/>
                <a:gd name="connsiteY50" fmla="*/ 352284 h 1800741"/>
                <a:gd name="connsiteX51" fmla="*/ 506701 w 1523704"/>
                <a:gd name="connsiteY51" fmla="*/ 325273 h 1800741"/>
                <a:gd name="connsiteX52" fmla="*/ 495481 w 1523704"/>
                <a:gd name="connsiteY52" fmla="*/ 300616 h 1800741"/>
                <a:gd name="connsiteX53" fmla="*/ 483568 w 1523704"/>
                <a:gd name="connsiteY53" fmla="*/ 273328 h 1800741"/>
                <a:gd name="connsiteX54" fmla="*/ 473041 w 1523704"/>
                <a:gd name="connsiteY54" fmla="*/ 248395 h 1800741"/>
                <a:gd name="connsiteX55" fmla="*/ 461682 w 1523704"/>
                <a:gd name="connsiteY55" fmla="*/ 220414 h 1800741"/>
                <a:gd name="connsiteX56" fmla="*/ 451848 w 1523704"/>
                <a:gd name="connsiteY56" fmla="*/ 195619 h 1800741"/>
                <a:gd name="connsiteX57" fmla="*/ 440905 w 1523704"/>
                <a:gd name="connsiteY57" fmla="*/ 166807 h 1800741"/>
                <a:gd name="connsiteX58" fmla="*/ 431762 w 1523704"/>
                <a:gd name="connsiteY58" fmla="*/ 142151 h 1800741"/>
                <a:gd name="connsiteX59" fmla="*/ 421097 w 1523704"/>
                <a:gd name="connsiteY59" fmla="*/ 111954 h 1800741"/>
                <a:gd name="connsiteX60" fmla="*/ 412785 w 1523704"/>
                <a:gd name="connsiteY60" fmla="*/ 88129 h 1800741"/>
                <a:gd name="connsiteX61" fmla="*/ 411539 w 1523704"/>
                <a:gd name="connsiteY61" fmla="*/ 84666 h 1800741"/>
                <a:gd name="connsiteX62" fmla="*/ 265540 w 1523704"/>
                <a:gd name="connsiteY62" fmla="*/ 3217 h 1800741"/>
                <a:gd name="connsiteX63" fmla="*/ 0 w 1523704"/>
                <a:gd name="connsiteY63" fmla="*/ 64581 h 1800741"/>
                <a:gd name="connsiteX64" fmla="*/ 1397653 w 1523704"/>
                <a:gd name="connsiteY64" fmla="*/ 1804236 h 1800741"/>
                <a:gd name="connsiteX65" fmla="*/ 1513454 w 1523704"/>
                <a:gd name="connsiteY65" fmla="*/ 1556010 h 1800741"/>
                <a:gd name="connsiteX66" fmla="*/ 1465111 w 1523704"/>
                <a:gd name="connsiteY66" fmla="*/ 1396852 h 180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523704" h="1800741">
                  <a:moveTo>
                    <a:pt x="1465804" y="1397407"/>
                  </a:moveTo>
                  <a:cubicBezTo>
                    <a:pt x="1464973" y="1396852"/>
                    <a:pt x="1464142" y="1396298"/>
                    <a:pt x="1463172" y="1395883"/>
                  </a:cubicBezTo>
                  <a:cubicBezTo>
                    <a:pt x="1454168" y="1390481"/>
                    <a:pt x="1445442" y="1384940"/>
                    <a:pt x="1436576" y="1379399"/>
                  </a:cubicBezTo>
                  <a:cubicBezTo>
                    <a:pt x="1429512" y="1374967"/>
                    <a:pt x="1422586" y="1370672"/>
                    <a:pt x="1415522" y="1366240"/>
                  </a:cubicBezTo>
                  <a:cubicBezTo>
                    <a:pt x="1406795" y="1360699"/>
                    <a:pt x="1398207" y="1355020"/>
                    <a:pt x="1389619" y="1349479"/>
                  </a:cubicBezTo>
                  <a:cubicBezTo>
                    <a:pt x="1382554" y="1344908"/>
                    <a:pt x="1375490" y="1340337"/>
                    <a:pt x="1368564" y="1335627"/>
                  </a:cubicBezTo>
                  <a:cubicBezTo>
                    <a:pt x="1360114" y="1329948"/>
                    <a:pt x="1351665" y="1324269"/>
                    <a:pt x="1343215" y="1318451"/>
                  </a:cubicBezTo>
                  <a:cubicBezTo>
                    <a:pt x="1336289" y="1313603"/>
                    <a:pt x="1329225" y="1308893"/>
                    <a:pt x="1322299" y="1304045"/>
                  </a:cubicBezTo>
                  <a:cubicBezTo>
                    <a:pt x="1313988" y="1298227"/>
                    <a:pt x="1305815" y="1292271"/>
                    <a:pt x="1297504" y="1286453"/>
                  </a:cubicBezTo>
                  <a:cubicBezTo>
                    <a:pt x="1290578" y="1281467"/>
                    <a:pt x="1283652" y="1276480"/>
                    <a:pt x="1276865" y="1271355"/>
                  </a:cubicBezTo>
                  <a:cubicBezTo>
                    <a:pt x="1268692" y="1265398"/>
                    <a:pt x="1260658" y="1259304"/>
                    <a:pt x="1252624" y="1253209"/>
                  </a:cubicBezTo>
                  <a:cubicBezTo>
                    <a:pt x="1245836" y="1248084"/>
                    <a:pt x="1239049" y="1242820"/>
                    <a:pt x="1232262" y="1237556"/>
                  </a:cubicBezTo>
                  <a:cubicBezTo>
                    <a:pt x="1224366" y="1231461"/>
                    <a:pt x="1216332" y="1225228"/>
                    <a:pt x="1208436" y="1218995"/>
                  </a:cubicBezTo>
                  <a:cubicBezTo>
                    <a:pt x="1201787" y="1213731"/>
                    <a:pt x="1195139" y="1208329"/>
                    <a:pt x="1188490" y="1202926"/>
                  </a:cubicBezTo>
                  <a:cubicBezTo>
                    <a:pt x="1180733" y="1196555"/>
                    <a:pt x="1172837" y="1190321"/>
                    <a:pt x="1165080" y="1183811"/>
                  </a:cubicBezTo>
                  <a:cubicBezTo>
                    <a:pt x="1158570" y="1178409"/>
                    <a:pt x="1152059" y="1172729"/>
                    <a:pt x="1145549" y="1167189"/>
                  </a:cubicBezTo>
                  <a:cubicBezTo>
                    <a:pt x="1137930" y="1160678"/>
                    <a:pt x="1130173" y="1154168"/>
                    <a:pt x="1122693" y="1147658"/>
                  </a:cubicBezTo>
                  <a:cubicBezTo>
                    <a:pt x="1116183" y="1141978"/>
                    <a:pt x="1109950" y="1136299"/>
                    <a:pt x="1103439" y="1130620"/>
                  </a:cubicBezTo>
                  <a:cubicBezTo>
                    <a:pt x="1095959" y="1123971"/>
                    <a:pt x="1088341" y="1117322"/>
                    <a:pt x="1080861" y="1110534"/>
                  </a:cubicBezTo>
                  <a:cubicBezTo>
                    <a:pt x="1074904" y="1105132"/>
                    <a:pt x="1069087" y="1099592"/>
                    <a:pt x="1063269" y="1094189"/>
                  </a:cubicBezTo>
                  <a:cubicBezTo>
                    <a:pt x="1048724" y="1080615"/>
                    <a:pt x="1034318" y="1066901"/>
                    <a:pt x="1020051" y="1053049"/>
                  </a:cubicBezTo>
                  <a:cubicBezTo>
                    <a:pt x="1013956" y="1047093"/>
                    <a:pt x="1007861" y="1041275"/>
                    <a:pt x="1001767" y="1035181"/>
                  </a:cubicBezTo>
                  <a:cubicBezTo>
                    <a:pt x="994841" y="1028255"/>
                    <a:pt x="988053" y="1021329"/>
                    <a:pt x="981266" y="1014264"/>
                  </a:cubicBezTo>
                  <a:cubicBezTo>
                    <a:pt x="975032" y="1007892"/>
                    <a:pt x="968799" y="1001659"/>
                    <a:pt x="962566" y="995148"/>
                  </a:cubicBezTo>
                  <a:cubicBezTo>
                    <a:pt x="955917" y="988223"/>
                    <a:pt x="949268" y="981020"/>
                    <a:pt x="942758" y="974094"/>
                  </a:cubicBezTo>
                  <a:cubicBezTo>
                    <a:pt x="936663" y="967583"/>
                    <a:pt x="930429" y="960934"/>
                    <a:pt x="924335" y="954285"/>
                  </a:cubicBezTo>
                  <a:cubicBezTo>
                    <a:pt x="917824" y="947221"/>
                    <a:pt x="911452" y="940157"/>
                    <a:pt x="905081" y="932954"/>
                  </a:cubicBezTo>
                  <a:cubicBezTo>
                    <a:pt x="898986" y="926166"/>
                    <a:pt x="892891" y="919379"/>
                    <a:pt x="886935" y="912453"/>
                  </a:cubicBezTo>
                  <a:cubicBezTo>
                    <a:pt x="880701" y="905250"/>
                    <a:pt x="874468" y="898047"/>
                    <a:pt x="868373" y="890844"/>
                  </a:cubicBezTo>
                  <a:cubicBezTo>
                    <a:pt x="862417" y="883918"/>
                    <a:pt x="856461" y="876853"/>
                    <a:pt x="850643" y="869928"/>
                  </a:cubicBezTo>
                  <a:cubicBezTo>
                    <a:pt x="844548" y="862586"/>
                    <a:pt x="838453" y="855245"/>
                    <a:pt x="832497" y="847903"/>
                  </a:cubicBezTo>
                  <a:cubicBezTo>
                    <a:pt x="826679" y="840839"/>
                    <a:pt x="821000" y="833636"/>
                    <a:pt x="815182" y="826433"/>
                  </a:cubicBezTo>
                  <a:cubicBezTo>
                    <a:pt x="809226" y="819091"/>
                    <a:pt x="803408" y="811611"/>
                    <a:pt x="797590" y="804131"/>
                  </a:cubicBezTo>
                  <a:cubicBezTo>
                    <a:pt x="791911" y="796790"/>
                    <a:pt x="786232" y="789448"/>
                    <a:pt x="780552" y="781968"/>
                  </a:cubicBezTo>
                  <a:cubicBezTo>
                    <a:pt x="774873" y="774488"/>
                    <a:pt x="769194" y="767147"/>
                    <a:pt x="763653" y="759528"/>
                  </a:cubicBezTo>
                  <a:cubicBezTo>
                    <a:pt x="757974" y="751910"/>
                    <a:pt x="752433" y="744292"/>
                    <a:pt x="746892" y="736673"/>
                  </a:cubicBezTo>
                  <a:cubicBezTo>
                    <a:pt x="741490" y="729193"/>
                    <a:pt x="736088" y="721713"/>
                    <a:pt x="730686" y="714233"/>
                  </a:cubicBezTo>
                  <a:cubicBezTo>
                    <a:pt x="725145" y="706337"/>
                    <a:pt x="719604" y="698303"/>
                    <a:pt x="714063" y="690269"/>
                  </a:cubicBezTo>
                  <a:cubicBezTo>
                    <a:pt x="708938" y="682927"/>
                    <a:pt x="703813" y="675448"/>
                    <a:pt x="698826" y="667968"/>
                  </a:cubicBezTo>
                  <a:cubicBezTo>
                    <a:pt x="693147" y="659518"/>
                    <a:pt x="687606" y="650930"/>
                    <a:pt x="681927" y="642342"/>
                  </a:cubicBezTo>
                  <a:cubicBezTo>
                    <a:pt x="677356" y="635277"/>
                    <a:pt x="672646" y="628213"/>
                    <a:pt x="668075" y="621148"/>
                  </a:cubicBezTo>
                  <a:cubicBezTo>
                    <a:pt x="659764" y="608127"/>
                    <a:pt x="651592" y="595107"/>
                    <a:pt x="643557" y="581948"/>
                  </a:cubicBezTo>
                  <a:cubicBezTo>
                    <a:pt x="638432" y="573637"/>
                    <a:pt x="633446" y="565325"/>
                    <a:pt x="628459" y="556875"/>
                  </a:cubicBezTo>
                  <a:cubicBezTo>
                    <a:pt x="622364" y="546764"/>
                    <a:pt x="616408" y="536652"/>
                    <a:pt x="610452" y="526402"/>
                  </a:cubicBezTo>
                  <a:cubicBezTo>
                    <a:pt x="606157" y="519060"/>
                    <a:pt x="602140" y="511580"/>
                    <a:pt x="597985" y="504239"/>
                  </a:cubicBezTo>
                  <a:cubicBezTo>
                    <a:pt x="592860" y="495235"/>
                    <a:pt x="587873" y="486231"/>
                    <a:pt x="582886" y="477227"/>
                  </a:cubicBezTo>
                  <a:cubicBezTo>
                    <a:pt x="578731" y="469470"/>
                    <a:pt x="574575" y="461713"/>
                    <a:pt x="570420" y="453956"/>
                  </a:cubicBezTo>
                  <a:cubicBezTo>
                    <a:pt x="565710" y="445091"/>
                    <a:pt x="561000" y="436226"/>
                    <a:pt x="556291" y="427222"/>
                  </a:cubicBezTo>
                  <a:cubicBezTo>
                    <a:pt x="552135" y="419327"/>
                    <a:pt x="548257" y="411293"/>
                    <a:pt x="544240" y="403397"/>
                  </a:cubicBezTo>
                  <a:cubicBezTo>
                    <a:pt x="539807" y="394532"/>
                    <a:pt x="535374" y="385667"/>
                    <a:pt x="530942" y="376663"/>
                  </a:cubicBezTo>
                  <a:cubicBezTo>
                    <a:pt x="527063" y="368629"/>
                    <a:pt x="523185" y="360456"/>
                    <a:pt x="519306" y="352284"/>
                  </a:cubicBezTo>
                  <a:cubicBezTo>
                    <a:pt x="515012" y="343280"/>
                    <a:pt x="510857" y="334415"/>
                    <a:pt x="506701" y="325273"/>
                  </a:cubicBezTo>
                  <a:cubicBezTo>
                    <a:pt x="502961" y="317100"/>
                    <a:pt x="499221" y="308789"/>
                    <a:pt x="495481" y="300616"/>
                  </a:cubicBezTo>
                  <a:cubicBezTo>
                    <a:pt x="491464" y="291612"/>
                    <a:pt x="487447" y="282470"/>
                    <a:pt x="483568" y="273328"/>
                  </a:cubicBezTo>
                  <a:cubicBezTo>
                    <a:pt x="479967" y="265017"/>
                    <a:pt x="476504" y="256706"/>
                    <a:pt x="473041" y="248395"/>
                  </a:cubicBezTo>
                  <a:cubicBezTo>
                    <a:pt x="469163" y="239114"/>
                    <a:pt x="465423" y="229833"/>
                    <a:pt x="461682" y="220414"/>
                  </a:cubicBezTo>
                  <a:cubicBezTo>
                    <a:pt x="458358" y="212103"/>
                    <a:pt x="455034" y="203930"/>
                    <a:pt x="451848" y="195619"/>
                  </a:cubicBezTo>
                  <a:cubicBezTo>
                    <a:pt x="448108" y="186061"/>
                    <a:pt x="444506" y="176365"/>
                    <a:pt x="440905" y="166807"/>
                  </a:cubicBezTo>
                  <a:cubicBezTo>
                    <a:pt x="437857" y="158634"/>
                    <a:pt x="434671" y="150462"/>
                    <a:pt x="431762" y="142151"/>
                  </a:cubicBezTo>
                  <a:cubicBezTo>
                    <a:pt x="428161" y="132178"/>
                    <a:pt x="424698" y="122066"/>
                    <a:pt x="421097" y="111954"/>
                  </a:cubicBezTo>
                  <a:cubicBezTo>
                    <a:pt x="418326" y="104059"/>
                    <a:pt x="415556" y="96163"/>
                    <a:pt x="412785" y="88129"/>
                  </a:cubicBezTo>
                  <a:cubicBezTo>
                    <a:pt x="412370" y="87021"/>
                    <a:pt x="411954" y="85774"/>
                    <a:pt x="411539" y="84666"/>
                  </a:cubicBezTo>
                  <a:cubicBezTo>
                    <a:pt x="391177" y="23995"/>
                    <a:pt x="327874" y="-11189"/>
                    <a:pt x="265540" y="3217"/>
                  </a:cubicBezTo>
                  <a:lnTo>
                    <a:pt x="0" y="64581"/>
                  </a:lnTo>
                  <a:cubicBezTo>
                    <a:pt x="208055" y="818122"/>
                    <a:pt x="720851" y="1444918"/>
                    <a:pt x="1397653" y="1804236"/>
                  </a:cubicBezTo>
                  <a:lnTo>
                    <a:pt x="1513454" y="1556010"/>
                  </a:lnTo>
                  <a:cubicBezTo>
                    <a:pt x="1540327" y="1498386"/>
                    <a:pt x="1519688" y="1429681"/>
                    <a:pt x="1465111" y="1396852"/>
                  </a:cubicBezTo>
                  <a:close/>
                </a:path>
              </a:pathLst>
            </a:custGeom>
            <a:solidFill>
              <a:srgbClr val="C0C93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xmlns="" id="{AFC21EA6-FE1D-4782-A848-C57E7E452D4A}"/>
                </a:ext>
              </a:extLst>
            </p:cNvPr>
            <p:cNvSpPr/>
            <p:nvPr/>
          </p:nvSpPr>
          <p:spPr>
            <a:xfrm>
              <a:off x="5760488" y="610147"/>
              <a:ext cx="1953112" cy="1122001"/>
            </a:xfrm>
            <a:custGeom>
              <a:avLst/>
              <a:gdLst>
                <a:gd name="connsiteX0" fmla="*/ 217890 w 1953112"/>
                <a:gd name="connsiteY0" fmla="*/ 410708 h 1122000"/>
                <a:gd name="connsiteX1" fmla="*/ 263878 w 1953112"/>
                <a:gd name="connsiteY1" fmla="*/ 417911 h 1122000"/>
                <a:gd name="connsiteX2" fmla="*/ 273159 w 1953112"/>
                <a:gd name="connsiteY2" fmla="*/ 419434 h 1122000"/>
                <a:gd name="connsiteX3" fmla="*/ 316515 w 1953112"/>
                <a:gd name="connsiteY3" fmla="*/ 427330 h 1122000"/>
                <a:gd name="connsiteX4" fmla="*/ 327319 w 1953112"/>
                <a:gd name="connsiteY4" fmla="*/ 429408 h 1122000"/>
                <a:gd name="connsiteX5" fmla="*/ 370399 w 1953112"/>
                <a:gd name="connsiteY5" fmla="*/ 438134 h 1122000"/>
                <a:gd name="connsiteX6" fmla="*/ 379680 w 1953112"/>
                <a:gd name="connsiteY6" fmla="*/ 440212 h 1122000"/>
                <a:gd name="connsiteX7" fmla="*/ 424421 w 1953112"/>
                <a:gd name="connsiteY7" fmla="*/ 450324 h 1122000"/>
                <a:gd name="connsiteX8" fmla="*/ 427330 w 1953112"/>
                <a:gd name="connsiteY8" fmla="*/ 451017 h 1122000"/>
                <a:gd name="connsiteX9" fmla="*/ 622087 w 1953112"/>
                <a:gd name="connsiteY9" fmla="*/ 506147 h 1122000"/>
                <a:gd name="connsiteX10" fmla="*/ 627212 w 1953112"/>
                <a:gd name="connsiteY10" fmla="*/ 507809 h 1122000"/>
                <a:gd name="connsiteX11" fmla="*/ 669183 w 1953112"/>
                <a:gd name="connsiteY11" fmla="*/ 522215 h 1122000"/>
                <a:gd name="connsiteX12" fmla="*/ 678880 w 1953112"/>
                <a:gd name="connsiteY12" fmla="*/ 525678 h 1122000"/>
                <a:gd name="connsiteX13" fmla="*/ 718912 w 1953112"/>
                <a:gd name="connsiteY13" fmla="*/ 540361 h 1122000"/>
                <a:gd name="connsiteX14" fmla="*/ 729439 w 1953112"/>
                <a:gd name="connsiteY14" fmla="*/ 544378 h 1122000"/>
                <a:gd name="connsiteX15" fmla="*/ 769332 w 1953112"/>
                <a:gd name="connsiteY15" fmla="*/ 560031 h 1122000"/>
                <a:gd name="connsiteX16" fmla="*/ 777782 w 1953112"/>
                <a:gd name="connsiteY16" fmla="*/ 563494 h 1122000"/>
                <a:gd name="connsiteX17" fmla="*/ 999550 w 1953112"/>
                <a:gd name="connsiteY17" fmla="*/ 667106 h 1122000"/>
                <a:gd name="connsiteX18" fmla="*/ 1006892 w 1953112"/>
                <a:gd name="connsiteY18" fmla="*/ 670984 h 1122000"/>
                <a:gd name="connsiteX19" fmla="*/ 1044015 w 1953112"/>
                <a:gd name="connsiteY19" fmla="*/ 691346 h 1122000"/>
                <a:gd name="connsiteX20" fmla="*/ 1053850 w 1953112"/>
                <a:gd name="connsiteY20" fmla="*/ 696887 h 1122000"/>
                <a:gd name="connsiteX21" fmla="*/ 1089865 w 1953112"/>
                <a:gd name="connsiteY21" fmla="*/ 717526 h 1122000"/>
                <a:gd name="connsiteX22" fmla="*/ 1099561 w 1953112"/>
                <a:gd name="connsiteY22" fmla="*/ 723344 h 1122000"/>
                <a:gd name="connsiteX23" fmla="*/ 1135714 w 1953112"/>
                <a:gd name="connsiteY23" fmla="*/ 745230 h 1122000"/>
                <a:gd name="connsiteX24" fmla="*/ 1142778 w 1953112"/>
                <a:gd name="connsiteY24" fmla="*/ 749663 h 1122000"/>
                <a:gd name="connsiteX25" fmla="*/ 1305676 w 1953112"/>
                <a:gd name="connsiteY25" fmla="*/ 860201 h 1122000"/>
                <a:gd name="connsiteX26" fmla="*/ 1306646 w 1953112"/>
                <a:gd name="connsiteY26" fmla="*/ 860893 h 1122000"/>
                <a:gd name="connsiteX27" fmla="*/ 1341830 w 1953112"/>
                <a:gd name="connsiteY27" fmla="*/ 887489 h 1122000"/>
                <a:gd name="connsiteX28" fmla="*/ 1349448 w 1953112"/>
                <a:gd name="connsiteY28" fmla="*/ 893306 h 1122000"/>
                <a:gd name="connsiteX29" fmla="*/ 1382138 w 1953112"/>
                <a:gd name="connsiteY29" fmla="*/ 919071 h 1122000"/>
                <a:gd name="connsiteX30" fmla="*/ 1391142 w 1953112"/>
                <a:gd name="connsiteY30" fmla="*/ 926412 h 1122000"/>
                <a:gd name="connsiteX31" fmla="*/ 1422863 w 1953112"/>
                <a:gd name="connsiteY31" fmla="*/ 952592 h 1122000"/>
                <a:gd name="connsiteX32" fmla="*/ 1431313 w 1953112"/>
                <a:gd name="connsiteY32" fmla="*/ 959657 h 1122000"/>
                <a:gd name="connsiteX33" fmla="*/ 1463449 w 1953112"/>
                <a:gd name="connsiteY33" fmla="*/ 987361 h 1122000"/>
                <a:gd name="connsiteX34" fmla="*/ 1468436 w 1953112"/>
                <a:gd name="connsiteY34" fmla="*/ 991793 h 1122000"/>
                <a:gd name="connsiteX35" fmla="*/ 1576896 w 1953112"/>
                <a:gd name="connsiteY35" fmla="*/ 1093189 h 1122000"/>
                <a:gd name="connsiteX36" fmla="*/ 1742287 w 1953112"/>
                <a:gd name="connsiteY36" fmla="*/ 1100807 h 1122000"/>
                <a:gd name="connsiteX37" fmla="*/ 1955467 w 1953112"/>
                <a:gd name="connsiteY37" fmla="*/ 928213 h 1122000"/>
                <a:gd name="connsiteX38" fmla="*/ 0 w 1953112"/>
                <a:gd name="connsiteY38" fmla="*/ 0 h 1122000"/>
                <a:gd name="connsiteX39" fmla="*/ 0 w 1953112"/>
                <a:gd name="connsiteY39" fmla="*/ 273574 h 1122000"/>
                <a:gd name="connsiteX40" fmla="*/ 109153 w 1953112"/>
                <a:gd name="connsiteY40" fmla="*/ 397133 h 1122000"/>
                <a:gd name="connsiteX41" fmla="*/ 215812 w 1953112"/>
                <a:gd name="connsiteY41" fmla="*/ 410431 h 1122000"/>
                <a:gd name="connsiteX42" fmla="*/ 218028 w 1953112"/>
                <a:gd name="connsiteY42" fmla="*/ 410708 h 112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53112" h="1122000">
                  <a:moveTo>
                    <a:pt x="217890" y="410708"/>
                  </a:moveTo>
                  <a:cubicBezTo>
                    <a:pt x="233265" y="412924"/>
                    <a:pt x="248502" y="415417"/>
                    <a:pt x="263878" y="417911"/>
                  </a:cubicBezTo>
                  <a:cubicBezTo>
                    <a:pt x="266925" y="418465"/>
                    <a:pt x="270111" y="418880"/>
                    <a:pt x="273159" y="419434"/>
                  </a:cubicBezTo>
                  <a:cubicBezTo>
                    <a:pt x="287703" y="421928"/>
                    <a:pt x="302109" y="424560"/>
                    <a:pt x="316515" y="427330"/>
                  </a:cubicBezTo>
                  <a:cubicBezTo>
                    <a:pt x="320117" y="428022"/>
                    <a:pt x="323718" y="428715"/>
                    <a:pt x="327319" y="429408"/>
                  </a:cubicBezTo>
                  <a:cubicBezTo>
                    <a:pt x="341725" y="432178"/>
                    <a:pt x="356131" y="435087"/>
                    <a:pt x="370399" y="438134"/>
                  </a:cubicBezTo>
                  <a:cubicBezTo>
                    <a:pt x="373446" y="438827"/>
                    <a:pt x="376632" y="439520"/>
                    <a:pt x="379680" y="440212"/>
                  </a:cubicBezTo>
                  <a:cubicBezTo>
                    <a:pt x="394639" y="443398"/>
                    <a:pt x="409599" y="446861"/>
                    <a:pt x="424421" y="450324"/>
                  </a:cubicBezTo>
                  <a:cubicBezTo>
                    <a:pt x="425391" y="450601"/>
                    <a:pt x="426360" y="450740"/>
                    <a:pt x="427330" y="451017"/>
                  </a:cubicBezTo>
                  <a:cubicBezTo>
                    <a:pt x="493265" y="466808"/>
                    <a:pt x="558230" y="485231"/>
                    <a:pt x="622087" y="506147"/>
                  </a:cubicBezTo>
                  <a:cubicBezTo>
                    <a:pt x="623749" y="506701"/>
                    <a:pt x="625550" y="507255"/>
                    <a:pt x="627212" y="507809"/>
                  </a:cubicBezTo>
                  <a:cubicBezTo>
                    <a:pt x="641203" y="512519"/>
                    <a:pt x="655193" y="517228"/>
                    <a:pt x="669183" y="522215"/>
                  </a:cubicBezTo>
                  <a:cubicBezTo>
                    <a:pt x="672369" y="523323"/>
                    <a:pt x="675694" y="524431"/>
                    <a:pt x="678880" y="525678"/>
                  </a:cubicBezTo>
                  <a:cubicBezTo>
                    <a:pt x="692316" y="530526"/>
                    <a:pt x="705614" y="535374"/>
                    <a:pt x="718912" y="540361"/>
                  </a:cubicBezTo>
                  <a:cubicBezTo>
                    <a:pt x="722375" y="541746"/>
                    <a:pt x="725838" y="542993"/>
                    <a:pt x="729439" y="544378"/>
                  </a:cubicBezTo>
                  <a:cubicBezTo>
                    <a:pt x="742737" y="549503"/>
                    <a:pt x="756035" y="554629"/>
                    <a:pt x="769332" y="560031"/>
                  </a:cubicBezTo>
                  <a:cubicBezTo>
                    <a:pt x="772103" y="561139"/>
                    <a:pt x="774873" y="562386"/>
                    <a:pt x="777782" y="563494"/>
                  </a:cubicBezTo>
                  <a:cubicBezTo>
                    <a:pt x="853690" y="594383"/>
                    <a:pt x="927659" y="629013"/>
                    <a:pt x="999550" y="667106"/>
                  </a:cubicBezTo>
                  <a:cubicBezTo>
                    <a:pt x="1002044" y="668352"/>
                    <a:pt x="1004398" y="669737"/>
                    <a:pt x="1006892" y="670984"/>
                  </a:cubicBezTo>
                  <a:cubicBezTo>
                    <a:pt x="1019359" y="677633"/>
                    <a:pt x="1031687" y="684420"/>
                    <a:pt x="1044015" y="691346"/>
                  </a:cubicBezTo>
                  <a:cubicBezTo>
                    <a:pt x="1047339" y="693147"/>
                    <a:pt x="1050664" y="695086"/>
                    <a:pt x="1053850" y="696887"/>
                  </a:cubicBezTo>
                  <a:cubicBezTo>
                    <a:pt x="1065901" y="703675"/>
                    <a:pt x="1077952" y="710600"/>
                    <a:pt x="1089865" y="717526"/>
                  </a:cubicBezTo>
                  <a:cubicBezTo>
                    <a:pt x="1093189" y="719466"/>
                    <a:pt x="1096375" y="721405"/>
                    <a:pt x="1099561" y="723344"/>
                  </a:cubicBezTo>
                  <a:cubicBezTo>
                    <a:pt x="1111612" y="730547"/>
                    <a:pt x="1123801" y="737750"/>
                    <a:pt x="1135714" y="745230"/>
                  </a:cubicBezTo>
                  <a:cubicBezTo>
                    <a:pt x="1138069" y="746754"/>
                    <a:pt x="1140424" y="748139"/>
                    <a:pt x="1142778" y="749663"/>
                  </a:cubicBezTo>
                  <a:cubicBezTo>
                    <a:pt x="1198601" y="784292"/>
                    <a:pt x="1252901" y="821138"/>
                    <a:pt x="1305676" y="860201"/>
                  </a:cubicBezTo>
                  <a:cubicBezTo>
                    <a:pt x="1305953" y="860478"/>
                    <a:pt x="1306369" y="860616"/>
                    <a:pt x="1306646" y="860893"/>
                  </a:cubicBezTo>
                  <a:cubicBezTo>
                    <a:pt x="1318420" y="869620"/>
                    <a:pt x="1330194" y="878485"/>
                    <a:pt x="1341830" y="887489"/>
                  </a:cubicBezTo>
                  <a:cubicBezTo>
                    <a:pt x="1344323" y="889428"/>
                    <a:pt x="1346955" y="891367"/>
                    <a:pt x="1349448" y="893306"/>
                  </a:cubicBezTo>
                  <a:cubicBezTo>
                    <a:pt x="1360391" y="901756"/>
                    <a:pt x="1371334" y="910344"/>
                    <a:pt x="1382138" y="919071"/>
                  </a:cubicBezTo>
                  <a:cubicBezTo>
                    <a:pt x="1385186" y="921426"/>
                    <a:pt x="1388233" y="923919"/>
                    <a:pt x="1391142" y="926412"/>
                  </a:cubicBezTo>
                  <a:cubicBezTo>
                    <a:pt x="1401808" y="935001"/>
                    <a:pt x="1412474" y="943727"/>
                    <a:pt x="1422863" y="952592"/>
                  </a:cubicBezTo>
                  <a:cubicBezTo>
                    <a:pt x="1425633" y="954947"/>
                    <a:pt x="1428542" y="957302"/>
                    <a:pt x="1431313" y="959657"/>
                  </a:cubicBezTo>
                  <a:cubicBezTo>
                    <a:pt x="1442117" y="968799"/>
                    <a:pt x="1452922" y="977941"/>
                    <a:pt x="1463449" y="987361"/>
                  </a:cubicBezTo>
                  <a:cubicBezTo>
                    <a:pt x="1465111" y="988746"/>
                    <a:pt x="1466774" y="990269"/>
                    <a:pt x="1468436" y="991793"/>
                  </a:cubicBezTo>
                  <a:cubicBezTo>
                    <a:pt x="1505559" y="1024484"/>
                    <a:pt x="1541712" y="1058282"/>
                    <a:pt x="1576896" y="1093189"/>
                  </a:cubicBezTo>
                  <a:cubicBezTo>
                    <a:pt x="1622053" y="1137238"/>
                    <a:pt x="1693113" y="1140701"/>
                    <a:pt x="1742287" y="1100807"/>
                  </a:cubicBezTo>
                  <a:lnTo>
                    <a:pt x="1955467" y="928213"/>
                  </a:lnTo>
                  <a:cubicBezTo>
                    <a:pt x="1468159" y="388129"/>
                    <a:pt x="775150" y="37539"/>
                    <a:pt x="0" y="0"/>
                  </a:cubicBezTo>
                  <a:lnTo>
                    <a:pt x="0" y="273574"/>
                  </a:lnTo>
                  <a:cubicBezTo>
                    <a:pt x="0" y="336462"/>
                    <a:pt x="46819" y="389514"/>
                    <a:pt x="109153" y="397133"/>
                  </a:cubicBezTo>
                  <a:cubicBezTo>
                    <a:pt x="144890" y="400734"/>
                    <a:pt x="180490" y="405305"/>
                    <a:pt x="215812" y="410431"/>
                  </a:cubicBezTo>
                  <a:cubicBezTo>
                    <a:pt x="216504" y="410431"/>
                    <a:pt x="217336" y="410569"/>
                    <a:pt x="218028" y="410708"/>
                  </a:cubicBezTo>
                  <a:close/>
                </a:path>
              </a:pathLst>
            </a:custGeom>
            <a:solidFill>
              <a:srgbClr val="F7841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xmlns="" id="{89BD3DE1-2F37-4D4F-A752-C1C89E3D9F36}"/>
                </a:ext>
              </a:extLst>
            </p:cNvPr>
            <p:cNvSpPr/>
            <p:nvPr/>
          </p:nvSpPr>
          <p:spPr>
            <a:xfrm>
              <a:off x="3496401" y="610147"/>
              <a:ext cx="1980816" cy="1149704"/>
            </a:xfrm>
            <a:custGeom>
              <a:avLst/>
              <a:gdLst>
                <a:gd name="connsiteX0" fmla="*/ 0 w 1980815"/>
                <a:gd name="connsiteY0" fmla="*/ 963812 h 1149704"/>
                <a:gd name="connsiteX1" fmla="*/ 216228 w 1980815"/>
                <a:gd name="connsiteY1" fmla="*/ 1132805 h 1149704"/>
                <a:gd name="connsiteX2" fmla="*/ 382034 w 1980815"/>
                <a:gd name="connsiteY2" fmla="*/ 1121724 h 1149704"/>
                <a:gd name="connsiteX3" fmla="*/ 695917 w 1980815"/>
                <a:gd name="connsiteY3" fmla="*/ 849396 h 1149704"/>
                <a:gd name="connsiteX4" fmla="*/ 697995 w 1980815"/>
                <a:gd name="connsiteY4" fmla="*/ 847872 h 1149704"/>
                <a:gd name="connsiteX5" fmla="*/ 738443 w 1980815"/>
                <a:gd name="connsiteY5" fmla="*/ 819061 h 1149704"/>
                <a:gd name="connsiteX6" fmla="*/ 741213 w 1980815"/>
                <a:gd name="connsiteY6" fmla="*/ 817121 h 1149704"/>
                <a:gd name="connsiteX7" fmla="*/ 782630 w 1980815"/>
                <a:gd name="connsiteY7" fmla="*/ 789002 h 1149704"/>
                <a:gd name="connsiteX8" fmla="*/ 783600 w 1980815"/>
                <a:gd name="connsiteY8" fmla="*/ 788309 h 1149704"/>
                <a:gd name="connsiteX9" fmla="*/ 1054542 w 1980815"/>
                <a:gd name="connsiteY9" fmla="*/ 632753 h 1149704"/>
                <a:gd name="connsiteX10" fmla="*/ 1056343 w 1980815"/>
                <a:gd name="connsiteY10" fmla="*/ 631783 h 1149704"/>
                <a:gd name="connsiteX11" fmla="*/ 1099699 w 1980815"/>
                <a:gd name="connsiteY11" fmla="*/ 611144 h 1149704"/>
                <a:gd name="connsiteX12" fmla="*/ 1105933 w 1980815"/>
                <a:gd name="connsiteY12" fmla="*/ 608235 h 1149704"/>
                <a:gd name="connsiteX13" fmla="*/ 1147904 w 1980815"/>
                <a:gd name="connsiteY13" fmla="*/ 589258 h 1149704"/>
                <a:gd name="connsiteX14" fmla="*/ 1155661 w 1980815"/>
                <a:gd name="connsiteY14" fmla="*/ 585934 h 1149704"/>
                <a:gd name="connsiteX15" fmla="*/ 1197771 w 1980815"/>
                <a:gd name="connsiteY15" fmla="*/ 568065 h 1149704"/>
                <a:gd name="connsiteX16" fmla="*/ 1204973 w 1980815"/>
                <a:gd name="connsiteY16" fmla="*/ 565156 h 1149704"/>
                <a:gd name="connsiteX17" fmla="*/ 1248745 w 1980815"/>
                <a:gd name="connsiteY17" fmla="*/ 547703 h 1149704"/>
                <a:gd name="connsiteX18" fmla="*/ 1252762 w 1980815"/>
                <a:gd name="connsiteY18" fmla="*/ 546179 h 1149704"/>
                <a:gd name="connsiteX19" fmla="*/ 1500572 w 1980815"/>
                <a:gd name="connsiteY19" fmla="*/ 465838 h 1149704"/>
                <a:gd name="connsiteX20" fmla="*/ 1504451 w 1980815"/>
                <a:gd name="connsiteY20" fmla="*/ 464868 h 1149704"/>
                <a:gd name="connsiteX21" fmla="*/ 1549469 w 1980815"/>
                <a:gd name="connsiteY21" fmla="*/ 453510 h 1149704"/>
                <a:gd name="connsiteX22" fmla="*/ 1559027 w 1980815"/>
                <a:gd name="connsiteY22" fmla="*/ 451155 h 1149704"/>
                <a:gd name="connsiteX23" fmla="*/ 1602106 w 1980815"/>
                <a:gd name="connsiteY23" fmla="*/ 441320 h 1149704"/>
                <a:gd name="connsiteX24" fmla="*/ 1613742 w 1980815"/>
                <a:gd name="connsiteY24" fmla="*/ 438827 h 1149704"/>
                <a:gd name="connsiteX25" fmla="*/ 1656405 w 1980815"/>
                <a:gd name="connsiteY25" fmla="*/ 430100 h 1149704"/>
                <a:gd name="connsiteX26" fmla="*/ 1668318 w 1980815"/>
                <a:gd name="connsiteY26" fmla="*/ 427745 h 1149704"/>
                <a:gd name="connsiteX27" fmla="*/ 1711674 w 1980815"/>
                <a:gd name="connsiteY27" fmla="*/ 419850 h 1149704"/>
                <a:gd name="connsiteX28" fmla="*/ 1721925 w 1980815"/>
                <a:gd name="connsiteY28" fmla="*/ 418188 h 1149704"/>
                <a:gd name="connsiteX29" fmla="*/ 1767913 w 1980815"/>
                <a:gd name="connsiteY29" fmla="*/ 410846 h 1149704"/>
                <a:gd name="connsiteX30" fmla="*/ 1771930 w 1980815"/>
                <a:gd name="connsiteY30" fmla="*/ 410292 h 1149704"/>
                <a:gd name="connsiteX31" fmla="*/ 1879420 w 1980815"/>
                <a:gd name="connsiteY31" fmla="*/ 396994 h 1149704"/>
                <a:gd name="connsiteX32" fmla="*/ 1989127 w 1980815"/>
                <a:gd name="connsiteY32" fmla="*/ 273436 h 1149704"/>
                <a:gd name="connsiteX33" fmla="*/ 1989127 w 1980815"/>
                <a:gd name="connsiteY33" fmla="*/ 0 h 1149704"/>
                <a:gd name="connsiteX34" fmla="*/ 0 w 1980815"/>
                <a:gd name="connsiteY34" fmla="*/ 963812 h 114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980815" h="1149704">
                  <a:moveTo>
                    <a:pt x="0" y="963812"/>
                  </a:moveTo>
                  <a:lnTo>
                    <a:pt x="216228" y="1132805"/>
                  </a:lnTo>
                  <a:cubicBezTo>
                    <a:pt x="266233" y="1171867"/>
                    <a:pt x="337708" y="1167158"/>
                    <a:pt x="382034" y="1121724"/>
                  </a:cubicBezTo>
                  <a:cubicBezTo>
                    <a:pt x="478582" y="1022406"/>
                    <a:pt x="583717" y="931261"/>
                    <a:pt x="695917" y="849396"/>
                  </a:cubicBezTo>
                  <a:cubicBezTo>
                    <a:pt x="696610" y="848842"/>
                    <a:pt x="697303" y="848426"/>
                    <a:pt x="697995" y="847872"/>
                  </a:cubicBezTo>
                  <a:cubicBezTo>
                    <a:pt x="711432" y="838176"/>
                    <a:pt x="724868" y="828618"/>
                    <a:pt x="738443" y="819061"/>
                  </a:cubicBezTo>
                  <a:cubicBezTo>
                    <a:pt x="739412" y="818368"/>
                    <a:pt x="740243" y="817814"/>
                    <a:pt x="741213" y="817121"/>
                  </a:cubicBezTo>
                  <a:cubicBezTo>
                    <a:pt x="754926" y="807563"/>
                    <a:pt x="768778" y="798283"/>
                    <a:pt x="782630" y="789002"/>
                  </a:cubicBezTo>
                  <a:cubicBezTo>
                    <a:pt x="782907" y="788725"/>
                    <a:pt x="783323" y="788586"/>
                    <a:pt x="783600" y="788309"/>
                  </a:cubicBezTo>
                  <a:cubicBezTo>
                    <a:pt x="870174" y="730824"/>
                    <a:pt x="960626" y="678880"/>
                    <a:pt x="1054542" y="632753"/>
                  </a:cubicBezTo>
                  <a:cubicBezTo>
                    <a:pt x="1055096" y="632476"/>
                    <a:pt x="1055789" y="632199"/>
                    <a:pt x="1056343" y="631783"/>
                  </a:cubicBezTo>
                  <a:cubicBezTo>
                    <a:pt x="1070749" y="624719"/>
                    <a:pt x="1085155" y="617932"/>
                    <a:pt x="1099699" y="611144"/>
                  </a:cubicBezTo>
                  <a:cubicBezTo>
                    <a:pt x="1101777" y="610174"/>
                    <a:pt x="1103855" y="609205"/>
                    <a:pt x="1105933" y="608235"/>
                  </a:cubicBezTo>
                  <a:cubicBezTo>
                    <a:pt x="1119784" y="601863"/>
                    <a:pt x="1133913" y="595492"/>
                    <a:pt x="1147904" y="589258"/>
                  </a:cubicBezTo>
                  <a:cubicBezTo>
                    <a:pt x="1150397" y="588150"/>
                    <a:pt x="1153029" y="587042"/>
                    <a:pt x="1155661" y="585934"/>
                  </a:cubicBezTo>
                  <a:cubicBezTo>
                    <a:pt x="1169651" y="579839"/>
                    <a:pt x="1183642" y="573883"/>
                    <a:pt x="1197771" y="568065"/>
                  </a:cubicBezTo>
                  <a:cubicBezTo>
                    <a:pt x="1200125" y="567095"/>
                    <a:pt x="1202619" y="566126"/>
                    <a:pt x="1204973" y="565156"/>
                  </a:cubicBezTo>
                  <a:cubicBezTo>
                    <a:pt x="1219518" y="559200"/>
                    <a:pt x="1234062" y="553382"/>
                    <a:pt x="1248745" y="547703"/>
                  </a:cubicBezTo>
                  <a:cubicBezTo>
                    <a:pt x="1250131" y="547148"/>
                    <a:pt x="1251377" y="546733"/>
                    <a:pt x="1252762" y="546179"/>
                  </a:cubicBezTo>
                  <a:cubicBezTo>
                    <a:pt x="1333380" y="515151"/>
                    <a:pt x="1416076" y="488278"/>
                    <a:pt x="1500572" y="465838"/>
                  </a:cubicBezTo>
                  <a:cubicBezTo>
                    <a:pt x="1501819" y="465561"/>
                    <a:pt x="1503065" y="465145"/>
                    <a:pt x="1504451" y="464868"/>
                  </a:cubicBezTo>
                  <a:cubicBezTo>
                    <a:pt x="1519411" y="460990"/>
                    <a:pt x="1534371" y="457250"/>
                    <a:pt x="1549469" y="453510"/>
                  </a:cubicBezTo>
                  <a:cubicBezTo>
                    <a:pt x="1552655" y="452679"/>
                    <a:pt x="1555841" y="451986"/>
                    <a:pt x="1559027" y="451155"/>
                  </a:cubicBezTo>
                  <a:cubicBezTo>
                    <a:pt x="1573294" y="447692"/>
                    <a:pt x="1587700" y="444506"/>
                    <a:pt x="1602106" y="441320"/>
                  </a:cubicBezTo>
                  <a:cubicBezTo>
                    <a:pt x="1605985" y="440489"/>
                    <a:pt x="1609863" y="439658"/>
                    <a:pt x="1613742" y="438827"/>
                  </a:cubicBezTo>
                  <a:cubicBezTo>
                    <a:pt x="1627871" y="435780"/>
                    <a:pt x="1642138" y="432871"/>
                    <a:pt x="1656405" y="430100"/>
                  </a:cubicBezTo>
                  <a:cubicBezTo>
                    <a:pt x="1660423" y="429269"/>
                    <a:pt x="1664439" y="428577"/>
                    <a:pt x="1668318" y="427745"/>
                  </a:cubicBezTo>
                  <a:cubicBezTo>
                    <a:pt x="1682724" y="424975"/>
                    <a:pt x="1697269" y="422343"/>
                    <a:pt x="1711674" y="419850"/>
                  </a:cubicBezTo>
                  <a:cubicBezTo>
                    <a:pt x="1715137" y="419296"/>
                    <a:pt x="1718462" y="418742"/>
                    <a:pt x="1721925" y="418188"/>
                  </a:cubicBezTo>
                  <a:cubicBezTo>
                    <a:pt x="1737162" y="415694"/>
                    <a:pt x="1752537" y="413201"/>
                    <a:pt x="1767913" y="410846"/>
                  </a:cubicBezTo>
                  <a:cubicBezTo>
                    <a:pt x="1769298" y="410708"/>
                    <a:pt x="1770545" y="410431"/>
                    <a:pt x="1771930" y="410292"/>
                  </a:cubicBezTo>
                  <a:cubicBezTo>
                    <a:pt x="1807529" y="405167"/>
                    <a:pt x="1843267" y="400596"/>
                    <a:pt x="1879420" y="396994"/>
                  </a:cubicBezTo>
                  <a:cubicBezTo>
                    <a:pt x="1941892" y="389791"/>
                    <a:pt x="1989127" y="336462"/>
                    <a:pt x="1989127" y="273436"/>
                  </a:cubicBezTo>
                  <a:lnTo>
                    <a:pt x="1989127" y="0"/>
                  </a:lnTo>
                  <a:cubicBezTo>
                    <a:pt x="1196108" y="37816"/>
                    <a:pt x="488971" y="403089"/>
                    <a:pt x="0" y="963812"/>
                  </a:cubicBezTo>
                  <a:close/>
                </a:path>
              </a:pathLst>
            </a:custGeom>
            <a:solidFill>
              <a:srgbClr val="C5428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79BBEB97-6848-4F27-9488-760DCC429241}"/>
                </a:ext>
              </a:extLst>
            </p:cNvPr>
            <p:cNvSpPr/>
            <p:nvPr/>
          </p:nvSpPr>
          <p:spPr>
            <a:xfrm>
              <a:off x="6855038" y="4071079"/>
              <a:ext cx="1496001" cy="1814594"/>
            </a:xfrm>
            <a:custGeom>
              <a:avLst/>
              <a:gdLst>
                <a:gd name="connsiteX0" fmla="*/ 1231177 w 1496000"/>
                <a:gd name="connsiteY0" fmla="*/ 2726 h 1814593"/>
                <a:gd name="connsiteX1" fmla="*/ 1087117 w 1496000"/>
                <a:gd name="connsiteY1" fmla="*/ 85421 h 1814593"/>
                <a:gd name="connsiteX2" fmla="*/ 990709 w 1496000"/>
                <a:gd name="connsiteY2" fmla="*/ 340573 h 1814593"/>
                <a:gd name="connsiteX3" fmla="*/ 990709 w 1496000"/>
                <a:gd name="connsiteY3" fmla="*/ 340850 h 1814593"/>
                <a:gd name="connsiteX4" fmla="*/ 969515 w 1496000"/>
                <a:gd name="connsiteY4" fmla="*/ 387254 h 1814593"/>
                <a:gd name="connsiteX5" fmla="*/ 967576 w 1496000"/>
                <a:gd name="connsiteY5" fmla="*/ 391271 h 1814593"/>
                <a:gd name="connsiteX6" fmla="*/ 946244 w 1496000"/>
                <a:gd name="connsiteY6" fmla="*/ 435320 h 1814593"/>
                <a:gd name="connsiteX7" fmla="*/ 943612 w 1496000"/>
                <a:gd name="connsiteY7" fmla="*/ 440722 h 1814593"/>
                <a:gd name="connsiteX8" fmla="*/ 921588 w 1496000"/>
                <a:gd name="connsiteY8" fmla="*/ 483662 h 1814593"/>
                <a:gd name="connsiteX9" fmla="*/ 918679 w 1496000"/>
                <a:gd name="connsiteY9" fmla="*/ 489065 h 1814593"/>
                <a:gd name="connsiteX10" fmla="*/ 895546 w 1496000"/>
                <a:gd name="connsiteY10" fmla="*/ 532006 h 1814593"/>
                <a:gd name="connsiteX11" fmla="*/ 893330 w 1496000"/>
                <a:gd name="connsiteY11" fmla="*/ 536022 h 1814593"/>
                <a:gd name="connsiteX12" fmla="*/ 868258 w 1496000"/>
                <a:gd name="connsiteY12" fmla="*/ 580072 h 1814593"/>
                <a:gd name="connsiteX13" fmla="*/ 867981 w 1496000"/>
                <a:gd name="connsiteY13" fmla="*/ 580487 h 1814593"/>
                <a:gd name="connsiteX14" fmla="*/ 655771 w 1496000"/>
                <a:gd name="connsiteY14" fmla="*/ 886890 h 1814593"/>
                <a:gd name="connsiteX15" fmla="*/ 654801 w 1496000"/>
                <a:gd name="connsiteY15" fmla="*/ 888137 h 1814593"/>
                <a:gd name="connsiteX16" fmla="*/ 622803 w 1496000"/>
                <a:gd name="connsiteY16" fmla="*/ 926506 h 1814593"/>
                <a:gd name="connsiteX17" fmla="*/ 619756 w 1496000"/>
                <a:gd name="connsiteY17" fmla="*/ 930247 h 1814593"/>
                <a:gd name="connsiteX18" fmla="*/ 588035 w 1496000"/>
                <a:gd name="connsiteY18" fmla="*/ 966815 h 1814593"/>
                <a:gd name="connsiteX19" fmla="*/ 584156 w 1496000"/>
                <a:gd name="connsiteY19" fmla="*/ 971248 h 1814593"/>
                <a:gd name="connsiteX20" fmla="*/ 551605 w 1496000"/>
                <a:gd name="connsiteY20" fmla="*/ 1007124 h 1814593"/>
                <a:gd name="connsiteX21" fmla="*/ 548142 w 1496000"/>
                <a:gd name="connsiteY21" fmla="*/ 1010864 h 1814593"/>
                <a:gd name="connsiteX22" fmla="*/ 514066 w 1496000"/>
                <a:gd name="connsiteY22" fmla="*/ 1046741 h 1814593"/>
                <a:gd name="connsiteX23" fmla="*/ 512127 w 1496000"/>
                <a:gd name="connsiteY23" fmla="*/ 1048680 h 1814593"/>
                <a:gd name="connsiteX24" fmla="*/ 192149 w 1496000"/>
                <a:gd name="connsiteY24" fmla="*/ 1325717 h 1814593"/>
                <a:gd name="connsiteX25" fmla="*/ 190487 w 1496000"/>
                <a:gd name="connsiteY25" fmla="*/ 1326826 h 1814593"/>
                <a:gd name="connsiteX26" fmla="*/ 149485 w 1496000"/>
                <a:gd name="connsiteY26" fmla="*/ 1355914 h 1814593"/>
                <a:gd name="connsiteX27" fmla="*/ 145884 w 1496000"/>
                <a:gd name="connsiteY27" fmla="*/ 1358408 h 1814593"/>
                <a:gd name="connsiteX28" fmla="*/ 105021 w 1496000"/>
                <a:gd name="connsiteY28" fmla="*/ 1385973 h 1814593"/>
                <a:gd name="connsiteX29" fmla="*/ 101003 w 1496000"/>
                <a:gd name="connsiteY29" fmla="*/ 1388605 h 1814593"/>
                <a:gd name="connsiteX30" fmla="*/ 59310 w 1496000"/>
                <a:gd name="connsiteY30" fmla="*/ 1415339 h 1814593"/>
                <a:gd name="connsiteX31" fmla="*/ 58063 w 1496000"/>
                <a:gd name="connsiteY31" fmla="*/ 1416170 h 1814593"/>
                <a:gd name="connsiteX32" fmla="*/ 12629 w 1496000"/>
                <a:gd name="connsiteY32" fmla="*/ 1576020 h 1814593"/>
                <a:gd name="connsiteX33" fmla="*/ 132863 w 1496000"/>
                <a:gd name="connsiteY33" fmla="*/ 1822445 h 1814593"/>
                <a:gd name="connsiteX34" fmla="*/ 1498518 w 1496000"/>
                <a:gd name="connsiteY34" fmla="*/ 59242 h 1814593"/>
                <a:gd name="connsiteX35" fmla="*/ 1231593 w 1496000"/>
                <a:gd name="connsiteY35" fmla="*/ 2449 h 181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6000" h="1814593">
                  <a:moveTo>
                    <a:pt x="1231177" y="2726"/>
                  </a:moveTo>
                  <a:cubicBezTo>
                    <a:pt x="1168982" y="-10433"/>
                    <a:pt x="1106787" y="25166"/>
                    <a:pt x="1087117" y="85421"/>
                  </a:cubicBezTo>
                  <a:cubicBezTo>
                    <a:pt x="1059691" y="172688"/>
                    <a:pt x="1027416" y="257877"/>
                    <a:pt x="990709" y="340573"/>
                  </a:cubicBezTo>
                  <a:cubicBezTo>
                    <a:pt x="990709" y="340573"/>
                    <a:pt x="990709" y="340712"/>
                    <a:pt x="990709" y="340850"/>
                  </a:cubicBezTo>
                  <a:cubicBezTo>
                    <a:pt x="983783" y="356364"/>
                    <a:pt x="976718" y="371878"/>
                    <a:pt x="969515" y="387254"/>
                  </a:cubicBezTo>
                  <a:cubicBezTo>
                    <a:pt x="968823" y="388639"/>
                    <a:pt x="968269" y="389885"/>
                    <a:pt x="967576" y="391271"/>
                  </a:cubicBezTo>
                  <a:cubicBezTo>
                    <a:pt x="960650" y="406092"/>
                    <a:pt x="953447" y="420775"/>
                    <a:pt x="946244" y="435320"/>
                  </a:cubicBezTo>
                  <a:cubicBezTo>
                    <a:pt x="945413" y="437120"/>
                    <a:pt x="944443" y="438921"/>
                    <a:pt x="943612" y="440722"/>
                  </a:cubicBezTo>
                  <a:cubicBezTo>
                    <a:pt x="936409" y="455128"/>
                    <a:pt x="929068" y="469534"/>
                    <a:pt x="921588" y="483662"/>
                  </a:cubicBezTo>
                  <a:cubicBezTo>
                    <a:pt x="920618" y="485463"/>
                    <a:pt x="919648" y="487264"/>
                    <a:pt x="918679" y="489065"/>
                  </a:cubicBezTo>
                  <a:cubicBezTo>
                    <a:pt x="911060" y="503471"/>
                    <a:pt x="903303" y="517738"/>
                    <a:pt x="895546" y="532006"/>
                  </a:cubicBezTo>
                  <a:cubicBezTo>
                    <a:pt x="894854" y="533391"/>
                    <a:pt x="894022" y="534638"/>
                    <a:pt x="893330" y="536022"/>
                  </a:cubicBezTo>
                  <a:cubicBezTo>
                    <a:pt x="885157" y="550844"/>
                    <a:pt x="876708" y="565527"/>
                    <a:pt x="868258" y="580072"/>
                  </a:cubicBezTo>
                  <a:cubicBezTo>
                    <a:pt x="868258" y="580210"/>
                    <a:pt x="868119" y="580349"/>
                    <a:pt x="867981" y="580487"/>
                  </a:cubicBezTo>
                  <a:cubicBezTo>
                    <a:pt x="805094" y="688116"/>
                    <a:pt x="734034" y="790620"/>
                    <a:pt x="655771" y="886890"/>
                  </a:cubicBezTo>
                  <a:cubicBezTo>
                    <a:pt x="655494" y="887306"/>
                    <a:pt x="655078" y="887721"/>
                    <a:pt x="654801" y="888137"/>
                  </a:cubicBezTo>
                  <a:cubicBezTo>
                    <a:pt x="644273" y="901019"/>
                    <a:pt x="633608" y="913901"/>
                    <a:pt x="622803" y="926506"/>
                  </a:cubicBezTo>
                  <a:cubicBezTo>
                    <a:pt x="621833" y="927753"/>
                    <a:pt x="620725" y="929000"/>
                    <a:pt x="619756" y="930247"/>
                  </a:cubicBezTo>
                  <a:cubicBezTo>
                    <a:pt x="609228" y="942575"/>
                    <a:pt x="598701" y="954764"/>
                    <a:pt x="588035" y="966815"/>
                  </a:cubicBezTo>
                  <a:cubicBezTo>
                    <a:pt x="586788" y="968339"/>
                    <a:pt x="585403" y="969724"/>
                    <a:pt x="584156" y="971248"/>
                  </a:cubicBezTo>
                  <a:cubicBezTo>
                    <a:pt x="573491" y="983299"/>
                    <a:pt x="562547" y="995212"/>
                    <a:pt x="551605" y="1007124"/>
                  </a:cubicBezTo>
                  <a:cubicBezTo>
                    <a:pt x="550496" y="1008371"/>
                    <a:pt x="549250" y="1009618"/>
                    <a:pt x="548142" y="1010864"/>
                  </a:cubicBezTo>
                  <a:cubicBezTo>
                    <a:pt x="536921" y="1022916"/>
                    <a:pt x="525563" y="1034967"/>
                    <a:pt x="514066" y="1046741"/>
                  </a:cubicBezTo>
                  <a:cubicBezTo>
                    <a:pt x="513374" y="1047433"/>
                    <a:pt x="512819" y="1047988"/>
                    <a:pt x="512127" y="1048680"/>
                  </a:cubicBezTo>
                  <a:cubicBezTo>
                    <a:pt x="413779" y="1149937"/>
                    <a:pt x="306704" y="1242745"/>
                    <a:pt x="192149" y="1325717"/>
                  </a:cubicBezTo>
                  <a:cubicBezTo>
                    <a:pt x="191595" y="1326133"/>
                    <a:pt x="191040" y="1326548"/>
                    <a:pt x="190487" y="1326826"/>
                  </a:cubicBezTo>
                  <a:cubicBezTo>
                    <a:pt x="176912" y="1336660"/>
                    <a:pt x="163199" y="1346356"/>
                    <a:pt x="149485" y="1355914"/>
                  </a:cubicBezTo>
                  <a:cubicBezTo>
                    <a:pt x="148238" y="1356745"/>
                    <a:pt x="147130" y="1357576"/>
                    <a:pt x="145884" y="1358408"/>
                  </a:cubicBezTo>
                  <a:cubicBezTo>
                    <a:pt x="132309" y="1367688"/>
                    <a:pt x="118734" y="1376969"/>
                    <a:pt x="105021" y="1385973"/>
                  </a:cubicBezTo>
                  <a:cubicBezTo>
                    <a:pt x="103635" y="1386804"/>
                    <a:pt x="102250" y="1387774"/>
                    <a:pt x="101003" y="1388605"/>
                  </a:cubicBezTo>
                  <a:cubicBezTo>
                    <a:pt x="87152" y="1397608"/>
                    <a:pt x="73300" y="1406612"/>
                    <a:pt x="59310" y="1415339"/>
                  </a:cubicBezTo>
                  <a:cubicBezTo>
                    <a:pt x="58894" y="1415616"/>
                    <a:pt x="58478" y="1415893"/>
                    <a:pt x="58063" y="1416170"/>
                  </a:cubicBezTo>
                  <a:cubicBezTo>
                    <a:pt x="4318" y="1449968"/>
                    <a:pt x="-15214" y="1518951"/>
                    <a:pt x="12629" y="1576020"/>
                  </a:cubicBezTo>
                  <a:lnTo>
                    <a:pt x="132863" y="1822445"/>
                  </a:lnTo>
                  <a:cubicBezTo>
                    <a:pt x="801492" y="1451631"/>
                    <a:pt x="1303622" y="817077"/>
                    <a:pt x="1498518" y="59242"/>
                  </a:cubicBezTo>
                  <a:lnTo>
                    <a:pt x="1231593" y="2449"/>
                  </a:lnTo>
                  <a:close/>
                </a:path>
              </a:pathLst>
            </a:custGeom>
            <a:solidFill>
              <a:srgbClr val="1E365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xmlns="" id="{F7EA3CB9-DCE3-4434-B3B6-03CC2E2B7BB7}"/>
                </a:ext>
              </a:extLst>
            </p:cNvPr>
            <p:cNvSpPr/>
            <p:nvPr/>
          </p:nvSpPr>
          <p:spPr>
            <a:xfrm>
              <a:off x="4549974" y="5699634"/>
              <a:ext cx="2188594" cy="540223"/>
            </a:xfrm>
            <a:custGeom>
              <a:avLst/>
              <a:gdLst>
                <a:gd name="connsiteX0" fmla="*/ 2190810 w 2188593"/>
                <a:gd name="connsiteY0" fmla="*/ 315509 h 540222"/>
                <a:gd name="connsiteX1" fmla="*/ 2071130 w 2188593"/>
                <a:gd name="connsiteY1" fmla="*/ 70054 h 540222"/>
                <a:gd name="connsiteX2" fmla="*/ 1916128 w 2188593"/>
                <a:gd name="connsiteY2" fmla="*/ 7721 h 540222"/>
                <a:gd name="connsiteX3" fmla="*/ 1912942 w 2188593"/>
                <a:gd name="connsiteY3" fmla="*/ 8829 h 540222"/>
                <a:gd name="connsiteX4" fmla="*/ 1888563 w 2188593"/>
                <a:gd name="connsiteY4" fmla="*/ 17556 h 540222"/>
                <a:gd name="connsiteX5" fmla="*/ 1859889 w 2188593"/>
                <a:gd name="connsiteY5" fmla="*/ 27668 h 540222"/>
                <a:gd name="connsiteX6" fmla="*/ 1834540 w 2188593"/>
                <a:gd name="connsiteY6" fmla="*/ 36117 h 540222"/>
                <a:gd name="connsiteX7" fmla="*/ 1806144 w 2188593"/>
                <a:gd name="connsiteY7" fmla="*/ 45398 h 540222"/>
                <a:gd name="connsiteX8" fmla="*/ 1780518 w 2188593"/>
                <a:gd name="connsiteY8" fmla="*/ 53293 h 540222"/>
                <a:gd name="connsiteX9" fmla="*/ 1751706 w 2188593"/>
                <a:gd name="connsiteY9" fmla="*/ 61882 h 540222"/>
                <a:gd name="connsiteX10" fmla="*/ 1726080 w 2188593"/>
                <a:gd name="connsiteY10" fmla="*/ 69223 h 540222"/>
                <a:gd name="connsiteX11" fmla="*/ 1696299 w 2188593"/>
                <a:gd name="connsiteY11" fmla="*/ 77257 h 540222"/>
                <a:gd name="connsiteX12" fmla="*/ 1671227 w 2188593"/>
                <a:gd name="connsiteY12" fmla="*/ 83767 h 540222"/>
                <a:gd name="connsiteX13" fmla="*/ 1639506 w 2188593"/>
                <a:gd name="connsiteY13" fmla="*/ 91524 h 540222"/>
                <a:gd name="connsiteX14" fmla="*/ 1615819 w 2188593"/>
                <a:gd name="connsiteY14" fmla="*/ 97204 h 540222"/>
                <a:gd name="connsiteX15" fmla="*/ 1577727 w 2188593"/>
                <a:gd name="connsiteY15" fmla="*/ 105515 h 540222"/>
                <a:gd name="connsiteX16" fmla="*/ 1559996 w 2188593"/>
                <a:gd name="connsiteY16" fmla="*/ 109255 h 540222"/>
                <a:gd name="connsiteX17" fmla="*/ 1504589 w 2188593"/>
                <a:gd name="connsiteY17" fmla="*/ 119921 h 540222"/>
                <a:gd name="connsiteX18" fmla="*/ 1485750 w 2188593"/>
                <a:gd name="connsiteY18" fmla="*/ 123107 h 540222"/>
                <a:gd name="connsiteX19" fmla="*/ 1447658 w 2188593"/>
                <a:gd name="connsiteY19" fmla="*/ 129478 h 540222"/>
                <a:gd name="connsiteX20" fmla="*/ 1424802 w 2188593"/>
                <a:gd name="connsiteY20" fmla="*/ 132803 h 540222"/>
                <a:gd name="connsiteX21" fmla="*/ 1390311 w 2188593"/>
                <a:gd name="connsiteY21" fmla="*/ 137651 h 540222"/>
                <a:gd name="connsiteX22" fmla="*/ 1366070 w 2188593"/>
                <a:gd name="connsiteY22" fmla="*/ 140698 h 540222"/>
                <a:gd name="connsiteX23" fmla="*/ 1332272 w 2188593"/>
                <a:gd name="connsiteY23" fmla="*/ 144577 h 540222"/>
                <a:gd name="connsiteX24" fmla="*/ 1307616 w 2188593"/>
                <a:gd name="connsiteY24" fmla="*/ 147071 h 540222"/>
                <a:gd name="connsiteX25" fmla="*/ 1273401 w 2188593"/>
                <a:gd name="connsiteY25" fmla="*/ 150118 h 540222"/>
                <a:gd name="connsiteX26" fmla="*/ 1249022 w 2188593"/>
                <a:gd name="connsiteY26" fmla="*/ 152057 h 540222"/>
                <a:gd name="connsiteX27" fmla="*/ 1213423 w 2188593"/>
                <a:gd name="connsiteY27" fmla="*/ 154273 h 540222"/>
                <a:gd name="connsiteX28" fmla="*/ 1190290 w 2188593"/>
                <a:gd name="connsiteY28" fmla="*/ 155520 h 540222"/>
                <a:gd name="connsiteX29" fmla="*/ 1150813 w 2188593"/>
                <a:gd name="connsiteY29" fmla="*/ 157044 h 540222"/>
                <a:gd name="connsiteX30" fmla="*/ 1131143 w 2188593"/>
                <a:gd name="connsiteY30" fmla="*/ 157736 h 540222"/>
                <a:gd name="connsiteX31" fmla="*/ 1071857 w 2188593"/>
                <a:gd name="connsiteY31" fmla="*/ 158429 h 540222"/>
                <a:gd name="connsiteX32" fmla="*/ 1013679 w 2188593"/>
                <a:gd name="connsiteY32" fmla="*/ 157736 h 540222"/>
                <a:gd name="connsiteX33" fmla="*/ 994564 w 2188593"/>
                <a:gd name="connsiteY33" fmla="*/ 157182 h 540222"/>
                <a:gd name="connsiteX34" fmla="*/ 955917 w 2188593"/>
                <a:gd name="connsiteY34" fmla="*/ 155659 h 540222"/>
                <a:gd name="connsiteX35" fmla="*/ 933200 w 2188593"/>
                <a:gd name="connsiteY35" fmla="*/ 154412 h 540222"/>
                <a:gd name="connsiteX36" fmla="*/ 898155 w 2188593"/>
                <a:gd name="connsiteY36" fmla="*/ 152196 h 540222"/>
                <a:gd name="connsiteX37" fmla="*/ 874329 w 2188593"/>
                <a:gd name="connsiteY37" fmla="*/ 150395 h 540222"/>
                <a:gd name="connsiteX38" fmla="*/ 840115 w 2188593"/>
                <a:gd name="connsiteY38" fmla="*/ 147347 h 540222"/>
                <a:gd name="connsiteX39" fmla="*/ 816706 w 2188593"/>
                <a:gd name="connsiteY39" fmla="*/ 145131 h 540222"/>
                <a:gd name="connsiteX40" fmla="*/ 779583 w 2188593"/>
                <a:gd name="connsiteY40" fmla="*/ 140837 h 540222"/>
                <a:gd name="connsiteX41" fmla="*/ 746200 w 2188593"/>
                <a:gd name="connsiteY41" fmla="*/ 136543 h 540222"/>
                <a:gd name="connsiteX42" fmla="*/ 707692 w 2188593"/>
                <a:gd name="connsiteY42" fmla="*/ 131141 h 540222"/>
                <a:gd name="connsiteX43" fmla="*/ 678603 w 2188593"/>
                <a:gd name="connsiteY43" fmla="*/ 126431 h 540222"/>
                <a:gd name="connsiteX44" fmla="*/ 653115 w 2188593"/>
                <a:gd name="connsiteY44" fmla="*/ 122137 h 540222"/>
                <a:gd name="connsiteX45" fmla="*/ 621948 w 2188593"/>
                <a:gd name="connsiteY45" fmla="*/ 116458 h 540222"/>
                <a:gd name="connsiteX46" fmla="*/ 599509 w 2188593"/>
                <a:gd name="connsiteY46" fmla="*/ 112164 h 540222"/>
                <a:gd name="connsiteX47" fmla="*/ 566680 w 2188593"/>
                <a:gd name="connsiteY47" fmla="*/ 105515 h 540222"/>
                <a:gd name="connsiteX48" fmla="*/ 547564 w 2188593"/>
                <a:gd name="connsiteY48" fmla="*/ 101359 h 540222"/>
                <a:gd name="connsiteX49" fmla="*/ 512103 w 2188593"/>
                <a:gd name="connsiteY49" fmla="*/ 93325 h 540222"/>
                <a:gd name="connsiteX50" fmla="*/ 501991 w 2188593"/>
                <a:gd name="connsiteY50" fmla="*/ 90832 h 540222"/>
                <a:gd name="connsiteX51" fmla="*/ 369291 w 2188593"/>
                <a:gd name="connsiteY51" fmla="*/ 54956 h 540222"/>
                <a:gd name="connsiteX52" fmla="*/ 363334 w 2188593"/>
                <a:gd name="connsiteY52" fmla="*/ 53155 h 540222"/>
                <a:gd name="connsiteX53" fmla="*/ 322056 w 2188593"/>
                <a:gd name="connsiteY53" fmla="*/ 40134 h 540222"/>
                <a:gd name="connsiteX54" fmla="*/ 313191 w 2188593"/>
                <a:gd name="connsiteY54" fmla="*/ 37225 h 540222"/>
                <a:gd name="connsiteX55" fmla="*/ 272051 w 2188593"/>
                <a:gd name="connsiteY55" fmla="*/ 23373 h 540222"/>
                <a:gd name="connsiteX56" fmla="*/ 269557 w 2188593"/>
                <a:gd name="connsiteY56" fmla="*/ 22542 h 540222"/>
                <a:gd name="connsiteX57" fmla="*/ 115524 w 2188593"/>
                <a:gd name="connsiteY57" fmla="*/ 87507 h 540222"/>
                <a:gd name="connsiteX58" fmla="*/ 0 w 2188593"/>
                <a:gd name="connsiteY58" fmla="*/ 335179 h 540222"/>
                <a:gd name="connsiteX59" fmla="*/ 1071580 w 2188593"/>
                <a:gd name="connsiteY59" fmla="*/ 546143 h 540222"/>
                <a:gd name="connsiteX60" fmla="*/ 2190395 w 2188593"/>
                <a:gd name="connsiteY60" fmla="*/ 315232 h 54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188593" h="540222">
                  <a:moveTo>
                    <a:pt x="2190810" y="315509"/>
                  </a:moveTo>
                  <a:lnTo>
                    <a:pt x="2071130" y="70054"/>
                  </a:lnTo>
                  <a:cubicBezTo>
                    <a:pt x="2043149" y="12569"/>
                    <a:pt x="1976106" y="-14442"/>
                    <a:pt x="1916128" y="7721"/>
                  </a:cubicBezTo>
                  <a:cubicBezTo>
                    <a:pt x="1915020" y="8136"/>
                    <a:pt x="1914050" y="8413"/>
                    <a:pt x="1912942" y="8829"/>
                  </a:cubicBezTo>
                  <a:cubicBezTo>
                    <a:pt x="1904908" y="11876"/>
                    <a:pt x="1896735" y="14647"/>
                    <a:pt x="1888563" y="17556"/>
                  </a:cubicBezTo>
                  <a:cubicBezTo>
                    <a:pt x="1879005" y="21019"/>
                    <a:pt x="1869447" y="24343"/>
                    <a:pt x="1859889" y="27668"/>
                  </a:cubicBezTo>
                  <a:cubicBezTo>
                    <a:pt x="1851440" y="30576"/>
                    <a:pt x="1842990" y="33346"/>
                    <a:pt x="1834540" y="36117"/>
                  </a:cubicBezTo>
                  <a:cubicBezTo>
                    <a:pt x="1825121" y="39303"/>
                    <a:pt x="1815563" y="42351"/>
                    <a:pt x="1806144" y="45398"/>
                  </a:cubicBezTo>
                  <a:cubicBezTo>
                    <a:pt x="1797694" y="48030"/>
                    <a:pt x="1789106" y="50661"/>
                    <a:pt x="1780518" y="53293"/>
                  </a:cubicBezTo>
                  <a:cubicBezTo>
                    <a:pt x="1770960" y="56202"/>
                    <a:pt x="1761403" y="59111"/>
                    <a:pt x="1751706" y="61882"/>
                  </a:cubicBezTo>
                  <a:cubicBezTo>
                    <a:pt x="1743257" y="64375"/>
                    <a:pt x="1734668" y="66868"/>
                    <a:pt x="1726080" y="69223"/>
                  </a:cubicBezTo>
                  <a:cubicBezTo>
                    <a:pt x="1716245" y="71993"/>
                    <a:pt x="1706272" y="74625"/>
                    <a:pt x="1696299" y="77257"/>
                  </a:cubicBezTo>
                  <a:cubicBezTo>
                    <a:pt x="1687988" y="79473"/>
                    <a:pt x="1679538" y="81690"/>
                    <a:pt x="1671227" y="83767"/>
                  </a:cubicBezTo>
                  <a:cubicBezTo>
                    <a:pt x="1660700" y="86399"/>
                    <a:pt x="1650172" y="89031"/>
                    <a:pt x="1639506" y="91524"/>
                  </a:cubicBezTo>
                  <a:cubicBezTo>
                    <a:pt x="1631611" y="93464"/>
                    <a:pt x="1623715" y="95403"/>
                    <a:pt x="1615819" y="97204"/>
                  </a:cubicBezTo>
                  <a:cubicBezTo>
                    <a:pt x="1603214" y="100113"/>
                    <a:pt x="1590471" y="102744"/>
                    <a:pt x="1577727" y="105515"/>
                  </a:cubicBezTo>
                  <a:cubicBezTo>
                    <a:pt x="1571771" y="106762"/>
                    <a:pt x="1565953" y="108147"/>
                    <a:pt x="1559996" y="109255"/>
                  </a:cubicBezTo>
                  <a:cubicBezTo>
                    <a:pt x="1541573" y="112995"/>
                    <a:pt x="1523150" y="116596"/>
                    <a:pt x="1504589" y="119921"/>
                  </a:cubicBezTo>
                  <a:cubicBezTo>
                    <a:pt x="1498356" y="121029"/>
                    <a:pt x="1491984" y="121999"/>
                    <a:pt x="1485750" y="123107"/>
                  </a:cubicBezTo>
                  <a:cubicBezTo>
                    <a:pt x="1473145" y="125323"/>
                    <a:pt x="1460402" y="127401"/>
                    <a:pt x="1447658" y="129478"/>
                  </a:cubicBezTo>
                  <a:cubicBezTo>
                    <a:pt x="1440039" y="130725"/>
                    <a:pt x="1432421" y="131695"/>
                    <a:pt x="1424802" y="132803"/>
                  </a:cubicBezTo>
                  <a:cubicBezTo>
                    <a:pt x="1413305" y="134465"/>
                    <a:pt x="1401808" y="136127"/>
                    <a:pt x="1390311" y="137651"/>
                  </a:cubicBezTo>
                  <a:cubicBezTo>
                    <a:pt x="1382277" y="138759"/>
                    <a:pt x="1374105" y="139729"/>
                    <a:pt x="1366070" y="140698"/>
                  </a:cubicBezTo>
                  <a:cubicBezTo>
                    <a:pt x="1354850" y="142084"/>
                    <a:pt x="1343492" y="143330"/>
                    <a:pt x="1332272" y="144577"/>
                  </a:cubicBezTo>
                  <a:cubicBezTo>
                    <a:pt x="1324099" y="145408"/>
                    <a:pt x="1315927" y="146239"/>
                    <a:pt x="1307616" y="147071"/>
                  </a:cubicBezTo>
                  <a:cubicBezTo>
                    <a:pt x="1296257" y="148179"/>
                    <a:pt x="1284760" y="149148"/>
                    <a:pt x="1273401" y="150118"/>
                  </a:cubicBezTo>
                  <a:cubicBezTo>
                    <a:pt x="1265229" y="150810"/>
                    <a:pt x="1257195" y="151503"/>
                    <a:pt x="1249022" y="152057"/>
                  </a:cubicBezTo>
                  <a:cubicBezTo>
                    <a:pt x="1237110" y="152888"/>
                    <a:pt x="1225335" y="153581"/>
                    <a:pt x="1213423" y="154273"/>
                  </a:cubicBezTo>
                  <a:cubicBezTo>
                    <a:pt x="1205666" y="154689"/>
                    <a:pt x="1198047" y="155243"/>
                    <a:pt x="1190290" y="155520"/>
                  </a:cubicBezTo>
                  <a:cubicBezTo>
                    <a:pt x="1177131" y="156213"/>
                    <a:pt x="1163972" y="156628"/>
                    <a:pt x="1150813" y="157044"/>
                  </a:cubicBezTo>
                  <a:cubicBezTo>
                    <a:pt x="1144302" y="157321"/>
                    <a:pt x="1137792" y="157598"/>
                    <a:pt x="1131143" y="157736"/>
                  </a:cubicBezTo>
                  <a:cubicBezTo>
                    <a:pt x="1111473" y="158152"/>
                    <a:pt x="1091665" y="158429"/>
                    <a:pt x="1071857" y="158429"/>
                  </a:cubicBezTo>
                  <a:cubicBezTo>
                    <a:pt x="1052049" y="158429"/>
                    <a:pt x="1033072" y="158152"/>
                    <a:pt x="1013679" y="157736"/>
                  </a:cubicBezTo>
                  <a:cubicBezTo>
                    <a:pt x="1007307" y="157598"/>
                    <a:pt x="1000935" y="157321"/>
                    <a:pt x="994564" y="157182"/>
                  </a:cubicBezTo>
                  <a:cubicBezTo>
                    <a:pt x="981681" y="156767"/>
                    <a:pt x="968799" y="156351"/>
                    <a:pt x="955917" y="155659"/>
                  </a:cubicBezTo>
                  <a:cubicBezTo>
                    <a:pt x="948298" y="155243"/>
                    <a:pt x="940818" y="154828"/>
                    <a:pt x="933200" y="154412"/>
                  </a:cubicBezTo>
                  <a:cubicBezTo>
                    <a:pt x="921564" y="153719"/>
                    <a:pt x="909790" y="153027"/>
                    <a:pt x="898155" y="152196"/>
                  </a:cubicBezTo>
                  <a:cubicBezTo>
                    <a:pt x="890259" y="151641"/>
                    <a:pt x="882363" y="151087"/>
                    <a:pt x="874329" y="150395"/>
                  </a:cubicBezTo>
                  <a:cubicBezTo>
                    <a:pt x="862971" y="149425"/>
                    <a:pt x="851474" y="148456"/>
                    <a:pt x="840115" y="147347"/>
                  </a:cubicBezTo>
                  <a:cubicBezTo>
                    <a:pt x="832358" y="146655"/>
                    <a:pt x="824463" y="145962"/>
                    <a:pt x="816706" y="145131"/>
                  </a:cubicBezTo>
                  <a:cubicBezTo>
                    <a:pt x="804239" y="143884"/>
                    <a:pt x="791911" y="142361"/>
                    <a:pt x="779583" y="140837"/>
                  </a:cubicBezTo>
                  <a:cubicBezTo>
                    <a:pt x="768363" y="139452"/>
                    <a:pt x="757281" y="138067"/>
                    <a:pt x="746200" y="136543"/>
                  </a:cubicBezTo>
                  <a:cubicBezTo>
                    <a:pt x="733318" y="134881"/>
                    <a:pt x="720435" y="133080"/>
                    <a:pt x="707692" y="131141"/>
                  </a:cubicBezTo>
                  <a:cubicBezTo>
                    <a:pt x="697995" y="129617"/>
                    <a:pt x="688299" y="128094"/>
                    <a:pt x="678603" y="126431"/>
                  </a:cubicBezTo>
                  <a:cubicBezTo>
                    <a:pt x="670014" y="125046"/>
                    <a:pt x="661565" y="123661"/>
                    <a:pt x="653115" y="122137"/>
                  </a:cubicBezTo>
                  <a:cubicBezTo>
                    <a:pt x="642726" y="120336"/>
                    <a:pt x="632337" y="118397"/>
                    <a:pt x="621948" y="116458"/>
                  </a:cubicBezTo>
                  <a:cubicBezTo>
                    <a:pt x="614469" y="115073"/>
                    <a:pt x="606988" y="113688"/>
                    <a:pt x="599509" y="112164"/>
                  </a:cubicBezTo>
                  <a:cubicBezTo>
                    <a:pt x="588565" y="109947"/>
                    <a:pt x="577623" y="107731"/>
                    <a:pt x="566680" y="105515"/>
                  </a:cubicBezTo>
                  <a:cubicBezTo>
                    <a:pt x="560308" y="104130"/>
                    <a:pt x="553936" y="102744"/>
                    <a:pt x="547564" y="101359"/>
                  </a:cubicBezTo>
                  <a:cubicBezTo>
                    <a:pt x="535651" y="98727"/>
                    <a:pt x="523877" y="96095"/>
                    <a:pt x="512103" y="93325"/>
                  </a:cubicBezTo>
                  <a:cubicBezTo>
                    <a:pt x="508779" y="92494"/>
                    <a:pt x="505316" y="91663"/>
                    <a:pt x="501991" y="90832"/>
                  </a:cubicBezTo>
                  <a:cubicBezTo>
                    <a:pt x="457250" y="80028"/>
                    <a:pt x="413062" y="68115"/>
                    <a:pt x="369291" y="54956"/>
                  </a:cubicBezTo>
                  <a:cubicBezTo>
                    <a:pt x="367351" y="54402"/>
                    <a:pt x="365273" y="53847"/>
                    <a:pt x="363334" y="53155"/>
                  </a:cubicBezTo>
                  <a:cubicBezTo>
                    <a:pt x="349482" y="48999"/>
                    <a:pt x="335769" y="44567"/>
                    <a:pt x="322056" y="40134"/>
                  </a:cubicBezTo>
                  <a:cubicBezTo>
                    <a:pt x="319147" y="39164"/>
                    <a:pt x="316238" y="38195"/>
                    <a:pt x="313191" y="37225"/>
                  </a:cubicBezTo>
                  <a:cubicBezTo>
                    <a:pt x="299477" y="32654"/>
                    <a:pt x="285764" y="28083"/>
                    <a:pt x="272051" y="23373"/>
                  </a:cubicBezTo>
                  <a:cubicBezTo>
                    <a:pt x="271219" y="23096"/>
                    <a:pt x="270388" y="22819"/>
                    <a:pt x="269557" y="22542"/>
                  </a:cubicBezTo>
                  <a:cubicBezTo>
                    <a:pt x="209163" y="1487"/>
                    <a:pt x="142536" y="29468"/>
                    <a:pt x="115524" y="87507"/>
                  </a:cubicBezTo>
                  <a:lnTo>
                    <a:pt x="0" y="335179"/>
                  </a:lnTo>
                  <a:cubicBezTo>
                    <a:pt x="330367" y="471065"/>
                    <a:pt x="692177" y="546143"/>
                    <a:pt x="1071580" y="546143"/>
                  </a:cubicBezTo>
                  <a:cubicBezTo>
                    <a:pt x="1450982" y="546143"/>
                    <a:pt x="1847423" y="463724"/>
                    <a:pt x="2190395" y="315232"/>
                  </a:cubicBezTo>
                  <a:close/>
                </a:path>
              </a:pathLst>
            </a:custGeom>
            <a:solidFill>
              <a:srgbClr val="F4C3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851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EB86EAD-CDC7-42EA-A57B-FA2ED1A66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8866" y="618459"/>
            <a:ext cx="10854267" cy="562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3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9EEB1AD-F5CF-4112-83C8-E40EB74F02A4}"/>
              </a:ext>
            </a:extLst>
          </p:cNvPr>
          <p:cNvSpPr/>
          <p:nvPr/>
        </p:nvSpPr>
        <p:spPr>
          <a:xfrm>
            <a:off x="0" y="0"/>
            <a:ext cx="4304581" cy="6858000"/>
          </a:xfrm>
          <a:prstGeom prst="rect">
            <a:avLst/>
          </a:prstGeom>
          <a:solidFill>
            <a:srgbClr val="D31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44C421-55BE-44FF-9460-BC991B3643EE}"/>
              </a:ext>
            </a:extLst>
          </p:cNvPr>
          <p:cNvSpPr txBox="1"/>
          <p:nvPr/>
        </p:nvSpPr>
        <p:spPr>
          <a:xfrm>
            <a:off x="410254" y="558331"/>
            <a:ext cx="3505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Центр противодействия коррупции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3FE26D-0BDD-4ABB-9E14-38FAD37DCB7A}"/>
              </a:ext>
            </a:extLst>
          </p:cNvPr>
          <p:cNvSpPr txBox="1"/>
          <p:nvPr/>
        </p:nvSpPr>
        <p:spPr>
          <a:xfrm>
            <a:off x="410254" y="1933309"/>
            <a:ext cx="3505531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chemeClr val="bg1"/>
                </a:solidFill>
              </a:rPr>
              <a:t>Цель: Создание условий, обеспечивающих повышение правовой и организационной грамотности представителей муниципального управления в сфере профилактики коррупции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474898-68B8-4D95-AD0E-6C3827DB780C}"/>
              </a:ext>
            </a:extLst>
          </p:cNvPr>
          <p:cNvSpPr txBox="1"/>
          <p:nvPr/>
        </p:nvSpPr>
        <p:spPr>
          <a:xfrm>
            <a:off x="4838482" y="204612"/>
            <a:ext cx="3765398" cy="190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>
                <a:solidFill>
                  <a:srgbClr val="D31317"/>
                </a:solidFill>
              </a:rPr>
              <a:t>1. </a:t>
            </a:r>
            <a:r>
              <a:rPr lang="en-US" sz="3200" b="1" i="1" dirty="0">
                <a:solidFill>
                  <a:srgbClr val="D31317"/>
                </a:solidFill>
              </a:rPr>
              <a:t/>
            </a:r>
            <a:br>
              <a:rPr lang="en-US" sz="3200" b="1" i="1" dirty="0">
                <a:solidFill>
                  <a:srgbClr val="D31317"/>
                </a:solidFill>
              </a:rPr>
            </a:br>
            <a:r>
              <a:rPr lang="ru-RU" sz="1200" dirty="0"/>
              <a:t>Формирование единого подхода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к нормативно-правовой базе на муниципальном уровне в сфере противодействия коррупции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EBEC47-5508-43CD-A6F7-F3A0F1B37EAA}"/>
              </a:ext>
            </a:extLst>
          </p:cNvPr>
          <p:cNvSpPr txBox="1"/>
          <p:nvPr/>
        </p:nvSpPr>
        <p:spPr>
          <a:xfrm>
            <a:off x="8841138" y="171249"/>
            <a:ext cx="3048939" cy="2461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D31317"/>
                </a:solidFill>
              </a:rPr>
              <a:t>2</a:t>
            </a:r>
            <a:r>
              <a:rPr lang="ru-RU" sz="3200" b="1" i="1" dirty="0">
                <a:solidFill>
                  <a:srgbClr val="D31317"/>
                </a:solidFill>
              </a:rPr>
              <a:t>. </a:t>
            </a:r>
            <a:r>
              <a:rPr lang="en-US" sz="3200" b="1" i="1" dirty="0">
                <a:solidFill>
                  <a:srgbClr val="D31317"/>
                </a:solidFill>
              </a:rPr>
              <a:t/>
            </a:r>
            <a:br>
              <a:rPr lang="en-US" sz="3200" b="1" i="1" dirty="0">
                <a:solidFill>
                  <a:srgbClr val="D31317"/>
                </a:solidFill>
              </a:rPr>
            </a:br>
            <a:r>
              <a:rPr lang="ru-RU" sz="1200" dirty="0"/>
              <a:t>Развитие профессиональных компетенций у представителей ОМСУ для решения вопросов противодействия и профилактики коррупционных правонарушений на муниципальном уровне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2E2EF3-127B-4C0A-88BA-3931032C413B}"/>
              </a:ext>
            </a:extLst>
          </p:cNvPr>
          <p:cNvSpPr txBox="1"/>
          <p:nvPr/>
        </p:nvSpPr>
        <p:spPr>
          <a:xfrm>
            <a:off x="4838481" y="1970307"/>
            <a:ext cx="3765399" cy="273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D31317"/>
                </a:solidFill>
              </a:rPr>
              <a:t>3</a:t>
            </a:r>
            <a:r>
              <a:rPr lang="ru-RU" sz="3200" b="1" i="1" dirty="0">
                <a:solidFill>
                  <a:srgbClr val="D31317"/>
                </a:solidFill>
              </a:rPr>
              <a:t>. </a:t>
            </a:r>
            <a:r>
              <a:rPr lang="en-US" sz="3200" b="1" i="1" dirty="0">
                <a:solidFill>
                  <a:srgbClr val="D31317"/>
                </a:solidFill>
              </a:rPr>
              <a:t/>
            </a:r>
            <a:br>
              <a:rPr lang="en-US" sz="3200" b="1" i="1" dirty="0">
                <a:solidFill>
                  <a:srgbClr val="D31317"/>
                </a:solidFill>
              </a:rPr>
            </a:br>
            <a:r>
              <a:rPr lang="ru-RU" sz="1200" dirty="0"/>
              <a:t>Проведение тематических информационно-просветительских мероприятий для выработки согласованной позиции, обсуждения проблемных тематик между контрольно-надзорными органами, органами государственной власти и ОМСУ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3C7FE7-DD69-4160-94A5-BD7870924D88}"/>
              </a:ext>
            </a:extLst>
          </p:cNvPr>
          <p:cNvSpPr txBox="1"/>
          <p:nvPr/>
        </p:nvSpPr>
        <p:spPr>
          <a:xfrm>
            <a:off x="8841138" y="2696860"/>
            <a:ext cx="3048939" cy="190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D31317"/>
                </a:solidFill>
              </a:rPr>
              <a:t>4</a:t>
            </a:r>
            <a:r>
              <a:rPr lang="ru-RU" sz="3200" b="1" i="1" dirty="0">
                <a:solidFill>
                  <a:srgbClr val="D31317"/>
                </a:solidFill>
              </a:rPr>
              <a:t>. </a:t>
            </a:r>
            <a:r>
              <a:rPr lang="en-US" sz="3200" b="1" i="1" dirty="0">
                <a:solidFill>
                  <a:srgbClr val="D31317"/>
                </a:solidFill>
              </a:rPr>
              <a:t/>
            </a:r>
            <a:br>
              <a:rPr lang="en-US" sz="3200" b="1" i="1" dirty="0">
                <a:solidFill>
                  <a:srgbClr val="D31317"/>
                </a:solidFill>
              </a:rPr>
            </a:br>
            <a:r>
              <a:rPr lang="ru-RU" sz="1200" dirty="0"/>
              <a:t>Методическое сопровождение деятельности органов местного самоуправления по вопросам противодействия коррупции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702F6C-4C14-4ADE-B49C-C9BBF1FCF04F}"/>
              </a:ext>
            </a:extLst>
          </p:cNvPr>
          <p:cNvSpPr txBox="1"/>
          <p:nvPr/>
        </p:nvSpPr>
        <p:spPr>
          <a:xfrm>
            <a:off x="4843763" y="4707552"/>
            <a:ext cx="3765399" cy="190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D31317"/>
                </a:solidFill>
              </a:rPr>
              <a:t>5</a:t>
            </a:r>
            <a:r>
              <a:rPr lang="ru-RU" sz="3200" b="1" i="1" dirty="0">
                <a:solidFill>
                  <a:srgbClr val="D31317"/>
                </a:solidFill>
              </a:rPr>
              <a:t>. </a:t>
            </a:r>
            <a:r>
              <a:rPr lang="en-US" sz="3200" b="1" i="1" dirty="0">
                <a:solidFill>
                  <a:srgbClr val="D31317"/>
                </a:solidFill>
              </a:rPr>
              <a:t/>
            </a:r>
            <a:br>
              <a:rPr lang="en-US" sz="3200" b="1" i="1" dirty="0">
                <a:solidFill>
                  <a:srgbClr val="D31317"/>
                </a:solidFill>
              </a:rPr>
            </a:br>
            <a:r>
              <a:rPr lang="ru-RU" sz="1200" dirty="0"/>
              <a:t>Содействие в формировании нетерпимого отношения к коррупционным проявлениям у представителей муниципального управления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EC2505D-98B3-48B1-B34A-8B0724C15276}"/>
              </a:ext>
            </a:extLst>
          </p:cNvPr>
          <p:cNvSpPr txBox="1"/>
          <p:nvPr/>
        </p:nvSpPr>
        <p:spPr>
          <a:xfrm>
            <a:off x="8841138" y="4707552"/>
            <a:ext cx="3048939" cy="190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D31317"/>
                </a:solidFill>
              </a:rPr>
              <a:t>6</a:t>
            </a:r>
            <a:r>
              <a:rPr lang="ru-RU" sz="3200" b="1" i="1" dirty="0">
                <a:solidFill>
                  <a:srgbClr val="D31317"/>
                </a:solidFill>
              </a:rPr>
              <a:t>. </a:t>
            </a:r>
            <a:r>
              <a:rPr lang="en-US" sz="3200" b="1" i="1" dirty="0">
                <a:solidFill>
                  <a:srgbClr val="D31317"/>
                </a:solidFill>
              </a:rPr>
              <a:t/>
            </a:r>
            <a:br>
              <a:rPr lang="en-US" sz="3200" b="1" i="1" dirty="0">
                <a:solidFill>
                  <a:srgbClr val="D31317"/>
                </a:solidFill>
              </a:rPr>
            </a:br>
            <a:r>
              <a:rPr lang="ru-RU" sz="1200" dirty="0"/>
              <a:t>Взаимодействие с органами государственной власти </a:t>
            </a:r>
            <a:br>
              <a:rPr lang="ru-RU" sz="1200" dirty="0"/>
            </a:br>
            <a:r>
              <a:rPr lang="ru-RU" sz="1200" dirty="0"/>
              <a:t>по вопросам противодействия коррупции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31F9069-0E8B-4FF5-A9EA-C20E38AAD4E7}"/>
              </a:ext>
            </a:extLst>
          </p:cNvPr>
          <p:cNvSpPr txBox="1"/>
          <p:nvPr/>
        </p:nvSpPr>
        <p:spPr>
          <a:xfrm>
            <a:off x="410254" y="5130566"/>
            <a:ext cx="3505531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i="1" dirty="0">
                <a:solidFill>
                  <a:schemeClr val="bg1"/>
                </a:solidFill>
              </a:rPr>
              <a:t>совместно с управлением </a:t>
            </a:r>
            <a:br>
              <a:rPr lang="ru-RU" sz="1200" b="1" i="1" dirty="0">
                <a:solidFill>
                  <a:schemeClr val="bg1"/>
                </a:solidFill>
              </a:rPr>
            </a:br>
            <a:r>
              <a:rPr lang="ru-RU" sz="1200" b="1" i="1" dirty="0">
                <a:solidFill>
                  <a:schemeClr val="bg1"/>
                </a:solidFill>
              </a:rPr>
              <a:t>по противодействию коррупции Администрации Губернатора Красноярского края с 2016 года</a:t>
            </a:r>
          </a:p>
        </p:txBody>
      </p:sp>
    </p:spTree>
    <p:extLst>
      <p:ext uri="{BB962C8B-B14F-4D97-AF65-F5344CB8AC3E}">
        <p14:creationId xmlns:p14="http://schemas.microsoft.com/office/powerpoint/2010/main" val="120311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5E91367-DAFF-4E9D-8D4C-E05BAFF16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9EEB1AD-F5CF-4112-83C8-E40EB74F02A4}"/>
              </a:ext>
            </a:extLst>
          </p:cNvPr>
          <p:cNvSpPr/>
          <p:nvPr/>
        </p:nvSpPr>
        <p:spPr>
          <a:xfrm>
            <a:off x="-1" y="0"/>
            <a:ext cx="5529533" cy="6858000"/>
          </a:xfrm>
          <a:prstGeom prst="rect">
            <a:avLst/>
          </a:prstGeom>
          <a:solidFill>
            <a:srgbClr val="3D1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44C421-55BE-44FF-9460-BC991B3643EE}"/>
              </a:ext>
            </a:extLst>
          </p:cNvPr>
          <p:cNvSpPr txBox="1"/>
          <p:nvPr/>
        </p:nvSpPr>
        <p:spPr>
          <a:xfrm>
            <a:off x="410254" y="359923"/>
            <a:ext cx="38598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Сборник практик различных регионов России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по предотвращению и урегулированию конфликта интересов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2E2EF3-127B-4C0A-88BA-3931032C413B}"/>
              </a:ext>
            </a:extLst>
          </p:cNvPr>
          <p:cNvSpPr txBox="1"/>
          <p:nvPr/>
        </p:nvSpPr>
        <p:spPr>
          <a:xfrm>
            <a:off x="410254" y="2750972"/>
            <a:ext cx="5031108" cy="393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i="1" dirty="0">
                <a:solidFill>
                  <a:schemeClr val="bg1"/>
                </a:solidFill>
              </a:rPr>
              <a:t>Задачи:</a:t>
            </a:r>
            <a:endParaRPr lang="ru-RU" sz="12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исследование правового аспекта конфликта интересов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на местном уровне в Российской Федерации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>(80 субъектов)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сбор, анализ, классификация ситуаций, связанных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с конфликтом интересов выработка методических рекомендаций (инструкций, советов, алгоритмов действий), необходимых для предотвращения и урегулирования конфликта интересов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</a:rPr>
              <a:t>819 описаний ситуаций</a:t>
            </a:r>
            <a:r>
              <a:rPr lang="ru-RU" sz="1200" dirty="0">
                <a:solidFill>
                  <a:schemeClr val="bg1"/>
                </a:solidFill>
              </a:rPr>
              <a:t>, связанных с конфликтом интересов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формирование системных знаний по вопросам предотвращения и урегулирования конфликта интересов</a:t>
            </a:r>
          </a:p>
        </p:txBody>
      </p:sp>
    </p:spTree>
    <p:extLst>
      <p:ext uri="{BB962C8B-B14F-4D97-AF65-F5344CB8AC3E}">
        <p14:creationId xmlns:p14="http://schemas.microsoft.com/office/powerpoint/2010/main" val="287960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9EEB1AD-F5CF-4112-83C8-E40EB74F02A4}"/>
              </a:ext>
            </a:extLst>
          </p:cNvPr>
          <p:cNvSpPr/>
          <p:nvPr/>
        </p:nvSpPr>
        <p:spPr>
          <a:xfrm>
            <a:off x="-1" y="0"/>
            <a:ext cx="5529533" cy="6858000"/>
          </a:xfrm>
          <a:prstGeom prst="rect">
            <a:avLst/>
          </a:prstGeom>
          <a:solidFill>
            <a:srgbClr val="6C4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C415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61AC2E1-7D9F-4990-B9C7-105482ED53EA}"/>
              </a:ext>
            </a:extLst>
          </p:cNvPr>
          <p:cNvSpPr/>
          <p:nvPr/>
        </p:nvSpPr>
        <p:spPr>
          <a:xfrm>
            <a:off x="0" y="2570672"/>
            <a:ext cx="5518752" cy="4269104"/>
          </a:xfrm>
          <a:prstGeom prst="rect">
            <a:avLst/>
          </a:prstGeom>
          <a:solidFill>
            <a:srgbClr val="791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C415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44C421-55BE-44FF-9460-BC991B3643EE}"/>
              </a:ext>
            </a:extLst>
          </p:cNvPr>
          <p:cNvSpPr txBox="1"/>
          <p:nvPr/>
        </p:nvSpPr>
        <p:spPr>
          <a:xfrm>
            <a:off x="360226" y="558331"/>
            <a:ext cx="5033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Обучение представителей муниципалитетов (курсы повышения квалификации)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2E2EF3-127B-4C0A-88BA-3931032C413B}"/>
              </a:ext>
            </a:extLst>
          </p:cNvPr>
          <p:cNvSpPr txBox="1"/>
          <p:nvPr/>
        </p:nvSpPr>
        <p:spPr>
          <a:xfrm>
            <a:off x="6096000" y="558331"/>
            <a:ext cx="5031108" cy="273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6C4155"/>
                </a:solidFill>
              </a:rPr>
              <a:t>2025 год: </a:t>
            </a:r>
            <a:r>
              <a:rPr lang="ru-RU" sz="1200" i="1" dirty="0"/>
              <a:t>Выпускников </a:t>
            </a:r>
            <a:r>
              <a:rPr lang="ru-RU" sz="2800" b="1" i="1" dirty="0">
                <a:solidFill>
                  <a:srgbClr val="6C4155"/>
                </a:solidFill>
              </a:rPr>
              <a:t>292</a:t>
            </a:r>
            <a:r>
              <a:rPr lang="ru-RU" sz="1200" i="1" dirty="0">
                <a:solidFill>
                  <a:srgbClr val="6C4155"/>
                </a:solidFill>
              </a:rPr>
              <a:t>,</a:t>
            </a:r>
            <a:r>
              <a:rPr lang="ru-RU" sz="1200" i="1" dirty="0"/>
              <a:t>  из них молодых специалистов </a:t>
            </a:r>
            <a:r>
              <a:rPr lang="ru-RU" sz="2800" b="1" i="1" dirty="0">
                <a:solidFill>
                  <a:srgbClr val="6C4155"/>
                </a:solidFill>
              </a:rPr>
              <a:t>138 (47%)</a:t>
            </a:r>
          </a:p>
          <a:p>
            <a:pPr>
              <a:lnSpc>
                <a:spcPct val="150000"/>
              </a:lnSpc>
            </a:pPr>
            <a:endParaRPr lang="ru-RU" sz="1200" i="1" dirty="0"/>
          </a:p>
          <a:p>
            <a:pPr>
              <a:lnSpc>
                <a:spcPct val="150000"/>
              </a:lnSpc>
            </a:pPr>
            <a:r>
              <a:rPr lang="ru-RU" sz="1200" b="1" dirty="0"/>
              <a:t>ПК-20 «Основы профилактики коррупции»</a:t>
            </a:r>
          </a:p>
          <a:p>
            <a:pPr>
              <a:lnSpc>
                <a:spcPct val="150000"/>
              </a:lnSpc>
            </a:pPr>
            <a:r>
              <a:rPr lang="ru-RU" sz="1200" b="1" dirty="0"/>
              <a:t>ПК-22 «Предупреждение коррупции в организациях»</a:t>
            </a:r>
          </a:p>
          <a:p>
            <a:pPr>
              <a:lnSpc>
                <a:spcPct val="150000"/>
              </a:lnSpc>
            </a:pPr>
            <a:r>
              <a:rPr lang="ru-RU" sz="1200" b="1" dirty="0"/>
              <a:t>ПК-17 «Требование о предотвращении и урегулировании конфликта интересов»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7E0ED02-C68C-4FDB-B294-8B5899548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62" t="24879" r="6288" b="6804"/>
          <a:stretch/>
        </p:blipFill>
        <p:spPr>
          <a:xfrm>
            <a:off x="5540312" y="3410776"/>
            <a:ext cx="6651688" cy="344722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AC7A732-DDF2-418E-8BAE-FC08D3E48826}"/>
              </a:ext>
            </a:extLst>
          </p:cNvPr>
          <p:cNvSpPr/>
          <p:nvPr/>
        </p:nvSpPr>
        <p:spPr>
          <a:xfrm>
            <a:off x="360226" y="2949111"/>
            <a:ext cx="4647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Вебинары: </a:t>
            </a:r>
            <a:r>
              <a:rPr lang="ru-RU" sz="2400" b="1" i="1" dirty="0">
                <a:solidFill>
                  <a:schemeClr val="bg1"/>
                </a:solidFill>
              </a:rPr>
              <a:t>1020 человек</a:t>
            </a:r>
            <a:endParaRPr lang="ru-RU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D9EC42-B0B7-4D74-B0CD-B11ED2155693}"/>
              </a:ext>
            </a:extLst>
          </p:cNvPr>
          <p:cNvSpPr txBox="1"/>
          <p:nvPr/>
        </p:nvSpPr>
        <p:spPr>
          <a:xfrm>
            <a:off x="360227" y="3631924"/>
            <a:ext cx="4720732" cy="255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chemeClr val="bg1"/>
                </a:solidFill>
              </a:rPr>
              <a:t>«Декларационная кампания 2025: актуальные вопросы представления сведений о доходах лицами, вовлеченными в сферу местного самоуправления»</a:t>
            </a:r>
          </a:p>
          <a:p>
            <a:pPr>
              <a:lnSpc>
                <a:spcPct val="150000"/>
              </a:lnSpc>
            </a:pPr>
            <a:endParaRPr lang="ru-RU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chemeClr val="bg1"/>
                </a:solidFill>
              </a:rPr>
              <a:t>«Формы проявления и последствия коррупции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>для муниципального образования»</a:t>
            </a:r>
          </a:p>
          <a:p>
            <a:pPr>
              <a:lnSpc>
                <a:spcPct val="150000"/>
              </a:lnSpc>
            </a:pPr>
            <a:endParaRPr lang="ru-RU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chemeClr val="bg1"/>
                </a:solidFill>
              </a:rPr>
              <a:t>«Применение мер дисциплинарной ответственности за допущенные коррупционные проступки»</a:t>
            </a:r>
          </a:p>
        </p:txBody>
      </p:sp>
    </p:spTree>
    <p:extLst>
      <p:ext uri="{BB962C8B-B14F-4D97-AF65-F5344CB8AC3E}">
        <p14:creationId xmlns:p14="http://schemas.microsoft.com/office/powerpoint/2010/main" val="298836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095EC05-A6E4-45FF-848E-F47C3DA5DF98}"/>
              </a:ext>
            </a:extLst>
          </p:cNvPr>
          <p:cNvSpPr/>
          <p:nvPr/>
        </p:nvSpPr>
        <p:spPr>
          <a:xfrm>
            <a:off x="0" y="0"/>
            <a:ext cx="12192000" cy="1552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2C971BA-A431-4F69-8B28-BE57ED923032}"/>
              </a:ext>
            </a:extLst>
          </p:cNvPr>
          <p:cNvSpPr txBox="1"/>
          <p:nvPr/>
        </p:nvSpPr>
        <p:spPr>
          <a:xfrm>
            <a:off x="360226" y="571482"/>
            <a:ext cx="8102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Почему проект «ДОВЕРИЕ МОЛОДЫМ»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актуален именно сейчас?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133465C-549F-4A95-B7E2-58B5FF46A965}"/>
              </a:ext>
            </a:extLst>
          </p:cNvPr>
          <p:cNvSpPr txBox="1"/>
          <p:nvPr/>
        </p:nvSpPr>
        <p:spPr>
          <a:xfrm>
            <a:off x="5658965" y="1771811"/>
            <a:ext cx="5607096" cy="190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>
                <a:solidFill>
                  <a:srgbClr val="2F5597"/>
                </a:solidFill>
              </a:rPr>
              <a:t>1.</a:t>
            </a:r>
            <a:endParaRPr lang="ru-RU" sz="1200" b="1" dirty="0">
              <a:solidFill>
                <a:srgbClr val="2F5597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b="1" dirty="0"/>
              <a:t>Регион в процессе перехода на одноуровневую модель МСУ:</a:t>
            </a:r>
          </a:p>
          <a:p>
            <a:pPr>
              <a:lnSpc>
                <a:spcPct val="150000"/>
              </a:lnSpc>
            </a:pPr>
            <a:r>
              <a:rPr lang="ru-RU" sz="1200" dirty="0"/>
              <a:t>новые-молодые кадры, включая участников СВО, из которых формируются ОМСУ округов, нуждаются в своевременном антикоррупционном просвещении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95A38E5-C544-4FE0-942B-A430DB4BA737}"/>
              </a:ext>
            </a:extLst>
          </p:cNvPr>
          <p:cNvSpPr txBox="1"/>
          <p:nvPr/>
        </p:nvSpPr>
        <p:spPr>
          <a:xfrm>
            <a:off x="5658965" y="4082877"/>
            <a:ext cx="5772214" cy="2461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200" b="1" i="1" dirty="0">
                <a:solidFill>
                  <a:srgbClr val="2F5597"/>
                </a:solidFill>
              </a:rPr>
              <a:t>3.</a:t>
            </a:r>
            <a:endParaRPr lang="ru-RU" sz="1200" b="1" dirty="0">
              <a:solidFill>
                <a:srgbClr val="2F5597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b="1" dirty="0"/>
              <a:t>Укрепление антикоррупционных компетенций – укрепление доверия между населением и ОМСУ</a:t>
            </a:r>
            <a:r>
              <a:rPr lang="en-US" sz="1200" b="1" dirty="0"/>
              <a:t>:</a:t>
            </a:r>
            <a:endParaRPr lang="ru-RU" sz="1200" b="1" dirty="0"/>
          </a:p>
          <a:p>
            <a:pPr>
              <a:lnSpc>
                <a:spcPct val="150000"/>
              </a:lnSpc>
            </a:pPr>
            <a:r>
              <a:rPr lang="ru-RU" sz="1200" dirty="0"/>
              <a:t>обучение «с нуля»  молодых кадров в сфере противодействия коррупции, позволит минимизировать коррупционные риски, </a:t>
            </a:r>
            <a:br>
              <a:rPr lang="ru-RU" sz="1200" dirty="0"/>
            </a:br>
            <a:r>
              <a:rPr lang="ru-RU" sz="1200" dirty="0"/>
              <a:t>а также привнести в работу муниципалитета свежие решения </a:t>
            </a:r>
            <a:br>
              <a:rPr lang="ru-RU" sz="1200" dirty="0"/>
            </a:br>
            <a:r>
              <a:rPr lang="ru-RU" sz="1200" dirty="0"/>
              <a:t>по эффективному разрешению проблемных задач в данной сфере  </a:t>
            </a:r>
            <a:endParaRPr lang="ru-RU" sz="1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35DE926-5A09-4439-89ED-3A2DA6F2206B}"/>
              </a:ext>
            </a:extLst>
          </p:cNvPr>
          <p:cNvSpPr txBox="1"/>
          <p:nvPr/>
        </p:nvSpPr>
        <p:spPr>
          <a:xfrm>
            <a:off x="406345" y="2443832"/>
            <a:ext cx="4349797" cy="329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200" b="1" i="1" dirty="0">
                <a:solidFill>
                  <a:srgbClr val="2F5597"/>
                </a:solidFill>
              </a:rPr>
              <a:t>2.</a:t>
            </a:r>
            <a:endParaRPr lang="ru-RU" sz="1200" dirty="0">
              <a:solidFill>
                <a:srgbClr val="2F5597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b="1" dirty="0"/>
              <a:t>Существующие в ОМСУ практики работы </a:t>
            </a:r>
            <a:br>
              <a:rPr lang="ru-RU" sz="1200" b="1" dirty="0"/>
            </a:br>
            <a:r>
              <a:rPr lang="ru-RU" sz="1200" b="1" dirty="0"/>
              <a:t>с кадрами по вопросам противодействия коррупции устарели и требуют новых подходов:</a:t>
            </a:r>
          </a:p>
          <a:p>
            <a:pPr>
              <a:lnSpc>
                <a:spcPct val="150000"/>
              </a:lnSpc>
            </a:pPr>
            <a:r>
              <a:rPr lang="ru-RU" sz="1200" dirty="0"/>
              <a:t>формирование муниципальных команд из числа лиц с различным статусом (депутат, муниципальный служащий, глава) и комплексная работа с ними, будет способствовать формированию качественного антикоррупционного правосознания.</a:t>
            </a:r>
          </a:p>
        </p:txBody>
      </p:sp>
    </p:spTree>
    <p:extLst>
      <p:ext uri="{BB962C8B-B14F-4D97-AF65-F5344CB8AC3E}">
        <p14:creationId xmlns:p14="http://schemas.microsoft.com/office/powerpoint/2010/main" val="234410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0AF0BBC-495B-4069-A97D-D0E92EE40D54}"/>
              </a:ext>
            </a:extLst>
          </p:cNvPr>
          <p:cNvSpPr/>
          <p:nvPr/>
        </p:nvSpPr>
        <p:spPr>
          <a:xfrm>
            <a:off x="0" y="1"/>
            <a:ext cx="12192000" cy="13481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10C9A469-5F9C-42D0-B0AF-44A94287B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243" y="1306252"/>
            <a:ext cx="8552129" cy="1015663"/>
          </a:xfrm>
        </p:spPr>
        <p:txBody>
          <a:bodyPr anchor="t"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4400" b="1" dirty="0">
                <a:solidFill>
                  <a:srgbClr val="2F5597"/>
                </a:solidFill>
                <a:latin typeface="+mn-lt"/>
              </a:rPr>
              <a:t>«ДОВЕРИЕ МОЛОДЫМ»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6D3D4D0D-BDC2-4546-BF50-C0BA359D80D0}"/>
              </a:ext>
            </a:extLst>
          </p:cNvPr>
          <p:cNvSpPr txBox="1">
            <a:spLocks/>
          </p:cNvSpPr>
          <p:nvPr/>
        </p:nvSpPr>
        <p:spPr>
          <a:xfrm>
            <a:off x="360243" y="536219"/>
            <a:ext cx="8399274" cy="7700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dirty="0">
                <a:solidFill>
                  <a:schemeClr val="bg1"/>
                </a:solidFill>
                <a:latin typeface="+mn-lt"/>
              </a:rPr>
              <a:t>Спецпроект по подготовке молодых кадров муниципального управления в сфере противодействия коррупции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20CAD24-2232-47CF-9BF9-A034DCE28984}"/>
              </a:ext>
            </a:extLst>
          </p:cNvPr>
          <p:cNvSpPr txBox="1"/>
          <p:nvPr/>
        </p:nvSpPr>
        <p:spPr>
          <a:xfrm>
            <a:off x="360243" y="2505432"/>
            <a:ext cx="5146289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/>
              <a:t>Цель проекта: </a:t>
            </a:r>
            <a:r>
              <a:rPr lang="ru-RU" sz="1200" dirty="0"/>
              <a:t>совершенствование знаний законодательства в сфере противодействия коррупции, формирование антикоррупционного правосознания у молодых специалистов ОМСУ Красноярского края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5F7618D-883A-4A81-991B-01A2B5ABC170}"/>
              </a:ext>
            </a:extLst>
          </p:cNvPr>
          <p:cNvSpPr txBox="1"/>
          <p:nvPr/>
        </p:nvSpPr>
        <p:spPr>
          <a:xfrm>
            <a:off x="360243" y="4340727"/>
            <a:ext cx="4703463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/>
              <a:t>Образовательный уровень:</a:t>
            </a:r>
            <a:r>
              <a:rPr lang="en-US" sz="1200" b="1" dirty="0"/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4 спецкурса для разных целевых групп</a:t>
            </a:r>
            <a:r>
              <a:rPr lang="en-US" sz="1200" dirty="0"/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Экспертные семинары по отдельным вопросам противодействия коррупции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FD55DBE-E31F-488F-9F44-24A4BB55EF17}"/>
              </a:ext>
            </a:extLst>
          </p:cNvPr>
          <p:cNvSpPr txBox="1"/>
          <p:nvPr/>
        </p:nvSpPr>
        <p:spPr>
          <a:xfrm>
            <a:off x="6487062" y="2894625"/>
            <a:ext cx="4703463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/>
              <a:t>Целевая группа: </a:t>
            </a:r>
            <a:r>
              <a:rPr lang="ru-RU" sz="1200" dirty="0"/>
              <a:t>специалисты ОМСУ Красноярского края со стажем работы на муниципальной должности до 3х лет: муниципальные служащие, депутаты представительных органов муниципальных образований, главы муниципалитетов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FF2E035-819F-41EE-8326-6EB84D1A3607}"/>
              </a:ext>
            </a:extLst>
          </p:cNvPr>
          <p:cNvSpPr txBox="1"/>
          <p:nvPr/>
        </p:nvSpPr>
        <p:spPr>
          <a:xfrm>
            <a:off x="6487062" y="4997339"/>
            <a:ext cx="5146288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/>
              <a:t>Практический  уровень: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выявление проблемных вопросов в сфере противодействия коррупции на муниципальном уровне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разработка методических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140816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403FB93A-6BD7-4FFE-81C7-48A833C37481}"/>
              </a:ext>
            </a:extLst>
          </p:cNvPr>
          <p:cNvSpPr/>
          <p:nvPr/>
        </p:nvSpPr>
        <p:spPr>
          <a:xfrm>
            <a:off x="0" y="0"/>
            <a:ext cx="470346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10C9A469-5F9C-42D0-B0AF-44A94287B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381" y="558051"/>
            <a:ext cx="3875708" cy="1622442"/>
          </a:xfrm>
        </p:spPr>
        <p:txBody>
          <a:bodyPr anchor="t"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КЕЙС - ЧЕМПИОНАТ </a:t>
            </a:r>
            <a:r>
              <a:rPr lang="ru-RU" sz="1800" dirty="0">
                <a:solidFill>
                  <a:schemeClr val="bg1"/>
                </a:solidFill>
                <a:latin typeface="+mn-lt"/>
              </a:rPr>
              <a:t>среди объединенных команд молодых муниципальных кадров </a:t>
            </a:r>
            <a:endParaRPr lang="ru-RU" sz="18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C4BFC05A-B49F-4B65-90A6-E4EE6F47BB29}"/>
              </a:ext>
            </a:extLst>
          </p:cNvPr>
          <p:cNvGrpSpPr/>
          <p:nvPr/>
        </p:nvGrpSpPr>
        <p:grpSpPr>
          <a:xfrm rot="16200000">
            <a:off x="5524168" y="1247636"/>
            <a:ext cx="230568" cy="344957"/>
            <a:chOff x="1774825" y="1869619"/>
            <a:chExt cx="261793" cy="391673"/>
          </a:xfrm>
          <a:solidFill>
            <a:schemeClr val="accent1">
              <a:lumMod val="75000"/>
            </a:schemeClr>
          </a:solidFill>
        </p:grpSpPr>
        <p:sp>
          <p:nvSpPr>
            <p:cNvPr id="13" name="Блок-схема: ссылка на другую страницу 12">
              <a:extLst>
                <a:ext uri="{FF2B5EF4-FFF2-40B4-BE49-F238E27FC236}">
                  <a16:creationId xmlns:a16="http://schemas.microsoft.com/office/drawing/2014/main" xmlns="" id="{6EC45CAB-5F4B-439A-9E7F-DF4DF3F1D924}"/>
                </a:ext>
              </a:extLst>
            </p:cNvPr>
            <p:cNvSpPr/>
            <p:nvPr/>
          </p:nvSpPr>
          <p:spPr>
            <a:xfrm>
              <a:off x="1774825" y="1999499"/>
              <a:ext cx="261793" cy="261793"/>
            </a:xfrm>
            <a:prstGeom prst="flowChartOffpageConnector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1A86A6E-D406-4169-8F90-8CDD97F71C94}"/>
                </a:ext>
              </a:extLst>
            </p:cNvPr>
            <p:cNvSpPr/>
            <p:nvPr/>
          </p:nvSpPr>
          <p:spPr>
            <a:xfrm>
              <a:off x="1774825" y="1869619"/>
              <a:ext cx="261793" cy="72000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82B2F2BA-88AF-49AC-80C7-5FD7DE5A763C}"/>
              </a:ext>
            </a:extLst>
          </p:cNvPr>
          <p:cNvGrpSpPr/>
          <p:nvPr/>
        </p:nvGrpSpPr>
        <p:grpSpPr>
          <a:xfrm rot="16200000">
            <a:off x="5466472" y="3179700"/>
            <a:ext cx="230568" cy="344957"/>
            <a:chOff x="1774825" y="1869619"/>
            <a:chExt cx="261793" cy="391673"/>
          </a:xfrm>
          <a:solidFill>
            <a:schemeClr val="accent1">
              <a:lumMod val="75000"/>
            </a:schemeClr>
          </a:solidFill>
        </p:grpSpPr>
        <p:sp>
          <p:nvSpPr>
            <p:cNvPr id="16" name="Блок-схема: ссылка на другую страницу 15">
              <a:extLst>
                <a:ext uri="{FF2B5EF4-FFF2-40B4-BE49-F238E27FC236}">
                  <a16:creationId xmlns:a16="http://schemas.microsoft.com/office/drawing/2014/main" xmlns="" id="{88B94D8C-EDC1-4BA9-A5F3-8B6BD9E3C10D}"/>
                </a:ext>
              </a:extLst>
            </p:cNvPr>
            <p:cNvSpPr/>
            <p:nvPr/>
          </p:nvSpPr>
          <p:spPr>
            <a:xfrm>
              <a:off x="1774825" y="1999499"/>
              <a:ext cx="261793" cy="261793"/>
            </a:xfrm>
            <a:prstGeom prst="flowChartOffpageConnector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CF5BE19-0570-4B38-A632-272DB3960747}"/>
                </a:ext>
              </a:extLst>
            </p:cNvPr>
            <p:cNvSpPr/>
            <p:nvPr/>
          </p:nvSpPr>
          <p:spPr>
            <a:xfrm>
              <a:off x="1774825" y="1869619"/>
              <a:ext cx="261793" cy="72000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31F3CF12-BB0B-405B-80E4-CA9373400649}"/>
              </a:ext>
            </a:extLst>
          </p:cNvPr>
          <p:cNvGrpSpPr/>
          <p:nvPr/>
        </p:nvGrpSpPr>
        <p:grpSpPr>
          <a:xfrm rot="16200000">
            <a:off x="5453970" y="4849560"/>
            <a:ext cx="230568" cy="344957"/>
            <a:chOff x="1774825" y="1869619"/>
            <a:chExt cx="261793" cy="391673"/>
          </a:xfrm>
          <a:solidFill>
            <a:schemeClr val="accent1">
              <a:lumMod val="75000"/>
            </a:schemeClr>
          </a:solidFill>
        </p:grpSpPr>
        <p:sp>
          <p:nvSpPr>
            <p:cNvPr id="19" name="Блок-схема: ссылка на другую страницу 18">
              <a:extLst>
                <a:ext uri="{FF2B5EF4-FFF2-40B4-BE49-F238E27FC236}">
                  <a16:creationId xmlns:a16="http://schemas.microsoft.com/office/drawing/2014/main" xmlns="" id="{1B92298A-C37B-4777-8E47-F124D2E977E7}"/>
                </a:ext>
              </a:extLst>
            </p:cNvPr>
            <p:cNvSpPr/>
            <p:nvPr/>
          </p:nvSpPr>
          <p:spPr>
            <a:xfrm>
              <a:off x="1774825" y="1999499"/>
              <a:ext cx="261793" cy="261793"/>
            </a:xfrm>
            <a:prstGeom prst="flowChartOffpageConnector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71DBAA62-517F-4FFB-8C49-B1E2050A0B1A}"/>
                </a:ext>
              </a:extLst>
            </p:cNvPr>
            <p:cNvSpPr/>
            <p:nvPr/>
          </p:nvSpPr>
          <p:spPr>
            <a:xfrm>
              <a:off x="1774825" y="1869619"/>
              <a:ext cx="261793" cy="72000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A6D1BDE-F169-4B10-9A9B-533B3F726B14}"/>
              </a:ext>
            </a:extLst>
          </p:cNvPr>
          <p:cNvSpPr/>
          <p:nvPr/>
        </p:nvSpPr>
        <p:spPr>
          <a:xfrm>
            <a:off x="5409276" y="558050"/>
            <a:ext cx="3961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Мероприятие будет состоять из </a:t>
            </a:r>
            <a:r>
              <a:rPr lang="ru-RU" dirty="0">
                <a:solidFill>
                  <a:srgbClr val="C00000"/>
                </a:solidFill>
              </a:rPr>
              <a:t>нескольких этапов: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7623DB-D901-4CC4-819E-AAD5432477DF}"/>
              </a:ext>
            </a:extLst>
          </p:cNvPr>
          <p:cNvSpPr txBox="1"/>
          <p:nvPr/>
        </p:nvSpPr>
        <p:spPr>
          <a:xfrm>
            <a:off x="6298036" y="1235570"/>
            <a:ext cx="4703463" cy="532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/>
              <a:t>подготовительный этап </a:t>
            </a:r>
            <a:r>
              <a:rPr lang="ru-RU" sz="1200" dirty="0"/>
              <a:t>включает в себя разработку, графическую и методическую «упаковку» кейсов, основанных на реальной практике муниципалитетов </a:t>
            </a:r>
            <a:br>
              <a:rPr lang="ru-RU" sz="1200" dirty="0"/>
            </a:br>
            <a:r>
              <a:rPr lang="ru-RU" sz="1200" dirty="0"/>
              <a:t>в решении вопросов противодействия коррупции. </a:t>
            </a:r>
            <a:br>
              <a:rPr lang="ru-RU" sz="1200" dirty="0"/>
            </a:br>
            <a:r>
              <a:rPr lang="ru-RU" sz="1200" dirty="0"/>
              <a:t>На данном этапе будут сформированы муниципальные (межмуниципальные) команды участников</a:t>
            </a:r>
            <a:br>
              <a:rPr lang="ru-RU" sz="1200" dirty="0"/>
            </a:br>
            <a:endParaRPr lang="ru-RU" sz="1200" dirty="0"/>
          </a:p>
          <a:p>
            <a:pPr>
              <a:lnSpc>
                <a:spcPct val="150000"/>
              </a:lnSpc>
            </a:pPr>
            <a:r>
              <a:rPr lang="ru-RU" sz="1200" b="1" dirty="0"/>
              <a:t>основной этап</a:t>
            </a:r>
            <a:r>
              <a:rPr lang="ru-RU" sz="1200" dirty="0"/>
              <a:t> будет состоять из проведения последовательных онлайн тренировок, на которых команды при сопровождении экспертов изучают и анализируют различные ситуации, связанные с общей темой проекта</a:t>
            </a:r>
            <a:br>
              <a:rPr lang="ru-RU" sz="1200" dirty="0"/>
            </a:br>
            <a:endParaRPr lang="ru-RU" sz="1200" dirty="0"/>
          </a:p>
          <a:p>
            <a:pPr>
              <a:lnSpc>
                <a:spcPct val="150000"/>
              </a:lnSpc>
            </a:pPr>
            <a:r>
              <a:rPr lang="ru-RU" sz="1200" b="1" dirty="0"/>
              <a:t>итоговый этап </a:t>
            </a:r>
            <a:r>
              <a:rPr lang="ru-RU" sz="1200" dirty="0"/>
              <a:t>проекта предполагает проведение открытого чемпионата, где в режиме реального времени команды соревнуются между собой </a:t>
            </a:r>
            <a:br>
              <a:rPr lang="ru-RU" sz="1200" dirty="0"/>
            </a:br>
            <a:r>
              <a:rPr lang="ru-RU" sz="1200" dirty="0"/>
              <a:t>в решении заданных ситуаций. Такое мероприятие возможно провести с привлечением команд </a:t>
            </a:r>
            <a:br>
              <a:rPr lang="ru-RU" sz="1200" dirty="0"/>
            </a:br>
            <a:r>
              <a:rPr lang="ru-RU" sz="1200" dirty="0"/>
              <a:t>из других регионов</a:t>
            </a:r>
          </a:p>
        </p:txBody>
      </p:sp>
    </p:spTree>
    <p:extLst>
      <p:ext uri="{BB962C8B-B14F-4D97-AF65-F5344CB8AC3E}">
        <p14:creationId xmlns:p14="http://schemas.microsoft.com/office/powerpoint/2010/main" val="3685263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398</Words>
  <Application>Microsoft Office PowerPoint</Application>
  <PresentationFormat>Широкоэкранный</PresentationFormat>
  <Paragraphs>79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Montserrat</vt:lpstr>
      <vt:lpstr>Montserrat SemiBold</vt:lpstr>
      <vt:lpstr>Тема Office</vt:lpstr>
      <vt:lpstr>Презентация PowerPoint</vt:lpstr>
      <vt:lpstr>СТРАТЕГИЧЕСКАЯ ЦЕЛЬ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«ДОВЕРИЕ МОЛОДЫМ»</vt:lpstr>
      <vt:lpstr>КЕЙС - ЧЕМПИОНАТ среди объединенных команд молодых муниципальных кадров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В.В. Цыганков</dc:creator>
  <cp:lastModifiedBy>Роскошная Александра Федоровна</cp:lastModifiedBy>
  <cp:revision>63</cp:revision>
  <cp:lastPrinted>2025-10-24T06:31:36Z</cp:lastPrinted>
  <dcterms:created xsi:type="dcterms:W3CDTF">2025-06-24T01:21:26Z</dcterms:created>
  <dcterms:modified xsi:type="dcterms:W3CDTF">2025-11-19T01:19:46Z</dcterms:modified>
</cp:coreProperties>
</file>