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62" r:id="rId2"/>
    <p:sldId id="288" r:id="rId3"/>
    <p:sldId id="299" r:id="rId4"/>
    <p:sldId id="289" r:id="rId5"/>
    <p:sldId id="290" r:id="rId6"/>
    <p:sldId id="275" r:id="rId7"/>
    <p:sldId id="287" r:id="rId8"/>
    <p:sldId id="283" r:id="rId9"/>
    <p:sldId id="276" r:id="rId10"/>
    <p:sldId id="282" r:id="rId11"/>
    <p:sldId id="297" r:id="rId12"/>
    <p:sldId id="300" r:id="rId13"/>
    <p:sldId id="257" r:id="rId14"/>
    <p:sldId id="258" r:id="rId15"/>
    <p:sldId id="259" r:id="rId16"/>
    <p:sldId id="260" r:id="rId17"/>
    <p:sldId id="264" r:id="rId18"/>
    <p:sldId id="265" r:id="rId19"/>
    <p:sldId id="266" r:id="rId20"/>
    <p:sldId id="279" r:id="rId21"/>
    <p:sldId id="280" r:id="rId22"/>
    <p:sldId id="293" r:id="rId23"/>
    <p:sldId id="281" r:id="rId24"/>
    <p:sldId id="301" r:id="rId25"/>
    <p:sldId id="263" r:id="rId2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9" autoAdjust="0"/>
    <p:restoredTop sz="94660"/>
  </p:normalViewPr>
  <p:slideViewPr>
    <p:cSldViewPr snapToGrid="0">
      <p:cViewPr varScale="1">
        <p:scale>
          <a:sx n="55" d="100"/>
          <a:sy n="55" d="100"/>
        </p:scale>
        <p:origin x="62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По возрасту:</a:t>
            </a:r>
          </a:p>
        </c:rich>
      </c:tx>
      <c:layout>
        <c:manualLayout>
          <c:xMode val="edge"/>
          <c:yMode val="edge"/>
          <c:x val="0.61690887047792675"/>
          <c:y val="5.09362426946907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9731191947340413E-2"/>
          <c:y val="0.10427986912594829"/>
          <c:w val="0.50915330201509523"/>
          <c:h val="0.8345464351202674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возрасту</c:v>
                </c:pt>
              </c:strCache>
            </c:strRef>
          </c:tx>
          <c:dPt>
            <c:idx val="0"/>
            <c:bubble3D val="0"/>
            <c:explosion val="19"/>
            <c:spPr>
              <a:gradFill rotWithShape="1">
                <a:gsLst>
                  <a:gs pos="0">
                    <a:schemeClr val="accent1">
                      <a:tint val="97000"/>
                      <a:satMod val="100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03000"/>
                      <a:lumMod val="100000"/>
                    </a:schemeClr>
                  </a:gs>
                  <a:gs pos="100000">
                    <a:schemeClr val="accent1">
                      <a:shade val="93000"/>
                      <a:satMod val="11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959-46A4-AA4D-30962C13ABF2}"/>
              </c:ext>
            </c:extLst>
          </c:dPt>
          <c:dPt>
            <c:idx val="1"/>
            <c:bubble3D val="0"/>
            <c:explosion val="11"/>
            <c:spPr>
              <a:gradFill rotWithShape="1">
                <a:gsLst>
                  <a:gs pos="0">
                    <a:schemeClr val="accent2">
                      <a:tint val="97000"/>
                      <a:satMod val="100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03000"/>
                      <a:lumMod val="100000"/>
                    </a:schemeClr>
                  </a:gs>
                  <a:gs pos="100000">
                    <a:schemeClr val="accent2">
                      <a:shade val="93000"/>
                      <a:satMod val="11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959-46A4-AA4D-30962C13ABF2}"/>
              </c:ext>
            </c:extLst>
          </c:dPt>
          <c:dPt>
            <c:idx val="2"/>
            <c:bubble3D val="0"/>
            <c:explosion val="20"/>
            <c:spPr>
              <a:gradFill rotWithShape="1">
                <a:gsLst>
                  <a:gs pos="0">
                    <a:schemeClr val="accent3">
                      <a:tint val="97000"/>
                      <a:satMod val="100000"/>
                      <a:lumMod val="102000"/>
                    </a:schemeClr>
                  </a:gs>
                  <a:gs pos="50000">
                    <a:schemeClr val="accent3">
                      <a:shade val="100000"/>
                      <a:satMod val="103000"/>
                      <a:lumMod val="100000"/>
                    </a:schemeClr>
                  </a:gs>
                  <a:gs pos="100000">
                    <a:schemeClr val="accent3">
                      <a:shade val="93000"/>
                      <a:satMod val="11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959-46A4-AA4D-30962C13ABF2}"/>
              </c:ext>
            </c:extLst>
          </c:dPt>
          <c:dLbls>
            <c:dLbl>
              <c:idx val="2"/>
              <c:layout>
                <c:manualLayout>
                  <c:x val="-6.6309419655876346E-3"/>
                  <c:y val="0.1251799775028121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959-46A4-AA4D-30962C13ABF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от 18 до 35 лет – 3 чел.</c:v>
                </c:pt>
                <c:pt idx="1">
                  <c:v>от 36 до 65 лет – 55 чел.</c:v>
                </c:pt>
                <c:pt idx="2">
                  <c:v>старше 65 лет – 1 чел.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0.05</c:v>
                </c:pt>
                <c:pt idx="1">
                  <c:v>0.93</c:v>
                </c:pt>
                <c:pt idx="2" formatCode="0.00%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959-46A4-AA4D-30962C13ABF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454457484310181"/>
          <c:y val="0.38708860345533452"/>
          <c:w val="0.45046973237936055"/>
          <c:h val="0.275948560256711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По полу:</a:t>
            </a:r>
          </a:p>
        </c:rich>
      </c:tx>
      <c:layout>
        <c:manualLayout>
          <c:xMode val="edge"/>
          <c:yMode val="edge"/>
          <c:x val="0.64243741171377966"/>
          <c:y val="0.138779528989245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2511482939632538E-2"/>
          <c:y val="0.11268403949506312"/>
          <c:w val="0.48506980898221064"/>
          <c:h val="0.83154824396950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полу</c:v>
                </c:pt>
              </c:strCache>
            </c:strRef>
          </c:tx>
          <c:explosion val="9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7000"/>
                      <a:satMod val="100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03000"/>
                      <a:lumMod val="100000"/>
                    </a:schemeClr>
                  </a:gs>
                  <a:gs pos="100000">
                    <a:schemeClr val="accent1">
                      <a:shade val="93000"/>
                      <a:satMod val="11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7E5-48B5-A986-C08787D180D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7000"/>
                      <a:satMod val="100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03000"/>
                      <a:lumMod val="100000"/>
                    </a:schemeClr>
                  </a:gs>
                  <a:gs pos="100000">
                    <a:schemeClr val="accent2">
                      <a:shade val="93000"/>
                      <a:satMod val="11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7E5-48B5-A986-C08787D180DA}"/>
              </c:ext>
            </c:extLst>
          </c:dPt>
          <c:dLbls>
            <c:dLbl>
              <c:idx val="0"/>
              <c:layout>
                <c:manualLayout>
                  <c:x val="-2.2880486293379996E-2"/>
                  <c:y val="-6.4555368078990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7E5-48B5-A986-C08787D180D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00166776027997"/>
                  <c:y val="4.5889263842019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7E5-48B5-A986-C08787D180D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 – 41 чел.</c:v>
                </c:pt>
                <c:pt idx="1">
                  <c:v>Женщины – 18 чел.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0.69499999999999995</c:v>
                </c:pt>
                <c:pt idx="1">
                  <c:v>0.30499999999999999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7E5-48B5-A986-C08787D180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2431657097824644"/>
          <c:y val="0.44835763501301806"/>
          <c:w val="0.27008458519630513"/>
          <c:h val="0.167798562213181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14031A-2425-46C4-BCA8-F2456C1478F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E028AA-445C-4B66-9CE6-EFE72FAC5422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700" b="0" dirty="0"/>
            <a:t>укрупнение малых поселений;</a:t>
          </a:r>
          <a:r>
            <a:rPr lang="ru-RU" sz="1700" dirty="0"/>
            <a:t> </a:t>
          </a:r>
        </a:p>
      </dgm:t>
    </dgm:pt>
    <dgm:pt modelId="{27CE9A57-27EF-4F91-8A6C-626181DB2354}" type="parTrans" cxnId="{A69BB421-AB17-4EFC-B497-93E1A24EFC77}">
      <dgm:prSet/>
      <dgm:spPr/>
      <dgm:t>
        <a:bodyPr/>
        <a:lstStyle/>
        <a:p>
          <a:endParaRPr lang="ru-RU" sz="1800">
            <a:solidFill>
              <a:schemeClr val="tx2"/>
            </a:solidFill>
          </a:endParaRPr>
        </a:p>
      </dgm:t>
    </dgm:pt>
    <dgm:pt modelId="{B6766CA5-DEEE-43B6-8D72-6ED59AA5295C}" type="sibTrans" cxnId="{A69BB421-AB17-4EFC-B497-93E1A24EFC77}">
      <dgm:prSet/>
      <dgm:spPr/>
      <dgm:t>
        <a:bodyPr/>
        <a:lstStyle/>
        <a:p>
          <a:endParaRPr lang="ru-RU" sz="1800">
            <a:solidFill>
              <a:schemeClr val="tx2"/>
            </a:solidFill>
          </a:endParaRPr>
        </a:p>
      </dgm:t>
    </dgm:pt>
    <dgm:pt modelId="{F5D757F3-26EE-4DEF-BF9D-6D474849A90B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700" dirty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dirty="0"/>
            <a:t>передача полномочий на уровень муниципальных районов;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b="0" dirty="0"/>
        </a:p>
      </dgm:t>
    </dgm:pt>
    <dgm:pt modelId="{5B9D842C-D73F-4B09-8A6D-BAB8C12D0F68}" type="parTrans" cxnId="{E2705C3F-E722-408E-AA80-8788BC510EAD}">
      <dgm:prSet/>
      <dgm:spPr/>
      <dgm:t>
        <a:bodyPr/>
        <a:lstStyle/>
        <a:p>
          <a:endParaRPr lang="ru-RU" sz="1800">
            <a:solidFill>
              <a:schemeClr val="tx2"/>
            </a:solidFill>
          </a:endParaRPr>
        </a:p>
      </dgm:t>
    </dgm:pt>
    <dgm:pt modelId="{DC3A7B5C-B96D-43CB-972A-934B4969C4AA}" type="sibTrans" cxnId="{E2705C3F-E722-408E-AA80-8788BC510EAD}">
      <dgm:prSet/>
      <dgm:spPr/>
      <dgm:t>
        <a:bodyPr/>
        <a:lstStyle/>
        <a:p>
          <a:endParaRPr lang="ru-RU" sz="1800">
            <a:solidFill>
              <a:schemeClr val="tx2"/>
            </a:solidFill>
          </a:endParaRPr>
        </a:p>
      </dgm:t>
    </dgm:pt>
    <dgm:pt modelId="{E3BDC8A9-CA72-42C4-AAAE-7AC96148CEAA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700" dirty="0"/>
            <a:t>объединение администраций района с администрациями районных центров;</a:t>
          </a:r>
        </a:p>
      </dgm:t>
    </dgm:pt>
    <dgm:pt modelId="{B3932BFC-2ED2-466D-A7FE-7A6CD9DC9123}" type="parTrans" cxnId="{4B3808C6-1563-4A6A-B8FE-3564E6C970C0}">
      <dgm:prSet/>
      <dgm:spPr/>
      <dgm:t>
        <a:bodyPr/>
        <a:lstStyle/>
        <a:p>
          <a:endParaRPr lang="ru-RU" sz="1800">
            <a:solidFill>
              <a:schemeClr val="tx2"/>
            </a:solidFill>
          </a:endParaRPr>
        </a:p>
      </dgm:t>
    </dgm:pt>
    <dgm:pt modelId="{E5EF21FA-21AC-4093-8358-A369B10367B2}" type="sibTrans" cxnId="{4B3808C6-1563-4A6A-B8FE-3564E6C970C0}">
      <dgm:prSet/>
      <dgm:spPr/>
      <dgm:t>
        <a:bodyPr/>
        <a:lstStyle/>
        <a:p>
          <a:endParaRPr lang="ru-RU" sz="1800">
            <a:solidFill>
              <a:schemeClr val="tx2"/>
            </a:solidFill>
          </a:endParaRPr>
        </a:p>
      </dgm:t>
    </dgm:pt>
    <dgm:pt modelId="{8EE4A178-11E4-458F-83AB-E6437F84F133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700" dirty="0"/>
            <a:t>население районов все больше концентрируется в крупных населенных пунктах, и прежде всего в районных центрах;</a:t>
          </a:r>
        </a:p>
      </dgm:t>
    </dgm:pt>
    <dgm:pt modelId="{75B1C713-5456-45E3-9D1B-58405FC92AB6}" type="parTrans" cxnId="{059D8B75-5B10-4162-A3E3-26EE6790C46B}">
      <dgm:prSet/>
      <dgm:spPr/>
      <dgm:t>
        <a:bodyPr/>
        <a:lstStyle/>
        <a:p>
          <a:endParaRPr lang="ru-RU" sz="1800">
            <a:solidFill>
              <a:schemeClr val="tx2"/>
            </a:solidFill>
          </a:endParaRPr>
        </a:p>
      </dgm:t>
    </dgm:pt>
    <dgm:pt modelId="{07C2AF73-C875-4E0D-9A1B-3ED036037137}" type="sibTrans" cxnId="{059D8B75-5B10-4162-A3E3-26EE6790C46B}">
      <dgm:prSet/>
      <dgm:spPr/>
      <dgm:t>
        <a:bodyPr/>
        <a:lstStyle/>
        <a:p>
          <a:endParaRPr lang="ru-RU" sz="1800">
            <a:solidFill>
              <a:schemeClr val="tx2"/>
            </a:solidFill>
          </a:endParaRPr>
        </a:p>
      </dgm:t>
    </dgm:pt>
    <dgm:pt modelId="{2FA41FC7-4E39-4741-A981-71D29F27CC29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700" dirty="0"/>
            <a:t>сложности с формированием представительных органов поселений и подбором кандидатур на должности глав муниципальных образований;</a:t>
          </a:r>
        </a:p>
      </dgm:t>
    </dgm:pt>
    <dgm:pt modelId="{8B3256BA-1942-4B24-9516-D2101BBD01EC}" type="sibTrans" cxnId="{84FB23E2-20E5-497C-B381-7D29563AA4D0}">
      <dgm:prSet/>
      <dgm:spPr/>
      <dgm:t>
        <a:bodyPr/>
        <a:lstStyle/>
        <a:p>
          <a:endParaRPr lang="ru-RU" sz="1800">
            <a:solidFill>
              <a:schemeClr val="tx2"/>
            </a:solidFill>
          </a:endParaRPr>
        </a:p>
      </dgm:t>
    </dgm:pt>
    <dgm:pt modelId="{22A32EBB-74C6-4CBF-A3BA-668BDD2933D7}" type="parTrans" cxnId="{84FB23E2-20E5-497C-B381-7D29563AA4D0}">
      <dgm:prSet/>
      <dgm:spPr/>
      <dgm:t>
        <a:bodyPr/>
        <a:lstStyle/>
        <a:p>
          <a:endParaRPr lang="ru-RU" sz="1800">
            <a:solidFill>
              <a:schemeClr val="tx2"/>
            </a:solidFill>
          </a:endParaRPr>
        </a:p>
      </dgm:t>
    </dgm:pt>
    <dgm:pt modelId="{AD4E3197-AE38-4FFA-BC93-614BF1389AEB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600" dirty="0"/>
            <a:t>прочее: нехватка средств на проекты развития, ПСД,  низкий уровень заработной платы в ОМСУ, нехватка квалифицированных кадров и др.</a:t>
          </a:r>
        </a:p>
      </dgm:t>
    </dgm:pt>
    <dgm:pt modelId="{A5C02119-F12B-4B3B-A1B7-8EEB48104CCD}" type="parTrans" cxnId="{5CD928AE-1840-439F-B6C2-5210E8346213}">
      <dgm:prSet/>
      <dgm:spPr/>
      <dgm:t>
        <a:bodyPr/>
        <a:lstStyle/>
        <a:p>
          <a:endParaRPr lang="ru-RU"/>
        </a:p>
      </dgm:t>
    </dgm:pt>
    <dgm:pt modelId="{AF5813CA-D33B-4B07-8DC0-292FA29D04DE}" type="sibTrans" cxnId="{5CD928AE-1840-439F-B6C2-5210E8346213}">
      <dgm:prSet/>
      <dgm:spPr/>
      <dgm:t>
        <a:bodyPr/>
        <a:lstStyle/>
        <a:p>
          <a:endParaRPr lang="ru-RU"/>
        </a:p>
      </dgm:t>
    </dgm:pt>
    <dgm:pt modelId="{61DFB05E-E4E4-49D3-967E-2205CA2630AC}" type="pres">
      <dgm:prSet presAssocID="{0C14031A-2425-46C4-BCA8-F2456C1478F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BF57A5D-A410-4473-B022-9DE6D42A826B}" type="pres">
      <dgm:prSet presAssocID="{0C14031A-2425-46C4-BCA8-F2456C1478F4}" presName="Name1" presStyleCnt="0"/>
      <dgm:spPr/>
    </dgm:pt>
    <dgm:pt modelId="{1B6E4149-0F7F-4C8F-9898-8977A9C3F60C}" type="pres">
      <dgm:prSet presAssocID="{0C14031A-2425-46C4-BCA8-F2456C1478F4}" presName="cycle" presStyleCnt="0"/>
      <dgm:spPr/>
    </dgm:pt>
    <dgm:pt modelId="{165F7D89-2328-4BD6-A673-D884376E0760}" type="pres">
      <dgm:prSet presAssocID="{0C14031A-2425-46C4-BCA8-F2456C1478F4}" presName="srcNode" presStyleLbl="node1" presStyleIdx="0" presStyleCnt="6"/>
      <dgm:spPr/>
    </dgm:pt>
    <dgm:pt modelId="{A08F5C96-C503-444E-915E-D518D59E631C}" type="pres">
      <dgm:prSet presAssocID="{0C14031A-2425-46C4-BCA8-F2456C1478F4}" presName="conn" presStyleLbl="parChTrans1D2" presStyleIdx="0" presStyleCnt="1"/>
      <dgm:spPr/>
      <dgm:t>
        <a:bodyPr/>
        <a:lstStyle/>
        <a:p>
          <a:endParaRPr lang="ru-RU"/>
        </a:p>
      </dgm:t>
    </dgm:pt>
    <dgm:pt modelId="{0F7C6FCD-4E25-4548-98E3-E142FCFFA760}" type="pres">
      <dgm:prSet presAssocID="{0C14031A-2425-46C4-BCA8-F2456C1478F4}" presName="extraNode" presStyleLbl="node1" presStyleIdx="0" presStyleCnt="6"/>
      <dgm:spPr/>
    </dgm:pt>
    <dgm:pt modelId="{2C6E3BB7-54E8-4277-95B1-84399748C0FA}" type="pres">
      <dgm:prSet presAssocID="{0C14031A-2425-46C4-BCA8-F2456C1478F4}" presName="dstNode" presStyleLbl="node1" presStyleIdx="0" presStyleCnt="6"/>
      <dgm:spPr/>
    </dgm:pt>
    <dgm:pt modelId="{90F79FA9-F2F1-4EAE-A005-6CD5BBF3DA63}" type="pres">
      <dgm:prSet presAssocID="{64E028AA-445C-4B66-9CE6-EFE72FAC5422}" presName="text_1" presStyleLbl="node1" presStyleIdx="0" presStyleCnt="6" custScaleY="56235" custLinFactNeighborX="-382" custLinFactNeighborY="-176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F8DABE-1C05-48A3-80D2-8D941B5FA8A0}" type="pres">
      <dgm:prSet presAssocID="{64E028AA-445C-4B66-9CE6-EFE72FAC5422}" presName="accent_1" presStyleCnt="0"/>
      <dgm:spPr/>
    </dgm:pt>
    <dgm:pt modelId="{2B8DFC26-2372-4C97-A34D-CB94176FD829}" type="pres">
      <dgm:prSet presAssocID="{64E028AA-445C-4B66-9CE6-EFE72FAC5422}" presName="accentRepeatNode" presStyleLbl="solidFgAcc1" presStyleIdx="0" presStyleCnt="6" custLinFactNeighborX="-11853" custLinFactNeighborY="-11734"/>
      <dgm:spPr/>
    </dgm:pt>
    <dgm:pt modelId="{18B3D3B4-36B4-4DCC-8F28-0F3C34FB8B48}" type="pres">
      <dgm:prSet presAssocID="{F5D757F3-26EE-4DEF-BF9D-6D474849A90B}" presName="text_2" presStyleLbl="node1" presStyleIdx="1" presStyleCnt="6" custScaleY="115456" custLinFactNeighborX="-546" custLinFactNeighborY="-37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25D5A1-E8E6-47F2-B2A8-5C7F0B3BA730}" type="pres">
      <dgm:prSet presAssocID="{F5D757F3-26EE-4DEF-BF9D-6D474849A90B}" presName="accent_2" presStyleCnt="0"/>
      <dgm:spPr/>
    </dgm:pt>
    <dgm:pt modelId="{76DEE8DE-92DB-45D5-8F7D-E0317E81D3F8}" type="pres">
      <dgm:prSet presAssocID="{F5D757F3-26EE-4DEF-BF9D-6D474849A90B}" presName="accentRepeatNode" presStyleLbl="solidFgAcc1" presStyleIdx="1" presStyleCnt="6" custLinFactNeighborX="-11091" custLinFactNeighborY="-31696"/>
      <dgm:spPr/>
    </dgm:pt>
    <dgm:pt modelId="{05C5F578-5584-412C-8B45-0E858D5A9769}" type="pres">
      <dgm:prSet presAssocID="{E3BDC8A9-CA72-42C4-AAAE-7AC96148CEAA}" presName="text_3" presStyleLbl="node1" presStyleIdx="2" presStyleCnt="6" custScaleX="97790" custScaleY="100966" custLinFactNeighborX="541" custLinFactNeighborY="-54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2DAE1D-A72C-423C-A813-AC812AE08DEA}" type="pres">
      <dgm:prSet presAssocID="{E3BDC8A9-CA72-42C4-AAAE-7AC96148CEAA}" presName="accent_3" presStyleCnt="0"/>
      <dgm:spPr/>
    </dgm:pt>
    <dgm:pt modelId="{CF883241-3765-4B5B-8530-CD63B02F6D0C}" type="pres">
      <dgm:prSet presAssocID="{E3BDC8A9-CA72-42C4-AAAE-7AC96148CEAA}" presName="accentRepeatNode" presStyleLbl="solidFgAcc1" presStyleIdx="2" presStyleCnt="6" custLinFactNeighborX="-9412" custLinFactNeighborY="-41207"/>
      <dgm:spPr/>
    </dgm:pt>
    <dgm:pt modelId="{ED590C29-8458-4DA6-B5DB-A4ABC49D11EA}" type="pres">
      <dgm:prSet presAssocID="{2FA41FC7-4E39-4741-A981-71D29F27CC29}" presName="text_4" presStyleLbl="node1" presStyleIdx="3" presStyleCnt="6" custScaleX="97201" custScaleY="131840" custLinFactNeighborX="836" custLinFactNeighborY="-22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AB1C51-5F93-41EF-AEE5-0D84ECFF24F3}" type="pres">
      <dgm:prSet presAssocID="{2FA41FC7-4E39-4741-A981-71D29F27CC29}" presName="accent_4" presStyleCnt="0"/>
      <dgm:spPr/>
    </dgm:pt>
    <dgm:pt modelId="{AF627BF3-A691-45BE-A06F-815BB65664D8}" type="pres">
      <dgm:prSet presAssocID="{2FA41FC7-4E39-4741-A981-71D29F27CC29}" presName="accentRepeatNode" presStyleLbl="solidFgAcc1" presStyleIdx="3" presStyleCnt="6" custLinFactNeighborX="13006" custLinFactNeighborY="-21043"/>
      <dgm:spPr/>
    </dgm:pt>
    <dgm:pt modelId="{AC0ECFE7-B7E6-42E4-8D91-6A5E84AE1F04}" type="pres">
      <dgm:prSet presAssocID="{8EE4A178-11E4-458F-83AB-E6437F84F133}" presName="text_5" presStyleLbl="node1" presStyleIdx="4" presStyleCnt="6" custScaleX="99350" custScaleY="123835" custLinFactNeighborX="-221" custLinFactNeighborY="9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8CAE67-0526-4E64-B1F2-ECCC82002A02}" type="pres">
      <dgm:prSet presAssocID="{8EE4A178-11E4-458F-83AB-E6437F84F133}" presName="accent_5" presStyleCnt="0"/>
      <dgm:spPr/>
    </dgm:pt>
    <dgm:pt modelId="{0EA30259-571E-478F-B324-6AA4604CB175}" type="pres">
      <dgm:prSet presAssocID="{8EE4A178-11E4-458F-83AB-E6437F84F133}" presName="accentRepeatNode" presStyleLbl="solidFgAcc1" presStyleIdx="4" presStyleCnt="6" custScaleX="108490" custScaleY="109321" custLinFactNeighborX="5839" custLinFactNeighborY="3483"/>
      <dgm:spPr/>
    </dgm:pt>
    <dgm:pt modelId="{B6074C62-289B-43B1-B4B5-9419955FFB67}" type="pres">
      <dgm:prSet presAssocID="{AD4E3197-AE38-4FFA-BC93-614BF1389AEB}" presName="text_6" presStyleLbl="node1" presStyleIdx="5" presStyleCnt="6" custScaleX="98837" custScaleY="123835" custLinFactNeighborX="-317" custLinFactNeighborY="3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47E6E3-0116-4D33-A109-F02419B26A95}" type="pres">
      <dgm:prSet presAssocID="{AD4E3197-AE38-4FFA-BC93-614BF1389AEB}" presName="accent_6" presStyleCnt="0"/>
      <dgm:spPr/>
    </dgm:pt>
    <dgm:pt modelId="{8114963A-01D3-4FA3-A5C9-FCF4037DC263}" type="pres">
      <dgm:prSet presAssocID="{AD4E3197-AE38-4FFA-BC93-614BF1389AEB}" presName="accentRepeatNode" presStyleLbl="solidFgAcc1" presStyleIdx="5" presStyleCnt="6"/>
      <dgm:spPr/>
    </dgm:pt>
  </dgm:ptLst>
  <dgm:cxnLst>
    <dgm:cxn modelId="{5CD928AE-1840-439F-B6C2-5210E8346213}" srcId="{0C14031A-2425-46C4-BCA8-F2456C1478F4}" destId="{AD4E3197-AE38-4FFA-BC93-614BF1389AEB}" srcOrd="5" destOrd="0" parTransId="{A5C02119-F12B-4B3B-A1B7-8EEB48104CCD}" sibTransId="{AF5813CA-D33B-4B07-8DC0-292FA29D04DE}"/>
    <dgm:cxn modelId="{727A4E4B-30FA-4635-8884-721DCC551BB8}" type="presOf" srcId="{AD4E3197-AE38-4FFA-BC93-614BF1389AEB}" destId="{B6074C62-289B-43B1-B4B5-9419955FFB67}" srcOrd="0" destOrd="0" presId="urn:microsoft.com/office/officeart/2008/layout/VerticalCurvedList"/>
    <dgm:cxn modelId="{ED07D979-6498-4420-8C22-2ADA9070B1C1}" type="presOf" srcId="{F5D757F3-26EE-4DEF-BF9D-6D474849A90B}" destId="{18B3D3B4-36B4-4DCC-8F28-0F3C34FB8B48}" srcOrd="0" destOrd="0" presId="urn:microsoft.com/office/officeart/2008/layout/VerticalCurvedList"/>
    <dgm:cxn modelId="{211D14F5-4FE7-4C48-8C36-44AFEE0056A2}" type="presOf" srcId="{2FA41FC7-4E39-4741-A981-71D29F27CC29}" destId="{ED590C29-8458-4DA6-B5DB-A4ABC49D11EA}" srcOrd="0" destOrd="0" presId="urn:microsoft.com/office/officeart/2008/layout/VerticalCurvedList"/>
    <dgm:cxn modelId="{84FB23E2-20E5-497C-B381-7D29563AA4D0}" srcId="{0C14031A-2425-46C4-BCA8-F2456C1478F4}" destId="{2FA41FC7-4E39-4741-A981-71D29F27CC29}" srcOrd="3" destOrd="0" parTransId="{22A32EBB-74C6-4CBF-A3BA-668BDD2933D7}" sibTransId="{8B3256BA-1942-4B24-9516-D2101BBD01EC}"/>
    <dgm:cxn modelId="{4B3808C6-1563-4A6A-B8FE-3564E6C970C0}" srcId="{0C14031A-2425-46C4-BCA8-F2456C1478F4}" destId="{E3BDC8A9-CA72-42C4-AAAE-7AC96148CEAA}" srcOrd="2" destOrd="0" parTransId="{B3932BFC-2ED2-466D-A7FE-7A6CD9DC9123}" sibTransId="{E5EF21FA-21AC-4093-8358-A369B10367B2}"/>
    <dgm:cxn modelId="{E329EE01-6C19-4615-906B-663D5C7436AB}" type="presOf" srcId="{B6766CA5-DEEE-43B6-8D72-6ED59AA5295C}" destId="{A08F5C96-C503-444E-915E-D518D59E631C}" srcOrd="0" destOrd="0" presId="urn:microsoft.com/office/officeart/2008/layout/VerticalCurvedList"/>
    <dgm:cxn modelId="{F36EB3A6-71A4-4733-A889-6E5B10A3671B}" type="presOf" srcId="{0C14031A-2425-46C4-BCA8-F2456C1478F4}" destId="{61DFB05E-E4E4-49D3-967E-2205CA2630AC}" srcOrd="0" destOrd="0" presId="urn:microsoft.com/office/officeart/2008/layout/VerticalCurvedList"/>
    <dgm:cxn modelId="{E2705C3F-E722-408E-AA80-8788BC510EAD}" srcId="{0C14031A-2425-46C4-BCA8-F2456C1478F4}" destId="{F5D757F3-26EE-4DEF-BF9D-6D474849A90B}" srcOrd="1" destOrd="0" parTransId="{5B9D842C-D73F-4B09-8A6D-BAB8C12D0F68}" sibTransId="{DC3A7B5C-B96D-43CB-972A-934B4969C4AA}"/>
    <dgm:cxn modelId="{B126D423-1735-4A1C-94BA-46EBF9BBED79}" type="presOf" srcId="{64E028AA-445C-4B66-9CE6-EFE72FAC5422}" destId="{90F79FA9-F2F1-4EAE-A005-6CD5BBF3DA63}" srcOrd="0" destOrd="0" presId="urn:microsoft.com/office/officeart/2008/layout/VerticalCurvedList"/>
    <dgm:cxn modelId="{C76E6738-1E37-409E-BA41-8AB721A5A06D}" type="presOf" srcId="{8EE4A178-11E4-458F-83AB-E6437F84F133}" destId="{AC0ECFE7-B7E6-42E4-8D91-6A5E84AE1F04}" srcOrd="0" destOrd="0" presId="urn:microsoft.com/office/officeart/2008/layout/VerticalCurvedList"/>
    <dgm:cxn modelId="{64CEC6EB-9D9A-4D99-95D9-91BBADC0FD52}" type="presOf" srcId="{E3BDC8A9-CA72-42C4-AAAE-7AC96148CEAA}" destId="{05C5F578-5584-412C-8B45-0E858D5A9769}" srcOrd="0" destOrd="0" presId="urn:microsoft.com/office/officeart/2008/layout/VerticalCurvedList"/>
    <dgm:cxn modelId="{A69BB421-AB17-4EFC-B497-93E1A24EFC77}" srcId="{0C14031A-2425-46C4-BCA8-F2456C1478F4}" destId="{64E028AA-445C-4B66-9CE6-EFE72FAC5422}" srcOrd="0" destOrd="0" parTransId="{27CE9A57-27EF-4F91-8A6C-626181DB2354}" sibTransId="{B6766CA5-DEEE-43B6-8D72-6ED59AA5295C}"/>
    <dgm:cxn modelId="{059D8B75-5B10-4162-A3E3-26EE6790C46B}" srcId="{0C14031A-2425-46C4-BCA8-F2456C1478F4}" destId="{8EE4A178-11E4-458F-83AB-E6437F84F133}" srcOrd="4" destOrd="0" parTransId="{75B1C713-5456-45E3-9D1B-58405FC92AB6}" sibTransId="{07C2AF73-C875-4E0D-9A1B-3ED036037137}"/>
    <dgm:cxn modelId="{37CDE8E4-8C9B-4E60-8D21-22C335346DEE}" type="presParOf" srcId="{61DFB05E-E4E4-49D3-967E-2205CA2630AC}" destId="{9BF57A5D-A410-4473-B022-9DE6D42A826B}" srcOrd="0" destOrd="0" presId="urn:microsoft.com/office/officeart/2008/layout/VerticalCurvedList"/>
    <dgm:cxn modelId="{DE471665-AE8E-473A-80DF-291D6BC96624}" type="presParOf" srcId="{9BF57A5D-A410-4473-B022-9DE6D42A826B}" destId="{1B6E4149-0F7F-4C8F-9898-8977A9C3F60C}" srcOrd="0" destOrd="0" presId="urn:microsoft.com/office/officeart/2008/layout/VerticalCurvedList"/>
    <dgm:cxn modelId="{111D123A-0114-40C5-9397-84A28282D931}" type="presParOf" srcId="{1B6E4149-0F7F-4C8F-9898-8977A9C3F60C}" destId="{165F7D89-2328-4BD6-A673-D884376E0760}" srcOrd="0" destOrd="0" presId="urn:microsoft.com/office/officeart/2008/layout/VerticalCurvedList"/>
    <dgm:cxn modelId="{FBBFB2EA-423B-4D46-B14D-703C33777946}" type="presParOf" srcId="{1B6E4149-0F7F-4C8F-9898-8977A9C3F60C}" destId="{A08F5C96-C503-444E-915E-D518D59E631C}" srcOrd="1" destOrd="0" presId="urn:microsoft.com/office/officeart/2008/layout/VerticalCurvedList"/>
    <dgm:cxn modelId="{B78F9648-FD62-4535-8E8B-E4141099BE16}" type="presParOf" srcId="{1B6E4149-0F7F-4C8F-9898-8977A9C3F60C}" destId="{0F7C6FCD-4E25-4548-98E3-E142FCFFA760}" srcOrd="2" destOrd="0" presId="urn:microsoft.com/office/officeart/2008/layout/VerticalCurvedList"/>
    <dgm:cxn modelId="{16DCC57C-8766-42F2-B4A7-512935C1A422}" type="presParOf" srcId="{1B6E4149-0F7F-4C8F-9898-8977A9C3F60C}" destId="{2C6E3BB7-54E8-4277-95B1-84399748C0FA}" srcOrd="3" destOrd="0" presId="urn:microsoft.com/office/officeart/2008/layout/VerticalCurvedList"/>
    <dgm:cxn modelId="{A18BF151-7BB6-4FD6-AA78-931717DA1E9B}" type="presParOf" srcId="{9BF57A5D-A410-4473-B022-9DE6D42A826B}" destId="{90F79FA9-F2F1-4EAE-A005-6CD5BBF3DA63}" srcOrd="1" destOrd="0" presId="urn:microsoft.com/office/officeart/2008/layout/VerticalCurvedList"/>
    <dgm:cxn modelId="{15217E1A-54DC-4158-BE64-5629A28DC286}" type="presParOf" srcId="{9BF57A5D-A410-4473-B022-9DE6D42A826B}" destId="{23F8DABE-1C05-48A3-80D2-8D941B5FA8A0}" srcOrd="2" destOrd="0" presId="urn:microsoft.com/office/officeart/2008/layout/VerticalCurvedList"/>
    <dgm:cxn modelId="{CC06C923-5AC0-460A-A052-CB133CEF6B7B}" type="presParOf" srcId="{23F8DABE-1C05-48A3-80D2-8D941B5FA8A0}" destId="{2B8DFC26-2372-4C97-A34D-CB94176FD829}" srcOrd="0" destOrd="0" presId="urn:microsoft.com/office/officeart/2008/layout/VerticalCurvedList"/>
    <dgm:cxn modelId="{4082F463-4E5C-4418-89DA-0D0F9DE0FEAE}" type="presParOf" srcId="{9BF57A5D-A410-4473-B022-9DE6D42A826B}" destId="{18B3D3B4-36B4-4DCC-8F28-0F3C34FB8B48}" srcOrd="3" destOrd="0" presId="urn:microsoft.com/office/officeart/2008/layout/VerticalCurvedList"/>
    <dgm:cxn modelId="{0CF67912-B145-4BF6-98CB-3B7C2627AF68}" type="presParOf" srcId="{9BF57A5D-A410-4473-B022-9DE6D42A826B}" destId="{6225D5A1-E8E6-47F2-B2A8-5C7F0B3BA730}" srcOrd="4" destOrd="0" presId="urn:microsoft.com/office/officeart/2008/layout/VerticalCurvedList"/>
    <dgm:cxn modelId="{D89C8879-B340-4C44-81E9-04EE4BD7DAEC}" type="presParOf" srcId="{6225D5A1-E8E6-47F2-B2A8-5C7F0B3BA730}" destId="{76DEE8DE-92DB-45D5-8F7D-E0317E81D3F8}" srcOrd="0" destOrd="0" presId="urn:microsoft.com/office/officeart/2008/layout/VerticalCurvedList"/>
    <dgm:cxn modelId="{59DF081D-6D87-49EE-9111-DCE8C1972342}" type="presParOf" srcId="{9BF57A5D-A410-4473-B022-9DE6D42A826B}" destId="{05C5F578-5584-412C-8B45-0E858D5A9769}" srcOrd="5" destOrd="0" presId="urn:microsoft.com/office/officeart/2008/layout/VerticalCurvedList"/>
    <dgm:cxn modelId="{C1B1A2D8-74E2-49C7-A02A-72305FDB1C5E}" type="presParOf" srcId="{9BF57A5D-A410-4473-B022-9DE6D42A826B}" destId="{FF2DAE1D-A72C-423C-A813-AC812AE08DEA}" srcOrd="6" destOrd="0" presId="urn:microsoft.com/office/officeart/2008/layout/VerticalCurvedList"/>
    <dgm:cxn modelId="{3BD12CBE-A758-4C67-9FCB-34A52C5642E7}" type="presParOf" srcId="{FF2DAE1D-A72C-423C-A813-AC812AE08DEA}" destId="{CF883241-3765-4B5B-8530-CD63B02F6D0C}" srcOrd="0" destOrd="0" presId="urn:microsoft.com/office/officeart/2008/layout/VerticalCurvedList"/>
    <dgm:cxn modelId="{24EC2796-BEF6-4874-817F-EA74A13533F3}" type="presParOf" srcId="{9BF57A5D-A410-4473-B022-9DE6D42A826B}" destId="{ED590C29-8458-4DA6-B5DB-A4ABC49D11EA}" srcOrd="7" destOrd="0" presId="urn:microsoft.com/office/officeart/2008/layout/VerticalCurvedList"/>
    <dgm:cxn modelId="{C7A6ABEC-CFE2-499D-9FC4-1598D500B36F}" type="presParOf" srcId="{9BF57A5D-A410-4473-B022-9DE6D42A826B}" destId="{76AB1C51-5F93-41EF-AEE5-0D84ECFF24F3}" srcOrd="8" destOrd="0" presId="urn:microsoft.com/office/officeart/2008/layout/VerticalCurvedList"/>
    <dgm:cxn modelId="{2C4DEC8B-2F37-437C-92B8-9794338E77E6}" type="presParOf" srcId="{76AB1C51-5F93-41EF-AEE5-0D84ECFF24F3}" destId="{AF627BF3-A691-45BE-A06F-815BB65664D8}" srcOrd="0" destOrd="0" presId="urn:microsoft.com/office/officeart/2008/layout/VerticalCurvedList"/>
    <dgm:cxn modelId="{355FC521-70D2-49ED-912E-4821C3D1912B}" type="presParOf" srcId="{9BF57A5D-A410-4473-B022-9DE6D42A826B}" destId="{AC0ECFE7-B7E6-42E4-8D91-6A5E84AE1F04}" srcOrd="9" destOrd="0" presId="urn:microsoft.com/office/officeart/2008/layout/VerticalCurvedList"/>
    <dgm:cxn modelId="{115EB691-F93C-442F-9A07-C6C03D9235F1}" type="presParOf" srcId="{9BF57A5D-A410-4473-B022-9DE6D42A826B}" destId="{7A8CAE67-0526-4E64-B1F2-ECCC82002A02}" srcOrd="10" destOrd="0" presId="urn:microsoft.com/office/officeart/2008/layout/VerticalCurvedList"/>
    <dgm:cxn modelId="{FAFC2009-1783-402C-84DF-84464F1825A1}" type="presParOf" srcId="{7A8CAE67-0526-4E64-B1F2-ECCC82002A02}" destId="{0EA30259-571E-478F-B324-6AA4604CB175}" srcOrd="0" destOrd="0" presId="urn:microsoft.com/office/officeart/2008/layout/VerticalCurvedList"/>
    <dgm:cxn modelId="{394FE629-A8DE-4D4B-9230-C793BF420C61}" type="presParOf" srcId="{9BF57A5D-A410-4473-B022-9DE6D42A826B}" destId="{B6074C62-289B-43B1-B4B5-9419955FFB67}" srcOrd="11" destOrd="0" presId="urn:microsoft.com/office/officeart/2008/layout/VerticalCurvedList"/>
    <dgm:cxn modelId="{2CBACADE-ACD4-4C8C-BAAF-3D693233A0AB}" type="presParOf" srcId="{9BF57A5D-A410-4473-B022-9DE6D42A826B}" destId="{5447E6E3-0116-4D33-A109-F02419B26A95}" srcOrd="12" destOrd="0" presId="urn:microsoft.com/office/officeart/2008/layout/VerticalCurvedList"/>
    <dgm:cxn modelId="{CA040B17-02B0-4B16-AB0B-021B7759B62C}" type="presParOf" srcId="{5447E6E3-0116-4D33-A109-F02419B26A95}" destId="{8114963A-01D3-4FA3-A5C9-FCF4037DC26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00EBC8-CA79-4F1E-9A67-3AC32D8B7E1E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0C09255-FEFA-4C6C-BE6A-51F1A0F57B12}">
      <dgm:prSet phldrT="[Текст]"/>
      <dgm:spPr/>
      <dgm:t>
        <a:bodyPr/>
        <a:lstStyle/>
        <a:p>
          <a:endParaRPr lang="ru-RU" dirty="0"/>
        </a:p>
      </dgm:t>
    </dgm:pt>
    <dgm:pt modelId="{9DDC3FB8-F366-4E33-AC69-36F47BC97DBF}" type="parTrans" cxnId="{E5EC760B-EAEF-47F0-B7DE-0E292F68C89F}">
      <dgm:prSet/>
      <dgm:spPr/>
      <dgm:t>
        <a:bodyPr/>
        <a:lstStyle/>
        <a:p>
          <a:endParaRPr lang="ru-RU"/>
        </a:p>
      </dgm:t>
    </dgm:pt>
    <dgm:pt modelId="{49981F94-B6C0-4EEC-BAAA-D9A7ACD3D09A}" type="sibTrans" cxnId="{E5EC760B-EAEF-47F0-B7DE-0E292F68C89F}">
      <dgm:prSet/>
      <dgm:spPr/>
      <dgm:t>
        <a:bodyPr/>
        <a:lstStyle/>
        <a:p>
          <a:endParaRPr lang="ru-RU"/>
        </a:p>
      </dgm:t>
    </dgm:pt>
    <dgm:pt modelId="{8AF7B158-C270-4804-A6A8-5336E3C348E6}">
      <dgm:prSet/>
      <dgm:spPr/>
      <dgm:t>
        <a:bodyPr/>
        <a:lstStyle/>
        <a:p>
          <a:endParaRPr lang="ru-RU" dirty="0"/>
        </a:p>
      </dgm:t>
    </dgm:pt>
    <dgm:pt modelId="{3F8C6DF3-38F6-486C-8AB6-5F5CCCFC117B}" type="parTrans" cxnId="{17452182-7271-4A8D-B52F-86E865DACA3A}">
      <dgm:prSet/>
      <dgm:spPr/>
      <dgm:t>
        <a:bodyPr/>
        <a:lstStyle/>
        <a:p>
          <a:endParaRPr lang="ru-RU"/>
        </a:p>
      </dgm:t>
    </dgm:pt>
    <dgm:pt modelId="{52539184-5B98-4877-BBD0-E31594DEA9CC}" type="sibTrans" cxnId="{17452182-7271-4A8D-B52F-86E865DACA3A}">
      <dgm:prSet/>
      <dgm:spPr/>
      <dgm:t>
        <a:bodyPr/>
        <a:lstStyle/>
        <a:p>
          <a:endParaRPr lang="ru-RU"/>
        </a:p>
      </dgm:t>
    </dgm:pt>
    <dgm:pt modelId="{058786A0-F059-47DD-BC21-2C063A456FF8}">
      <dgm:prSet/>
      <dgm:spPr/>
      <dgm:t>
        <a:bodyPr/>
        <a:lstStyle/>
        <a:p>
          <a:endParaRPr lang="ru-RU" dirty="0"/>
        </a:p>
      </dgm:t>
    </dgm:pt>
    <dgm:pt modelId="{90E8E0D0-9B96-4BE0-B2B9-C2E05DFD779A}" type="parTrans" cxnId="{1EF095CE-D1B8-409C-9172-DBDCAEEE1C92}">
      <dgm:prSet/>
      <dgm:spPr/>
      <dgm:t>
        <a:bodyPr/>
        <a:lstStyle/>
        <a:p>
          <a:endParaRPr lang="ru-RU"/>
        </a:p>
      </dgm:t>
    </dgm:pt>
    <dgm:pt modelId="{AEFA7D08-FD72-49F2-9D33-2EDF0279372A}" type="sibTrans" cxnId="{1EF095CE-D1B8-409C-9172-DBDCAEEE1C92}">
      <dgm:prSet/>
      <dgm:spPr/>
      <dgm:t>
        <a:bodyPr/>
        <a:lstStyle/>
        <a:p>
          <a:endParaRPr lang="ru-RU"/>
        </a:p>
      </dgm:t>
    </dgm:pt>
    <dgm:pt modelId="{2D8BDDB5-ECF2-43A3-8EAA-44FD52B505E1}">
      <dgm:prSet/>
      <dgm:spPr/>
      <dgm:t>
        <a:bodyPr/>
        <a:lstStyle/>
        <a:p>
          <a:endParaRPr lang="ru-RU" dirty="0"/>
        </a:p>
      </dgm:t>
    </dgm:pt>
    <dgm:pt modelId="{A1C09143-53DA-40C3-BFB5-4DC72DB9B6C1}" type="parTrans" cxnId="{CC9F5B96-F974-4FA5-B6C0-F4444B8BB4F8}">
      <dgm:prSet/>
      <dgm:spPr/>
      <dgm:t>
        <a:bodyPr/>
        <a:lstStyle/>
        <a:p>
          <a:endParaRPr lang="ru-RU"/>
        </a:p>
      </dgm:t>
    </dgm:pt>
    <dgm:pt modelId="{F63181D2-CF5C-42B6-91ED-6D3B6FF533F7}" type="sibTrans" cxnId="{CC9F5B96-F974-4FA5-B6C0-F4444B8BB4F8}">
      <dgm:prSet/>
      <dgm:spPr/>
      <dgm:t>
        <a:bodyPr/>
        <a:lstStyle/>
        <a:p>
          <a:endParaRPr lang="ru-RU"/>
        </a:p>
      </dgm:t>
    </dgm:pt>
    <dgm:pt modelId="{C9F3960F-B471-4689-984F-4B4DAF0E8CD3}">
      <dgm:prSet custT="1"/>
      <dgm:spPr/>
      <dgm:t>
        <a:bodyPr/>
        <a:lstStyle/>
        <a:p>
          <a:r>
            <a:rPr lang="ru-RU" sz="1600" b="1" dirty="0">
              <a:solidFill>
                <a:schemeClr val="tx2"/>
              </a:solidFill>
              <a:latin typeface="+mn-lt"/>
              <a:cs typeface="Times New Roman" pitchFamily="18" charset="0"/>
            </a:rPr>
            <a:t>Консолидация финансовых ресурсов созданного муниципального округа</a:t>
          </a:r>
          <a:endParaRPr lang="ru-RU" sz="1600" b="1" dirty="0">
            <a:solidFill>
              <a:schemeClr val="tx2"/>
            </a:solidFill>
          </a:endParaRPr>
        </a:p>
      </dgm:t>
    </dgm:pt>
    <dgm:pt modelId="{6F480EE0-FC42-4C0E-BF63-46CE89C5E529}" type="parTrans" cxnId="{DF2D8B76-23F1-4392-A458-4D1BD53F92C1}">
      <dgm:prSet/>
      <dgm:spPr/>
      <dgm:t>
        <a:bodyPr/>
        <a:lstStyle/>
        <a:p>
          <a:endParaRPr lang="ru-RU"/>
        </a:p>
      </dgm:t>
    </dgm:pt>
    <dgm:pt modelId="{FE905529-1D46-44FE-91F3-F4446F123187}" type="sibTrans" cxnId="{DF2D8B76-23F1-4392-A458-4D1BD53F92C1}">
      <dgm:prSet/>
      <dgm:spPr/>
      <dgm:t>
        <a:bodyPr/>
        <a:lstStyle/>
        <a:p>
          <a:endParaRPr lang="ru-RU"/>
        </a:p>
      </dgm:t>
    </dgm:pt>
    <dgm:pt modelId="{9D7D2601-2981-4D79-ACCB-B86E4E12973C}">
      <dgm:prSet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ru-RU" sz="1600" b="1" dirty="0">
              <a:solidFill>
                <a:schemeClr val="tx2"/>
              </a:solidFill>
            </a:rPr>
            <a:t> </a:t>
          </a:r>
          <a:r>
            <a:rPr lang="ru-RU" sz="1600" b="1" kern="1200" dirty="0">
              <a:solidFill>
                <a:schemeClr val="tx2"/>
              </a:solidFill>
              <a:latin typeface="+mn-lt"/>
              <a:cs typeface="Times New Roman" pitchFamily="18" charset="0"/>
            </a:rPr>
            <a:t>Плановость в социально-экономическом развитии всей территории</a:t>
          </a:r>
          <a:endParaRPr lang="ru-RU" sz="1600" b="1" kern="1200" dirty="0">
            <a:solidFill>
              <a:schemeClr val="tx2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dirty="0">
            <a:solidFill>
              <a:schemeClr val="tx2"/>
            </a:solidFill>
          </a:endParaRPr>
        </a:p>
      </dgm:t>
    </dgm:pt>
    <dgm:pt modelId="{7DA0E6BA-2909-42CB-A7EC-F98AF2F0BA05}" type="parTrans" cxnId="{A3A96D15-0C4F-4952-886F-63552096D5FE}">
      <dgm:prSet/>
      <dgm:spPr/>
      <dgm:t>
        <a:bodyPr/>
        <a:lstStyle/>
        <a:p>
          <a:endParaRPr lang="ru-RU"/>
        </a:p>
      </dgm:t>
    </dgm:pt>
    <dgm:pt modelId="{5C4AB063-9287-4E16-8561-BD92FDDFD2E5}" type="sibTrans" cxnId="{A3A96D15-0C4F-4952-886F-63552096D5FE}">
      <dgm:prSet/>
      <dgm:spPr/>
      <dgm:t>
        <a:bodyPr/>
        <a:lstStyle/>
        <a:p>
          <a:endParaRPr lang="ru-RU"/>
        </a:p>
      </dgm:t>
    </dgm:pt>
    <dgm:pt modelId="{F54FEA6C-92DB-4F41-8114-F87D6029324B}">
      <dgm:prSet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ru-RU" sz="1600" b="1" kern="1200" dirty="0">
              <a:solidFill>
                <a:schemeClr val="tx2"/>
              </a:solidFill>
              <a:latin typeface="+mn-lt"/>
              <a:cs typeface="Times New Roman" pitchFamily="18" charset="0"/>
            </a:rPr>
            <a:t>Расширение действующих  форм участия населения в осуществлении местного самоуправления, формирование и развитие механизмов «обратной связи» органов местного самоуправления с жителями муниципального образования </a:t>
          </a:r>
          <a:endParaRPr lang="ru-RU" sz="1600" b="1" kern="1200" dirty="0">
            <a:solidFill>
              <a:schemeClr val="tx2"/>
            </a:solidFill>
          </a:endParaRPr>
        </a:p>
        <a:p>
          <a:pPr algn="l"/>
          <a:endParaRPr lang="ru-RU" sz="1600" b="1" dirty="0">
            <a:solidFill>
              <a:schemeClr val="tx2"/>
            </a:solidFill>
          </a:endParaRPr>
        </a:p>
      </dgm:t>
    </dgm:pt>
    <dgm:pt modelId="{AF2FE2EA-E872-453C-9116-A4D23892D4F5}" type="parTrans" cxnId="{E34B0D6C-2E12-4C20-A39A-81FC4B367D33}">
      <dgm:prSet/>
      <dgm:spPr/>
      <dgm:t>
        <a:bodyPr/>
        <a:lstStyle/>
        <a:p>
          <a:endParaRPr lang="ru-RU"/>
        </a:p>
      </dgm:t>
    </dgm:pt>
    <dgm:pt modelId="{B901AB67-3A52-4DE1-B3B8-27A4E757B302}" type="sibTrans" cxnId="{E34B0D6C-2E12-4C20-A39A-81FC4B367D33}">
      <dgm:prSet/>
      <dgm:spPr/>
      <dgm:t>
        <a:bodyPr/>
        <a:lstStyle/>
        <a:p>
          <a:endParaRPr lang="ru-RU"/>
        </a:p>
      </dgm:t>
    </dgm:pt>
    <dgm:pt modelId="{45A676A9-AC72-4D35-A2D1-79668D4C3872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ru-RU" sz="1600" b="1" dirty="0">
              <a:solidFill>
                <a:schemeClr val="tx2"/>
              </a:solidFill>
            </a:rPr>
            <a:t> Повышение эффективности административного управления на основе четкого разграничения полномочий между подразделениями администрации округа, обязанностей и ответственности за принимаемые решения </a:t>
          </a:r>
        </a:p>
        <a:p>
          <a:pPr lvl="1"/>
          <a:endParaRPr lang="ru-RU" dirty="0"/>
        </a:p>
      </dgm:t>
    </dgm:pt>
    <dgm:pt modelId="{A190016C-12A1-4102-815D-4F62A1AC942C}" type="parTrans" cxnId="{A360F692-442D-4EA6-AF89-068910423814}">
      <dgm:prSet/>
      <dgm:spPr/>
      <dgm:t>
        <a:bodyPr/>
        <a:lstStyle/>
        <a:p>
          <a:endParaRPr lang="ru-RU"/>
        </a:p>
      </dgm:t>
    </dgm:pt>
    <dgm:pt modelId="{7A16681B-EA57-439B-8CC2-E0D99D644ACA}" type="sibTrans" cxnId="{A360F692-442D-4EA6-AF89-068910423814}">
      <dgm:prSet/>
      <dgm:spPr/>
      <dgm:t>
        <a:bodyPr/>
        <a:lstStyle/>
        <a:p>
          <a:endParaRPr lang="ru-RU"/>
        </a:p>
      </dgm:t>
    </dgm:pt>
    <dgm:pt modelId="{6D70C92C-49AC-4B87-9008-4A02FA6C7D58}" type="pres">
      <dgm:prSet presAssocID="{B800EBC8-CA79-4F1E-9A67-3AC32D8B7E1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DAA638-B3AF-4A74-B152-5C4126232248}" type="pres">
      <dgm:prSet presAssocID="{A0C09255-FEFA-4C6C-BE6A-51F1A0F57B12}" presName="composite" presStyleCnt="0"/>
      <dgm:spPr/>
    </dgm:pt>
    <dgm:pt modelId="{8F28D701-36DB-4FD4-9E37-7E9EDFD56241}" type="pres">
      <dgm:prSet presAssocID="{A0C09255-FEFA-4C6C-BE6A-51F1A0F57B12}" presName="parentText" presStyleLbl="alignNode1" presStyleIdx="0" presStyleCnt="4" custLinFactNeighborX="0" custLinFactNeighborY="-2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94654-EBA3-4226-9461-618998160579}" type="pres">
      <dgm:prSet presAssocID="{A0C09255-FEFA-4C6C-BE6A-51F1A0F57B12}" presName="descendantText" presStyleLbl="alignAcc1" presStyleIdx="0" presStyleCnt="4" custScaleX="93084" custScaleY="48299" custLinFactNeighborX="-4868" custLinFactNeighborY="-4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1B3592-327A-4377-93F0-2D9A416E0D0C}" type="pres">
      <dgm:prSet presAssocID="{49981F94-B6C0-4EEC-BAAA-D9A7ACD3D09A}" presName="sp" presStyleCnt="0"/>
      <dgm:spPr/>
    </dgm:pt>
    <dgm:pt modelId="{4BFE3598-91B7-42C3-B792-A036B19FDB15}" type="pres">
      <dgm:prSet presAssocID="{8AF7B158-C270-4804-A6A8-5336E3C348E6}" presName="composite" presStyleCnt="0"/>
      <dgm:spPr/>
    </dgm:pt>
    <dgm:pt modelId="{C9706F30-567C-4FB7-8B89-BE48E7FE0BE9}" type="pres">
      <dgm:prSet presAssocID="{8AF7B158-C270-4804-A6A8-5336E3C348E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FEC373-58A9-47A2-AF49-0FA6BBFC163E}" type="pres">
      <dgm:prSet presAssocID="{8AF7B158-C270-4804-A6A8-5336E3C348E6}" presName="descendantText" presStyleLbl="alignAcc1" presStyleIdx="1" presStyleCnt="4" custScaleX="92981" custScaleY="63613" custLinFactNeighborX="-4245" custLinFactNeighborY="53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10962-72BC-4E4B-8D28-28E0CEEED6D6}" type="pres">
      <dgm:prSet presAssocID="{52539184-5B98-4877-BBD0-E31594DEA9CC}" presName="sp" presStyleCnt="0"/>
      <dgm:spPr/>
    </dgm:pt>
    <dgm:pt modelId="{A9FA32F4-9F61-4581-9B80-7EA61C2A4010}" type="pres">
      <dgm:prSet presAssocID="{058786A0-F059-47DD-BC21-2C063A456FF8}" presName="composite" presStyleCnt="0"/>
      <dgm:spPr/>
    </dgm:pt>
    <dgm:pt modelId="{A3DCEA31-AF47-4694-891F-7F41295FDDF9}" type="pres">
      <dgm:prSet presAssocID="{058786A0-F059-47DD-BC21-2C063A456FF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885AD-89CC-4206-ABDE-BB1548B5CEB9}" type="pres">
      <dgm:prSet presAssocID="{058786A0-F059-47DD-BC21-2C063A456FF8}" presName="descendantText" presStyleLbl="alignAcc1" presStyleIdx="2" presStyleCnt="4" custScaleX="92615" custScaleY="146272" custLinFactNeighborX="-4175" custLinFactNeighborY="13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824A9A-1E2B-4BBF-8958-A159396B7FEC}" type="pres">
      <dgm:prSet presAssocID="{AEFA7D08-FD72-49F2-9D33-2EDF0279372A}" presName="sp" presStyleCnt="0"/>
      <dgm:spPr/>
    </dgm:pt>
    <dgm:pt modelId="{BAD5EE3A-5EA1-4A9A-8DAE-5AF44ECB65BE}" type="pres">
      <dgm:prSet presAssocID="{2D8BDDB5-ECF2-43A3-8EAA-44FD52B505E1}" presName="composite" presStyleCnt="0"/>
      <dgm:spPr/>
    </dgm:pt>
    <dgm:pt modelId="{F881C810-3D60-4407-B272-9ABFA07552B8}" type="pres">
      <dgm:prSet presAssocID="{2D8BDDB5-ECF2-43A3-8EAA-44FD52B505E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0D31E9-ED4F-4234-8653-5B3A222EAC50}" type="pres">
      <dgm:prSet presAssocID="{2D8BDDB5-ECF2-43A3-8EAA-44FD52B505E1}" presName="descendantText" presStyleLbl="alignAcc1" presStyleIdx="3" presStyleCnt="4" custScaleX="92855" custScaleY="154170" custLinFactNeighborX="-4338" custLinFactNeighborY="216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9F5B96-F974-4FA5-B6C0-F4444B8BB4F8}" srcId="{B800EBC8-CA79-4F1E-9A67-3AC32D8B7E1E}" destId="{2D8BDDB5-ECF2-43A3-8EAA-44FD52B505E1}" srcOrd="3" destOrd="0" parTransId="{A1C09143-53DA-40C3-BFB5-4DC72DB9B6C1}" sibTransId="{F63181D2-CF5C-42B6-91ED-6D3B6FF533F7}"/>
    <dgm:cxn modelId="{5CF34375-3D2F-407C-BA63-7E767B9A9633}" type="presOf" srcId="{C9F3960F-B471-4689-984F-4B4DAF0E8CD3}" destId="{31194654-EBA3-4226-9461-618998160579}" srcOrd="0" destOrd="0" presId="urn:microsoft.com/office/officeart/2005/8/layout/chevron2"/>
    <dgm:cxn modelId="{E5EC760B-EAEF-47F0-B7DE-0E292F68C89F}" srcId="{B800EBC8-CA79-4F1E-9A67-3AC32D8B7E1E}" destId="{A0C09255-FEFA-4C6C-BE6A-51F1A0F57B12}" srcOrd="0" destOrd="0" parTransId="{9DDC3FB8-F366-4E33-AC69-36F47BC97DBF}" sibTransId="{49981F94-B6C0-4EEC-BAAA-D9A7ACD3D09A}"/>
    <dgm:cxn modelId="{091B006C-8FE3-4E30-892B-848C6C2EE24F}" type="presOf" srcId="{8AF7B158-C270-4804-A6A8-5336E3C348E6}" destId="{C9706F30-567C-4FB7-8B89-BE48E7FE0BE9}" srcOrd="0" destOrd="0" presId="urn:microsoft.com/office/officeart/2005/8/layout/chevron2"/>
    <dgm:cxn modelId="{DACF44A5-1962-4571-93DD-E6BAC4C5FC44}" type="presOf" srcId="{9D7D2601-2981-4D79-ACCB-B86E4E12973C}" destId="{04FEC373-58A9-47A2-AF49-0FA6BBFC163E}" srcOrd="0" destOrd="0" presId="urn:microsoft.com/office/officeart/2005/8/layout/chevron2"/>
    <dgm:cxn modelId="{5561A958-7AE9-42B7-9023-099B2B7A044F}" type="presOf" srcId="{A0C09255-FEFA-4C6C-BE6A-51F1A0F57B12}" destId="{8F28D701-36DB-4FD4-9E37-7E9EDFD56241}" srcOrd="0" destOrd="0" presId="urn:microsoft.com/office/officeart/2005/8/layout/chevron2"/>
    <dgm:cxn modelId="{688852FF-AFD7-472F-A6BC-C731632990F6}" type="presOf" srcId="{F54FEA6C-92DB-4F41-8114-F87D6029324B}" destId="{150D31E9-ED4F-4234-8653-5B3A222EAC50}" srcOrd="0" destOrd="0" presId="urn:microsoft.com/office/officeart/2005/8/layout/chevron2"/>
    <dgm:cxn modelId="{A360F692-442D-4EA6-AF89-068910423814}" srcId="{058786A0-F059-47DD-BC21-2C063A456FF8}" destId="{45A676A9-AC72-4D35-A2D1-79668D4C3872}" srcOrd="0" destOrd="0" parTransId="{A190016C-12A1-4102-815D-4F62A1AC942C}" sibTransId="{7A16681B-EA57-439B-8CC2-E0D99D644ACA}"/>
    <dgm:cxn modelId="{F8DCA175-BCB0-49E7-97C2-60E76C3E38B0}" type="presOf" srcId="{45A676A9-AC72-4D35-A2D1-79668D4C3872}" destId="{63A885AD-89CC-4206-ABDE-BB1548B5CEB9}" srcOrd="0" destOrd="0" presId="urn:microsoft.com/office/officeart/2005/8/layout/chevron2"/>
    <dgm:cxn modelId="{1EF095CE-D1B8-409C-9172-DBDCAEEE1C92}" srcId="{B800EBC8-CA79-4F1E-9A67-3AC32D8B7E1E}" destId="{058786A0-F059-47DD-BC21-2C063A456FF8}" srcOrd="2" destOrd="0" parTransId="{90E8E0D0-9B96-4BE0-B2B9-C2E05DFD779A}" sibTransId="{AEFA7D08-FD72-49F2-9D33-2EDF0279372A}"/>
    <dgm:cxn modelId="{FBDADCE2-EC53-4D31-9746-DF1E54F8870B}" type="presOf" srcId="{058786A0-F059-47DD-BC21-2C063A456FF8}" destId="{A3DCEA31-AF47-4694-891F-7F41295FDDF9}" srcOrd="0" destOrd="0" presId="urn:microsoft.com/office/officeart/2005/8/layout/chevron2"/>
    <dgm:cxn modelId="{17452182-7271-4A8D-B52F-86E865DACA3A}" srcId="{B800EBC8-CA79-4F1E-9A67-3AC32D8B7E1E}" destId="{8AF7B158-C270-4804-A6A8-5336E3C348E6}" srcOrd="1" destOrd="0" parTransId="{3F8C6DF3-38F6-486C-8AB6-5F5CCCFC117B}" sibTransId="{52539184-5B98-4877-BBD0-E31594DEA9CC}"/>
    <dgm:cxn modelId="{A27EE0C0-9447-4A72-8C0F-A42D2FA02147}" type="presOf" srcId="{2D8BDDB5-ECF2-43A3-8EAA-44FD52B505E1}" destId="{F881C810-3D60-4407-B272-9ABFA07552B8}" srcOrd="0" destOrd="0" presId="urn:microsoft.com/office/officeart/2005/8/layout/chevron2"/>
    <dgm:cxn modelId="{E34B0D6C-2E12-4C20-A39A-81FC4B367D33}" srcId="{2D8BDDB5-ECF2-43A3-8EAA-44FD52B505E1}" destId="{F54FEA6C-92DB-4F41-8114-F87D6029324B}" srcOrd="0" destOrd="0" parTransId="{AF2FE2EA-E872-453C-9116-A4D23892D4F5}" sibTransId="{B901AB67-3A52-4DE1-B3B8-27A4E757B302}"/>
    <dgm:cxn modelId="{2D812B58-21B7-4031-9B2E-AF6D2C5F14D0}" type="presOf" srcId="{B800EBC8-CA79-4F1E-9A67-3AC32D8B7E1E}" destId="{6D70C92C-49AC-4B87-9008-4A02FA6C7D58}" srcOrd="0" destOrd="0" presId="urn:microsoft.com/office/officeart/2005/8/layout/chevron2"/>
    <dgm:cxn modelId="{A3A96D15-0C4F-4952-886F-63552096D5FE}" srcId="{8AF7B158-C270-4804-A6A8-5336E3C348E6}" destId="{9D7D2601-2981-4D79-ACCB-B86E4E12973C}" srcOrd="0" destOrd="0" parTransId="{7DA0E6BA-2909-42CB-A7EC-F98AF2F0BA05}" sibTransId="{5C4AB063-9287-4E16-8561-BD92FDDFD2E5}"/>
    <dgm:cxn modelId="{DF2D8B76-23F1-4392-A458-4D1BD53F92C1}" srcId="{A0C09255-FEFA-4C6C-BE6A-51F1A0F57B12}" destId="{C9F3960F-B471-4689-984F-4B4DAF0E8CD3}" srcOrd="0" destOrd="0" parTransId="{6F480EE0-FC42-4C0E-BF63-46CE89C5E529}" sibTransId="{FE905529-1D46-44FE-91F3-F4446F123187}"/>
    <dgm:cxn modelId="{C489E718-4348-4055-ACFC-FE76E9EE2732}" type="presParOf" srcId="{6D70C92C-49AC-4B87-9008-4A02FA6C7D58}" destId="{88DAA638-B3AF-4A74-B152-5C4126232248}" srcOrd="0" destOrd="0" presId="urn:microsoft.com/office/officeart/2005/8/layout/chevron2"/>
    <dgm:cxn modelId="{8D9749A7-145D-4222-AB70-50CD4C6E37E6}" type="presParOf" srcId="{88DAA638-B3AF-4A74-B152-5C4126232248}" destId="{8F28D701-36DB-4FD4-9E37-7E9EDFD56241}" srcOrd="0" destOrd="0" presId="urn:microsoft.com/office/officeart/2005/8/layout/chevron2"/>
    <dgm:cxn modelId="{17F2DA9F-2D1B-44DF-832E-22D1E6A59B06}" type="presParOf" srcId="{88DAA638-B3AF-4A74-B152-5C4126232248}" destId="{31194654-EBA3-4226-9461-618998160579}" srcOrd="1" destOrd="0" presId="urn:microsoft.com/office/officeart/2005/8/layout/chevron2"/>
    <dgm:cxn modelId="{F4E913F4-DA5D-4230-87D7-4CD07C749A0C}" type="presParOf" srcId="{6D70C92C-49AC-4B87-9008-4A02FA6C7D58}" destId="{D11B3592-327A-4377-93F0-2D9A416E0D0C}" srcOrd="1" destOrd="0" presId="urn:microsoft.com/office/officeart/2005/8/layout/chevron2"/>
    <dgm:cxn modelId="{F69F7543-2A37-43CF-9810-163D342CD297}" type="presParOf" srcId="{6D70C92C-49AC-4B87-9008-4A02FA6C7D58}" destId="{4BFE3598-91B7-42C3-B792-A036B19FDB15}" srcOrd="2" destOrd="0" presId="urn:microsoft.com/office/officeart/2005/8/layout/chevron2"/>
    <dgm:cxn modelId="{65939429-058F-4EFA-A159-CA38DE6A55E5}" type="presParOf" srcId="{4BFE3598-91B7-42C3-B792-A036B19FDB15}" destId="{C9706F30-567C-4FB7-8B89-BE48E7FE0BE9}" srcOrd="0" destOrd="0" presId="urn:microsoft.com/office/officeart/2005/8/layout/chevron2"/>
    <dgm:cxn modelId="{816E8FF2-95A2-49EC-96FA-F05A5D74479A}" type="presParOf" srcId="{4BFE3598-91B7-42C3-B792-A036B19FDB15}" destId="{04FEC373-58A9-47A2-AF49-0FA6BBFC163E}" srcOrd="1" destOrd="0" presId="urn:microsoft.com/office/officeart/2005/8/layout/chevron2"/>
    <dgm:cxn modelId="{7144B002-C461-4E89-9C06-E69AD8A3E382}" type="presParOf" srcId="{6D70C92C-49AC-4B87-9008-4A02FA6C7D58}" destId="{A5010962-72BC-4E4B-8D28-28E0CEEED6D6}" srcOrd="3" destOrd="0" presId="urn:microsoft.com/office/officeart/2005/8/layout/chevron2"/>
    <dgm:cxn modelId="{A70D941E-A29C-4E86-BCFD-ABE3D31495EA}" type="presParOf" srcId="{6D70C92C-49AC-4B87-9008-4A02FA6C7D58}" destId="{A9FA32F4-9F61-4581-9B80-7EA61C2A4010}" srcOrd="4" destOrd="0" presId="urn:microsoft.com/office/officeart/2005/8/layout/chevron2"/>
    <dgm:cxn modelId="{568069F6-6CE3-4BAA-9038-ECEE563A5D5C}" type="presParOf" srcId="{A9FA32F4-9F61-4581-9B80-7EA61C2A4010}" destId="{A3DCEA31-AF47-4694-891F-7F41295FDDF9}" srcOrd="0" destOrd="0" presId="urn:microsoft.com/office/officeart/2005/8/layout/chevron2"/>
    <dgm:cxn modelId="{15A39F65-C0CE-4E22-9325-142D8ED6849B}" type="presParOf" srcId="{A9FA32F4-9F61-4581-9B80-7EA61C2A4010}" destId="{63A885AD-89CC-4206-ABDE-BB1548B5CEB9}" srcOrd="1" destOrd="0" presId="urn:microsoft.com/office/officeart/2005/8/layout/chevron2"/>
    <dgm:cxn modelId="{8D45C916-348A-4E3A-B445-21C1030E38C0}" type="presParOf" srcId="{6D70C92C-49AC-4B87-9008-4A02FA6C7D58}" destId="{25824A9A-1E2B-4BBF-8958-A159396B7FEC}" srcOrd="5" destOrd="0" presId="urn:microsoft.com/office/officeart/2005/8/layout/chevron2"/>
    <dgm:cxn modelId="{0266B0B6-D53D-48B2-A589-5895B6D0DE26}" type="presParOf" srcId="{6D70C92C-49AC-4B87-9008-4A02FA6C7D58}" destId="{BAD5EE3A-5EA1-4A9A-8DAE-5AF44ECB65BE}" srcOrd="6" destOrd="0" presId="urn:microsoft.com/office/officeart/2005/8/layout/chevron2"/>
    <dgm:cxn modelId="{1C3434CE-1DB1-4243-89FF-FB4403ACA5E1}" type="presParOf" srcId="{BAD5EE3A-5EA1-4A9A-8DAE-5AF44ECB65BE}" destId="{F881C810-3D60-4407-B272-9ABFA07552B8}" srcOrd="0" destOrd="0" presId="urn:microsoft.com/office/officeart/2005/8/layout/chevron2"/>
    <dgm:cxn modelId="{B41AF1AB-EBE8-44AD-A94D-184A9A0069FE}" type="presParOf" srcId="{BAD5EE3A-5EA1-4A9A-8DAE-5AF44ECB65BE}" destId="{150D31E9-ED4F-4234-8653-5B3A222EAC5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00EBC8-CA79-4F1E-9A67-3AC32D8B7E1E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0C09255-FEFA-4C6C-BE6A-51F1A0F57B12}">
      <dgm:prSet phldrT="[Текст]"/>
      <dgm:spPr/>
      <dgm:t>
        <a:bodyPr/>
        <a:lstStyle/>
        <a:p>
          <a:endParaRPr lang="ru-RU" dirty="0"/>
        </a:p>
      </dgm:t>
    </dgm:pt>
    <dgm:pt modelId="{9DDC3FB8-F366-4E33-AC69-36F47BC97DBF}" type="parTrans" cxnId="{E5EC760B-EAEF-47F0-B7DE-0E292F68C89F}">
      <dgm:prSet/>
      <dgm:spPr/>
      <dgm:t>
        <a:bodyPr/>
        <a:lstStyle/>
        <a:p>
          <a:endParaRPr lang="ru-RU"/>
        </a:p>
      </dgm:t>
    </dgm:pt>
    <dgm:pt modelId="{49981F94-B6C0-4EEC-BAAA-D9A7ACD3D09A}" type="sibTrans" cxnId="{E5EC760B-EAEF-47F0-B7DE-0E292F68C89F}">
      <dgm:prSet/>
      <dgm:spPr/>
      <dgm:t>
        <a:bodyPr/>
        <a:lstStyle/>
        <a:p>
          <a:endParaRPr lang="ru-RU"/>
        </a:p>
      </dgm:t>
    </dgm:pt>
    <dgm:pt modelId="{8AF7B158-C270-4804-A6A8-5336E3C348E6}">
      <dgm:prSet/>
      <dgm:spPr/>
      <dgm:t>
        <a:bodyPr/>
        <a:lstStyle/>
        <a:p>
          <a:endParaRPr lang="ru-RU" dirty="0"/>
        </a:p>
      </dgm:t>
    </dgm:pt>
    <dgm:pt modelId="{3F8C6DF3-38F6-486C-8AB6-5F5CCCFC117B}" type="parTrans" cxnId="{17452182-7271-4A8D-B52F-86E865DACA3A}">
      <dgm:prSet/>
      <dgm:spPr/>
      <dgm:t>
        <a:bodyPr/>
        <a:lstStyle/>
        <a:p>
          <a:endParaRPr lang="ru-RU"/>
        </a:p>
      </dgm:t>
    </dgm:pt>
    <dgm:pt modelId="{52539184-5B98-4877-BBD0-E31594DEA9CC}" type="sibTrans" cxnId="{17452182-7271-4A8D-B52F-86E865DACA3A}">
      <dgm:prSet/>
      <dgm:spPr/>
      <dgm:t>
        <a:bodyPr/>
        <a:lstStyle/>
        <a:p>
          <a:endParaRPr lang="ru-RU"/>
        </a:p>
      </dgm:t>
    </dgm:pt>
    <dgm:pt modelId="{058786A0-F059-47DD-BC21-2C063A456FF8}">
      <dgm:prSet/>
      <dgm:spPr/>
      <dgm:t>
        <a:bodyPr/>
        <a:lstStyle/>
        <a:p>
          <a:endParaRPr lang="ru-RU" dirty="0"/>
        </a:p>
      </dgm:t>
    </dgm:pt>
    <dgm:pt modelId="{90E8E0D0-9B96-4BE0-B2B9-C2E05DFD779A}" type="parTrans" cxnId="{1EF095CE-D1B8-409C-9172-DBDCAEEE1C92}">
      <dgm:prSet/>
      <dgm:spPr/>
      <dgm:t>
        <a:bodyPr/>
        <a:lstStyle/>
        <a:p>
          <a:endParaRPr lang="ru-RU"/>
        </a:p>
      </dgm:t>
    </dgm:pt>
    <dgm:pt modelId="{AEFA7D08-FD72-49F2-9D33-2EDF0279372A}" type="sibTrans" cxnId="{1EF095CE-D1B8-409C-9172-DBDCAEEE1C92}">
      <dgm:prSet/>
      <dgm:spPr/>
      <dgm:t>
        <a:bodyPr/>
        <a:lstStyle/>
        <a:p>
          <a:endParaRPr lang="ru-RU"/>
        </a:p>
      </dgm:t>
    </dgm:pt>
    <dgm:pt modelId="{2D8BDDB5-ECF2-43A3-8EAA-44FD52B505E1}">
      <dgm:prSet/>
      <dgm:spPr/>
      <dgm:t>
        <a:bodyPr/>
        <a:lstStyle/>
        <a:p>
          <a:endParaRPr lang="ru-RU" dirty="0"/>
        </a:p>
      </dgm:t>
    </dgm:pt>
    <dgm:pt modelId="{A1C09143-53DA-40C3-BFB5-4DC72DB9B6C1}" type="parTrans" cxnId="{CC9F5B96-F974-4FA5-B6C0-F4444B8BB4F8}">
      <dgm:prSet/>
      <dgm:spPr/>
      <dgm:t>
        <a:bodyPr/>
        <a:lstStyle/>
        <a:p>
          <a:endParaRPr lang="ru-RU"/>
        </a:p>
      </dgm:t>
    </dgm:pt>
    <dgm:pt modelId="{F63181D2-CF5C-42B6-91ED-6D3B6FF533F7}" type="sibTrans" cxnId="{CC9F5B96-F974-4FA5-B6C0-F4444B8BB4F8}">
      <dgm:prSet/>
      <dgm:spPr/>
      <dgm:t>
        <a:bodyPr/>
        <a:lstStyle/>
        <a:p>
          <a:endParaRPr lang="ru-RU"/>
        </a:p>
      </dgm:t>
    </dgm:pt>
    <dgm:pt modelId="{C9F3960F-B471-4689-984F-4B4DAF0E8CD3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600" b="1" dirty="0">
              <a:solidFill>
                <a:schemeClr val="tx2"/>
              </a:solidFill>
            </a:rPr>
            <a:t>Утрачивается необходимость формировать местные бюджеты, вести бюджетный (бухгалтерский) учет и отчетность</a:t>
          </a:r>
        </a:p>
      </dgm:t>
    </dgm:pt>
    <dgm:pt modelId="{6F480EE0-FC42-4C0E-BF63-46CE89C5E529}" type="parTrans" cxnId="{DF2D8B76-23F1-4392-A458-4D1BD53F92C1}">
      <dgm:prSet/>
      <dgm:spPr/>
      <dgm:t>
        <a:bodyPr/>
        <a:lstStyle/>
        <a:p>
          <a:endParaRPr lang="ru-RU"/>
        </a:p>
      </dgm:t>
    </dgm:pt>
    <dgm:pt modelId="{FE905529-1D46-44FE-91F3-F4446F123187}" type="sibTrans" cxnId="{DF2D8B76-23F1-4392-A458-4D1BD53F92C1}">
      <dgm:prSet/>
      <dgm:spPr/>
      <dgm:t>
        <a:bodyPr/>
        <a:lstStyle/>
        <a:p>
          <a:endParaRPr lang="ru-RU"/>
        </a:p>
      </dgm:t>
    </dgm:pt>
    <dgm:pt modelId="{9D7D2601-2981-4D79-ACCB-B86E4E12973C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ru-RU" sz="1600" b="1" dirty="0">
              <a:solidFill>
                <a:schemeClr val="tx2"/>
              </a:solidFill>
            </a:rPr>
            <a:t> Утрачивается необходимость формировать систему муниципальных правовых актов, учреждать (определять) источники их официального опубликования</a:t>
          </a:r>
        </a:p>
      </dgm:t>
    </dgm:pt>
    <dgm:pt modelId="{7DA0E6BA-2909-42CB-A7EC-F98AF2F0BA05}" type="parTrans" cxnId="{A3A96D15-0C4F-4952-886F-63552096D5FE}">
      <dgm:prSet/>
      <dgm:spPr/>
      <dgm:t>
        <a:bodyPr/>
        <a:lstStyle/>
        <a:p>
          <a:endParaRPr lang="ru-RU"/>
        </a:p>
      </dgm:t>
    </dgm:pt>
    <dgm:pt modelId="{5C4AB063-9287-4E16-8561-BD92FDDFD2E5}" type="sibTrans" cxnId="{A3A96D15-0C4F-4952-886F-63552096D5FE}">
      <dgm:prSet/>
      <dgm:spPr/>
      <dgm:t>
        <a:bodyPr/>
        <a:lstStyle/>
        <a:p>
          <a:endParaRPr lang="ru-RU"/>
        </a:p>
      </dgm:t>
    </dgm:pt>
    <dgm:pt modelId="{222C5FAA-0D53-4D4D-9FC2-AC08DE3CD18B}">
      <dgm:prSet custT="1"/>
      <dgm:spPr/>
      <dgm:t>
        <a:bodyPr/>
        <a:lstStyle/>
        <a:p>
          <a:r>
            <a:rPr lang="ru-RU" sz="1600" b="1" dirty="0">
              <a:solidFill>
                <a:schemeClr val="tx2"/>
              </a:solidFill>
            </a:rPr>
            <a:t>Утрачивается необходимость обеспечивать ведение официального сайта муниципального образования-поселения, </a:t>
          </a:r>
          <a:r>
            <a:rPr lang="ru-RU" sz="1600" b="1" dirty="0" err="1">
              <a:solidFill>
                <a:schemeClr val="tx2"/>
              </a:solidFill>
            </a:rPr>
            <a:t>телеграм</a:t>
          </a:r>
          <a:r>
            <a:rPr lang="ru-RU" sz="1600" b="1" dirty="0">
              <a:solidFill>
                <a:schemeClr val="tx2"/>
              </a:solidFill>
            </a:rPr>
            <a:t>-каналов должностных лиц</a:t>
          </a:r>
        </a:p>
      </dgm:t>
    </dgm:pt>
    <dgm:pt modelId="{046FD9AA-1EAB-4EF2-A47B-FBA40B8D9D14}" type="parTrans" cxnId="{A4202F41-8FED-4944-8705-D26A59EAD14A}">
      <dgm:prSet/>
      <dgm:spPr/>
      <dgm:t>
        <a:bodyPr/>
        <a:lstStyle/>
        <a:p>
          <a:endParaRPr lang="ru-RU"/>
        </a:p>
      </dgm:t>
    </dgm:pt>
    <dgm:pt modelId="{7A87BE90-6C80-475B-BCAC-6B607B5D30F4}" type="sibTrans" cxnId="{A4202F41-8FED-4944-8705-D26A59EAD14A}">
      <dgm:prSet/>
      <dgm:spPr/>
      <dgm:t>
        <a:bodyPr/>
        <a:lstStyle/>
        <a:p>
          <a:endParaRPr lang="ru-RU"/>
        </a:p>
      </dgm:t>
    </dgm:pt>
    <dgm:pt modelId="{F54FEA6C-92DB-4F41-8114-F87D6029324B}">
      <dgm:prSet custT="1"/>
      <dgm:spPr/>
      <dgm:t>
        <a:bodyPr/>
        <a:lstStyle/>
        <a:p>
          <a:pPr algn="l"/>
          <a:r>
            <a:rPr lang="ru-RU" sz="1600" b="1" dirty="0">
              <a:solidFill>
                <a:schemeClr val="tx2"/>
              </a:solidFill>
            </a:rPr>
            <a:t>Утрачивается необходимость осуществлять закупки для муниципальных нужд и др.</a:t>
          </a:r>
        </a:p>
      </dgm:t>
    </dgm:pt>
    <dgm:pt modelId="{AF2FE2EA-E872-453C-9116-A4D23892D4F5}" type="parTrans" cxnId="{E34B0D6C-2E12-4C20-A39A-81FC4B367D33}">
      <dgm:prSet/>
      <dgm:spPr/>
      <dgm:t>
        <a:bodyPr/>
        <a:lstStyle/>
        <a:p>
          <a:endParaRPr lang="ru-RU"/>
        </a:p>
      </dgm:t>
    </dgm:pt>
    <dgm:pt modelId="{B901AB67-3A52-4DE1-B3B8-27A4E757B302}" type="sibTrans" cxnId="{E34B0D6C-2E12-4C20-A39A-81FC4B367D33}">
      <dgm:prSet/>
      <dgm:spPr/>
      <dgm:t>
        <a:bodyPr/>
        <a:lstStyle/>
        <a:p>
          <a:endParaRPr lang="ru-RU"/>
        </a:p>
      </dgm:t>
    </dgm:pt>
    <dgm:pt modelId="{6D70C92C-49AC-4B87-9008-4A02FA6C7D58}" type="pres">
      <dgm:prSet presAssocID="{B800EBC8-CA79-4F1E-9A67-3AC32D8B7E1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DAA638-B3AF-4A74-B152-5C4126232248}" type="pres">
      <dgm:prSet presAssocID="{A0C09255-FEFA-4C6C-BE6A-51F1A0F57B12}" presName="composite" presStyleCnt="0"/>
      <dgm:spPr/>
    </dgm:pt>
    <dgm:pt modelId="{8F28D701-36DB-4FD4-9E37-7E9EDFD56241}" type="pres">
      <dgm:prSet presAssocID="{A0C09255-FEFA-4C6C-BE6A-51F1A0F57B12}" presName="parentText" presStyleLbl="alignNode1" presStyleIdx="0" presStyleCnt="4" custLinFactNeighborX="0" custLinFactNeighborY="-2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94654-EBA3-4226-9461-618998160579}" type="pres">
      <dgm:prSet presAssocID="{A0C09255-FEFA-4C6C-BE6A-51F1A0F57B12}" presName="descendantText" presStyleLbl="alignAcc1" presStyleIdx="0" presStyleCnt="4" custScaleX="99769" custScaleY="101005" custLinFactNeighborX="-3057" custLinFactNeighborY="22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1B3592-327A-4377-93F0-2D9A416E0D0C}" type="pres">
      <dgm:prSet presAssocID="{49981F94-B6C0-4EEC-BAAA-D9A7ACD3D09A}" presName="sp" presStyleCnt="0"/>
      <dgm:spPr/>
    </dgm:pt>
    <dgm:pt modelId="{4BFE3598-91B7-42C3-B792-A036B19FDB15}" type="pres">
      <dgm:prSet presAssocID="{8AF7B158-C270-4804-A6A8-5336E3C348E6}" presName="composite" presStyleCnt="0"/>
      <dgm:spPr/>
    </dgm:pt>
    <dgm:pt modelId="{C9706F30-567C-4FB7-8B89-BE48E7FE0BE9}" type="pres">
      <dgm:prSet presAssocID="{8AF7B158-C270-4804-A6A8-5336E3C348E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FEC373-58A9-47A2-AF49-0FA6BBFC163E}" type="pres">
      <dgm:prSet presAssocID="{8AF7B158-C270-4804-A6A8-5336E3C348E6}" presName="descendantText" presStyleLbl="alignAcc1" presStyleIdx="1" presStyleCnt="4" custScaleX="100648" custScaleY="92566" custLinFactNeighborX="-2390" custLinFactNeighborY="24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10962-72BC-4E4B-8D28-28E0CEEED6D6}" type="pres">
      <dgm:prSet presAssocID="{52539184-5B98-4877-BBD0-E31594DEA9CC}" presName="sp" presStyleCnt="0"/>
      <dgm:spPr/>
    </dgm:pt>
    <dgm:pt modelId="{A9FA32F4-9F61-4581-9B80-7EA61C2A4010}" type="pres">
      <dgm:prSet presAssocID="{058786A0-F059-47DD-BC21-2C063A456FF8}" presName="composite" presStyleCnt="0"/>
      <dgm:spPr/>
    </dgm:pt>
    <dgm:pt modelId="{A3DCEA31-AF47-4694-891F-7F41295FDDF9}" type="pres">
      <dgm:prSet presAssocID="{058786A0-F059-47DD-BC21-2C063A456FF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885AD-89CC-4206-ABDE-BB1548B5CEB9}" type="pres">
      <dgm:prSet presAssocID="{058786A0-F059-47DD-BC21-2C063A456FF8}" presName="descendantText" presStyleLbl="alignAcc1" presStyleIdx="2" presStyleCnt="4" custScaleX="99443" custScaleY="91058" custLinFactNeighborX="-2689" custLinFactNeighborY="16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824A9A-1E2B-4BBF-8958-A159396B7FEC}" type="pres">
      <dgm:prSet presAssocID="{AEFA7D08-FD72-49F2-9D33-2EDF0279372A}" presName="sp" presStyleCnt="0"/>
      <dgm:spPr/>
    </dgm:pt>
    <dgm:pt modelId="{BAD5EE3A-5EA1-4A9A-8DAE-5AF44ECB65BE}" type="pres">
      <dgm:prSet presAssocID="{2D8BDDB5-ECF2-43A3-8EAA-44FD52B505E1}" presName="composite" presStyleCnt="0"/>
      <dgm:spPr/>
    </dgm:pt>
    <dgm:pt modelId="{F881C810-3D60-4407-B272-9ABFA07552B8}" type="pres">
      <dgm:prSet presAssocID="{2D8BDDB5-ECF2-43A3-8EAA-44FD52B505E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0D31E9-ED4F-4234-8653-5B3A222EAC50}" type="pres">
      <dgm:prSet presAssocID="{2D8BDDB5-ECF2-43A3-8EAA-44FD52B505E1}" presName="descendantText" presStyleLbl="alignAcc1" presStyleIdx="3" presStyleCnt="4" custScaleX="100117" custScaleY="84790" custLinFactNeighborX="-2345" custLinFactNeighborY="13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9F5B96-F974-4FA5-B6C0-F4444B8BB4F8}" srcId="{B800EBC8-CA79-4F1E-9A67-3AC32D8B7E1E}" destId="{2D8BDDB5-ECF2-43A3-8EAA-44FD52B505E1}" srcOrd="3" destOrd="0" parTransId="{A1C09143-53DA-40C3-BFB5-4DC72DB9B6C1}" sibTransId="{F63181D2-CF5C-42B6-91ED-6D3B6FF533F7}"/>
    <dgm:cxn modelId="{5CF34375-3D2F-407C-BA63-7E767B9A9633}" type="presOf" srcId="{C9F3960F-B471-4689-984F-4B4DAF0E8CD3}" destId="{31194654-EBA3-4226-9461-618998160579}" srcOrd="0" destOrd="0" presId="urn:microsoft.com/office/officeart/2005/8/layout/chevron2"/>
    <dgm:cxn modelId="{E5EC760B-EAEF-47F0-B7DE-0E292F68C89F}" srcId="{B800EBC8-CA79-4F1E-9A67-3AC32D8B7E1E}" destId="{A0C09255-FEFA-4C6C-BE6A-51F1A0F57B12}" srcOrd="0" destOrd="0" parTransId="{9DDC3FB8-F366-4E33-AC69-36F47BC97DBF}" sibTransId="{49981F94-B6C0-4EEC-BAAA-D9A7ACD3D09A}"/>
    <dgm:cxn modelId="{091B006C-8FE3-4E30-892B-848C6C2EE24F}" type="presOf" srcId="{8AF7B158-C270-4804-A6A8-5336E3C348E6}" destId="{C9706F30-567C-4FB7-8B89-BE48E7FE0BE9}" srcOrd="0" destOrd="0" presId="urn:microsoft.com/office/officeart/2005/8/layout/chevron2"/>
    <dgm:cxn modelId="{DACF44A5-1962-4571-93DD-E6BAC4C5FC44}" type="presOf" srcId="{9D7D2601-2981-4D79-ACCB-B86E4E12973C}" destId="{04FEC373-58A9-47A2-AF49-0FA6BBFC163E}" srcOrd="0" destOrd="0" presId="urn:microsoft.com/office/officeart/2005/8/layout/chevron2"/>
    <dgm:cxn modelId="{5561A958-7AE9-42B7-9023-099B2B7A044F}" type="presOf" srcId="{A0C09255-FEFA-4C6C-BE6A-51F1A0F57B12}" destId="{8F28D701-36DB-4FD4-9E37-7E9EDFD56241}" srcOrd="0" destOrd="0" presId="urn:microsoft.com/office/officeart/2005/8/layout/chevron2"/>
    <dgm:cxn modelId="{688852FF-AFD7-472F-A6BC-C731632990F6}" type="presOf" srcId="{F54FEA6C-92DB-4F41-8114-F87D6029324B}" destId="{150D31E9-ED4F-4234-8653-5B3A222EAC50}" srcOrd="0" destOrd="0" presId="urn:microsoft.com/office/officeart/2005/8/layout/chevron2"/>
    <dgm:cxn modelId="{1EF095CE-D1B8-409C-9172-DBDCAEEE1C92}" srcId="{B800EBC8-CA79-4F1E-9A67-3AC32D8B7E1E}" destId="{058786A0-F059-47DD-BC21-2C063A456FF8}" srcOrd="2" destOrd="0" parTransId="{90E8E0D0-9B96-4BE0-B2B9-C2E05DFD779A}" sibTransId="{AEFA7D08-FD72-49F2-9D33-2EDF0279372A}"/>
    <dgm:cxn modelId="{FBDADCE2-EC53-4D31-9746-DF1E54F8870B}" type="presOf" srcId="{058786A0-F059-47DD-BC21-2C063A456FF8}" destId="{A3DCEA31-AF47-4694-891F-7F41295FDDF9}" srcOrd="0" destOrd="0" presId="urn:microsoft.com/office/officeart/2005/8/layout/chevron2"/>
    <dgm:cxn modelId="{5D2F7B8C-7ACF-4FE7-95DE-68FF499E4AAA}" type="presOf" srcId="{222C5FAA-0D53-4D4D-9FC2-AC08DE3CD18B}" destId="{63A885AD-89CC-4206-ABDE-BB1548B5CEB9}" srcOrd="0" destOrd="0" presId="urn:microsoft.com/office/officeart/2005/8/layout/chevron2"/>
    <dgm:cxn modelId="{17452182-7271-4A8D-B52F-86E865DACA3A}" srcId="{B800EBC8-CA79-4F1E-9A67-3AC32D8B7E1E}" destId="{8AF7B158-C270-4804-A6A8-5336E3C348E6}" srcOrd="1" destOrd="0" parTransId="{3F8C6DF3-38F6-486C-8AB6-5F5CCCFC117B}" sibTransId="{52539184-5B98-4877-BBD0-E31594DEA9CC}"/>
    <dgm:cxn modelId="{A27EE0C0-9447-4A72-8C0F-A42D2FA02147}" type="presOf" srcId="{2D8BDDB5-ECF2-43A3-8EAA-44FD52B505E1}" destId="{F881C810-3D60-4407-B272-9ABFA07552B8}" srcOrd="0" destOrd="0" presId="urn:microsoft.com/office/officeart/2005/8/layout/chevron2"/>
    <dgm:cxn modelId="{E34B0D6C-2E12-4C20-A39A-81FC4B367D33}" srcId="{2D8BDDB5-ECF2-43A3-8EAA-44FD52B505E1}" destId="{F54FEA6C-92DB-4F41-8114-F87D6029324B}" srcOrd="0" destOrd="0" parTransId="{AF2FE2EA-E872-453C-9116-A4D23892D4F5}" sibTransId="{B901AB67-3A52-4DE1-B3B8-27A4E757B302}"/>
    <dgm:cxn modelId="{2D812B58-21B7-4031-9B2E-AF6D2C5F14D0}" type="presOf" srcId="{B800EBC8-CA79-4F1E-9A67-3AC32D8B7E1E}" destId="{6D70C92C-49AC-4B87-9008-4A02FA6C7D58}" srcOrd="0" destOrd="0" presId="urn:microsoft.com/office/officeart/2005/8/layout/chevron2"/>
    <dgm:cxn modelId="{A4202F41-8FED-4944-8705-D26A59EAD14A}" srcId="{058786A0-F059-47DD-BC21-2C063A456FF8}" destId="{222C5FAA-0D53-4D4D-9FC2-AC08DE3CD18B}" srcOrd="0" destOrd="0" parTransId="{046FD9AA-1EAB-4EF2-A47B-FBA40B8D9D14}" sibTransId="{7A87BE90-6C80-475B-BCAC-6B607B5D30F4}"/>
    <dgm:cxn modelId="{A3A96D15-0C4F-4952-886F-63552096D5FE}" srcId="{8AF7B158-C270-4804-A6A8-5336E3C348E6}" destId="{9D7D2601-2981-4D79-ACCB-B86E4E12973C}" srcOrd="0" destOrd="0" parTransId="{7DA0E6BA-2909-42CB-A7EC-F98AF2F0BA05}" sibTransId="{5C4AB063-9287-4E16-8561-BD92FDDFD2E5}"/>
    <dgm:cxn modelId="{DF2D8B76-23F1-4392-A458-4D1BD53F92C1}" srcId="{A0C09255-FEFA-4C6C-BE6A-51F1A0F57B12}" destId="{C9F3960F-B471-4689-984F-4B4DAF0E8CD3}" srcOrd="0" destOrd="0" parTransId="{6F480EE0-FC42-4C0E-BF63-46CE89C5E529}" sibTransId="{FE905529-1D46-44FE-91F3-F4446F123187}"/>
    <dgm:cxn modelId="{C489E718-4348-4055-ACFC-FE76E9EE2732}" type="presParOf" srcId="{6D70C92C-49AC-4B87-9008-4A02FA6C7D58}" destId="{88DAA638-B3AF-4A74-B152-5C4126232248}" srcOrd="0" destOrd="0" presId="urn:microsoft.com/office/officeart/2005/8/layout/chevron2"/>
    <dgm:cxn modelId="{8D9749A7-145D-4222-AB70-50CD4C6E37E6}" type="presParOf" srcId="{88DAA638-B3AF-4A74-B152-5C4126232248}" destId="{8F28D701-36DB-4FD4-9E37-7E9EDFD56241}" srcOrd="0" destOrd="0" presId="urn:microsoft.com/office/officeart/2005/8/layout/chevron2"/>
    <dgm:cxn modelId="{17F2DA9F-2D1B-44DF-832E-22D1E6A59B06}" type="presParOf" srcId="{88DAA638-B3AF-4A74-B152-5C4126232248}" destId="{31194654-EBA3-4226-9461-618998160579}" srcOrd="1" destOrd="0" presId="urn:microsoft.com/office/officeart/2005/8/layout/chevron2"/>
    <dgm:cxn modelId="{F4E913F4-DA5D-4230-87D7-4CD07C749A0C}" type="presParOf" srcId="{6D70C92C-49AC-4B87-9008-4A02FA6C7D58}" destId="{D11B3592-327A-4377-93F0-2D9A416E0D0C}" srcOrd="1" destOrd="0" presId="urn:microsoft.com/office/officeart/2005/8/layout/chevron2"/>
    <dgm:cxn modelId="{F69F7543-2A37-43CF-9810-163D342CD297}" type="presParOf" srcId="{6D70C92C-49AC-4B87-9008-4A02FA6C7D58}" destId="{4BFE3598-91B7-42C3-B792-A036B19FDB15}" srcOrd="2" destOrd="0" presId="urn:microsoft.com/office/officeart/2005/8/layout/chevron2"/>
    <dgm:cxn modelId="{65939429-058F-4EFA-A159-CA38DE6A55E5}" type="presParOf" srcId="{4BFE3598-91B7-42C3-B792-A036B19FDB15}" destId="{C9706F30-567C-4FB7-8B89-BE48E7FE0BE9}" srcOrd="0" destOrd="0" presId="urn:microsoft.com/office/officeart/2005/8/layout/chevron2"/>
    <dgm:cxn modelId="{816E8FF2-95A2-49EC-96FA-F05A5D74479A}" type="presParOf" srcId="{4BFE3598-91B7-42C3-B792-A036B19FDB15}" destId="{04FEC373-58A9-47A2-AF49-0FA6BBFC163E}" srcOrd="1" destOrd="0" presId="urn:microsoft.com/office/officeart/2005/8/layout/chevron2"/>
    <dgm:cxn modelId="{7144B002-C461-4E89-9C06-E69AD8A3E382}" type="presParOf" srcId="{6D70C92C-49AC-4B87-9008-4A02FA6C7D58}" destId="{A5010962-72BC-4E4B-8D28-28E0CEEED6D6}" srcOrd="3" destOrd="0" presId="urn:microsoft.com/office/officeart/2005/8/layout/chevron2"/>
    <dgm:cxn modelId="{A70D941E-A29C-4E86-BCFD-ABE3D31495EA}" type="presParOf" srcId="{6D70C92C-49AC-4B87-9008-4A02FA6C7D58}" destId="{A9FA32F4-9F61-4581-9B80-7EA61C2A4010}" srcOrd="4" destOrd="0" presId="urn:microsoft.com/office/officeart/2005/8/layout/chevron2"/>
    <dgm:cxn modelId="{568069F6-6CE3-4BAA-9038-ECEE563A5D5C}" type="presParOf" srcId="{A9FA32F4-9F61-4581-9B80-7EA61C2A4010}" destId="{A3DCEA31-AF47-4694-891F-7F41295FDDF9}" srcOrd="0" destOrd="0" presId="urn:microsoft.com/office/officeart/2005/8/layout/chevron2"/>
    <dgm:cxn modelId="{15A39F65-C0CE-4E22-9325-142D8ED6849B}" type="presParOf" srcId="{A9FA32F4-9F61-4581-9B80-7EA61C2A4010}" destId="{63A885AD-89CC-4206-ABDE-BB1548B5CEB9}" srcOrd="1" destOrd="0" presId="urn:microsoft.com/office/officeart/2005/8/layout/chevron2"/>
    <dgm:cxn modelId="{8D45C916-348A-4E3A-B445-21C1030E38C0}" type="presParOf" srcId="{6D70C92C-49AC-4B87-9008-4A02FA6C7D58}" destId="{25824A9A-1E2B-4BBF-8958-A159396B7FEC}" srcOrd="5" destOrd="0" presId="urn:microsoft.com/office/officeart/2005/8/layout/chevron2"/>
    <dgm:cxn modelId="{0266B0B6-D53D-48B2-A589-5895B6D0DE26}" type="presParOf" srcId="{6D70C92C-49AC-4B87-9008-4A02FA6C7D58}" destId="{BAD5EE3A-5EA1-4A9A-8DAE-5AF44ECB65BE}" srcOrd="6" destOrd="0" presId="urn:microsoft.com/office/officeart/2005/8/layout/chevron2"/>
    <dgm:cxn modelId="{1C3434CE-1DB1-4243-89FF-FB4403ACA5E1}" type="presParOf" srcId="{BAD5EE3A-5EA1-4A9A-8DAE-5AF44ECB65BE}" destId="{F881C810-3D60-4407-B272-9ABFA07552B8}" srcOrd="0" destOrd="0" presId="urn:microsoft.com/office/officeart/2005/8/layout/chevron2"/>
    <dgm:cxn modelId="{B41AF1AB-EBE8-44AD-A94D-184A9A0069FE}" type="presParOf" srcId="{BAD5EE3A-5EA1-4A9A-8DAE-5AF44ECB65BE}" destId="{150D31E9-ED4F-4234-8653-5B3A222EAC5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00EBC8-CA79-4F1E-9A67-3AC32D8B7E1E}" type="doc">
      <dgm:prSet loTypeId="urn:microsoft.com/office/officeart/2005/8/layout/process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0C09255-FEFA-4C6C-BE6A-51F1A0F57B12}">
      <dgm:prSet phldrT="[Текст]"/>
      <dgm:spPr/>
      <dgm:t>
        <a:bodyPr/>
        <a:lstStyle/>
        <a:p>
          <a:endParaRPr lang="ru-RU" dirty="0"/>
        </a:p>
      </dgm:t>
    </dgm:pt>
    <dgm:pt modelId="{9DDC3FB8-F366-4E33-AC69-36F47BC97DBF}" type="parTrans" cxnId="{E5EC760B-EAEF-47F0-B7DE-0E292F68C89F}">
      <dgm:prSet/>
      <dgm:spPr/>
      <dgm:t>
        <a:bodyPr/>
        <a:lstStyle/>
        <a:p>
          <a:endParaRPr lang="ru-RU"/>
        </a:p>
      </dgm:t>
    </dgm:pt>
    <dgm:pt modelId="{49981F94-B6C0-4EEC-BAAA-D9A7ACD3D09A}" type="sibTrans" cxnId="{E5EC760B-EAEF-47F0-B7DE-0E292F68C89F}">
      <dgm:prSet/>
      <dgm:spPr/>
      <dgm:t>
        <a:bodyPr/>
        <a:lstStyle/>
        <a:p>
          <a:endParaRPr lang="ru-RU"/>
        </a:p>
      </dgm:t>
    </dgm:pt>
    <dgm:pt modelId="{8AF7B158-C270-4804-A6A8-5336E3C348E6}">
      <dgm:prSet/>
      <dgm:spPr/>
      <dgm:t>
        <a:bodyPr/>
        <a:lstStyle/>
        <a:p>
          <a:endParaRPr lang="ru-RU" dirty="0"/>
        </a:p>
      </dgm:t>
    </dgm:pt>
    <dgm:pt modelId="{3F8C6DF3-38F6-486C-8AB6-5F5CCCFC117B}" type="parTrans" cxnId="{17452182-7271-4A8D-B52F-86E865DACA3A}">
      <dgm:prSet/>
      <dgm:spPr/>
      <dgm:t>
        <a:bodyPr/>
        <a:lstStyle/>
        <a:p>
          <a:endParaRPr lang="ru-RU"/>
        </a:p>
      </dgm:t>
    </dgm:pt>
    <dgm:pt modelId="{52539184-5B98-4877-BBD0-E31594DEA9CC}" type="sibTrans" cxnId="{17452182-7271-4A8D-B52F-86E865DACA3A}">
      <dgm:prSet/>
      <dgm:spPr/>
      <dgm:t>
        <a:bodyPr/>
        <a:lstStyle/>
        <a:p>
          <a:endParaRPr lang="ru-RU"/>
        </a:p>
      </dgm:t>
    </dgm:pt>
    <dgm:pt modelId="{058786A0-F059-47DD-BC21-2C063A456FF8}">
      <dgm:prSet/>
      <dgm:spPr/>
      <dgm:t>
        <a:bodyPr/>
        <a:lstStyle/>
        <a:p>
          <a:endParaRPr lang="ru-RU" dirty="0"/>
        </a:p>
      </dgm:t>
    </dgm:pt>
    <dgm:pt modelId="{90E8E0D0-9B96-4BE0-B2B9-C2E05DFD779A}" type="parTrans" cxnId="{1EF095CE-D1B8-409C-9172-DBDCAEEE1C92}">
      <dgm:prSet/>
      <dgm:spPr/>
      <dgm:t>
        <a:bodyPr/>
        <a:lstStyle/>
        <a:p>
          <a:endParaRPr lang="ru-RU"/>
        </a:p>
      </dgm:t>
    </dgm:pt>
    <dgm:pt modelId="{AEFA7D08-FD72-49F2-9D33-2EDF0279372A}" type="sibTrans" cxnId="{1EF095CE-D1B8-409C-9172-DBDCAEEE1C92}">
      <dgm:prSet/>
      <dgm:spPr/>
      <dgm:t>
        <a:bodyPr/>
        <a:lstStyle/>
        <a:p>
          <a:endParaRPr lang="ru-RU"/>
        </a:p>
      </dgm:t>
    </dgm:pt>
    <dgm:pt modelId="{2D8BDDB5-ECF2-43A3-8EAA-44FD52B505E1}">
      <dgm:prSet/>
      <dgm:spPr/>
      <dgm:t>
        <a:bodyPr/>
        <a:lstStyle/>
        <a:p>
          <a:endParaRPr lang="ru-RU" dirty="0"/>
        </a:p>
      </dgm:t>
    </dgm:pt>
    <dgm:pt modelId="{A1C09143-53DA-40C3-BFB5-4DC72DB9B6C1}" type="parTrans" cxnId="{CC9F5B96-F974-4FA5-B6C0-F4444B8BB4F8}">
      <dgm:prSet/>
      <dgm:spPr/>
      <dgm:t>
        <a:bodyPr/>
        <a:lstStyle/>
        <a:p>
          <a:endParaRPr lang="ru-RU"/>
        </a:p>
      </dgm:t>
    </dgm:pt>
    <dgm:pt modelId="{F63181D2-CF5C-42B6-91ED-6D3B6FF533F7}" type="sibTrans" cxnId="{CC9F5B96-F974-4FA5-B6C0-F4444B8BB4F8}">
      <dgm:prSet/>
      <dgm:spPr/>
      <dgm:t>
        <a:bodyPr/>
        <a:lstStyle/>
        <a:p>
          <a:endParaRPr lang="ru-RU"/>
        </a:p>
      </dgm:t>
    </dgm:pt>
    <dgm:pt modelId="{C9F3960F-B471-4689-984F-4B4DAF0E8CD3}">
      <dgm:prSet custT="1"/>
      <dgm:spPr/>
      <dgm:t>
        <a:bodyPr/>
        <a:lstStyle/>
        <a:p>
          <a:endParaRPr lang="ru-RU" sz="2400" b="1" dirty="0"/>
        </a:p>
      </dgm:t>
    </dgm:pt>
    <dgm:pt modelId="{6F480EE0-FC42-4C0E-BF63-46CE89C5E529}" type="parTrans" cxnId="{DF2D8B76-23F1-4392-A458-4D1BD53F92C1}">
      <dgm:prSet/>
      <dgm:spPr/>
      <dgm:t>
        <a:bodyPr/>
        <a:lstStyle/>
        <a:p>
          <a:endParaRPr lang="ru-RU"/>
        </a:p>
      </dgm:t>
    </dgm:pt>
    <dgm:pt modelId="{FE905529-1D46-44FE-91F3-F4446F123187}" type="sibTrans" cxnId="{DF2D8B76-23F1-4392-A458-4D1BD53F92C1}">
      <dgm:prSet/>
      <dgm:spPr/>
      <dgm:t>
        <a:bodyPr/>
        <a:lstStyle/>
        <a:p>
          <a:endParaRPr lang="ru-RU"/>
        </a:p>
      </dgm:t>
    </dgm:pt>
    <dgm:pt modelId="{9D7D2601-2981-4D79-ACCB-B86E4E12973C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dirty="0"/>
        </a:p>
      </dgm:t>
    </dgm:pt>
    <dgm:pt modelId="{7DA0E6BA-2909-42CB-A7EC-F98AF2F0BA05}" type="parTrans" cxnId="{A3A96D15-0C4F-4952-886F-63552096D5FE}">
      <dgm:prSet/>
      <dgm:spPr/>
      <dgm:t>
        <a:bodyPr/>
        <a:lstStyle/>
        <a:p>
          <a:endParaRPr lang="ru-RU"/>
        </a:p>
      </dgm:t>
    </dgm:pt>
    <dgm:pt modelId="{5C4AB063-9287-4E16-8561-BD92FDDFD2E5}" type="sibTrans" cxnId="{A3A96D15-0C4F-4952-886F-63552096D5FE}">
      <dgm:prSet/>
      <dgm:spPr/>
      <dgm:t>
        <a:bodyPr/>
        <a:lstStyle/>
        <a:p>
          <a:endParaRPr lang="ru-RU"/>
        </a:p>
      </dgm:t>
    </dgm:pt>
    <dgm:pt modelId="{348280C4-A40C-4B1D-B714-098BF624EB30}">
      <dgm:prSet custT="1"/>
      <dgm:spPr/>
      <dgm:t>
        <a:bodyPr/>
        <a:lstStyle/>
        <a:p>
          <a:endParaRPr lang="ru-RU" sz="2000" b="0" dirty="0"/>
        </a:p>
      </dgm:t>
    </dgm:pt>
    <dgm:pt modelId="{FEC96C27-E59C-489D-A36F-2FB9F6A08AAD}" type="parTrans" cxnId="{513FEC40-9513-4496-BB27-B11F24E2005B}">
      <dgm:prSet/>
      <dgm:spPr/>
      <dgm:t>
        <a:bodyPr/>
        <a:lstStyle/>
        <a:p>
          <a:endParaRPr lang="ru-RU"/>
        </a:p>
      </dgm:t>
    </dgm:pt>
    <dgm:pt modelId="{DA59588E-1869-4A8C-940F-E8062003CBC2}" type="sibTrans" cxnId="{513FEC40-9513-4496-BB27-B11F24E2005B}">
      <dgm:prSet/>
      <dgm:spPr/>
      <dgm:t>
        <a:bodyPr/>
        <a:lstStyle/>
        <a:p>
          <a:endParaRPr lang="ru-RU"/>
        </a:p>
      </dgm:t>
    </dgm:pt>
    <dgm:pt modelId="{9FC6FAAE-0F25-47E6-A55C-EC80361AB6DC}">
      <dgm:prSet custT="1"/>
      <dgm:spPr/>
      <dgm:t>
        <a:bodyPr/>
        <a:lstStyle/>
        <a:p>
          <a:r>
            <a:rPr kumimoji="0" lang="ru-RU" sz="180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j-lt"/>
              <a:ea typeface="Calibri" pitchFamily="34" charset="0"/>
              <a:cs typeface="Times New Roman" pitchFamily="18" charset="0"/>
            </a:rPr>
            <a:t>Для взаимодействия с жителями сельских поселений и</a:t>
          </a:r>
        </a:p>
        <a:p>
          <a:r>
            <a:rPr kumimoji="0" lang="ru-RU" sz="180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j-lt"/>
              <a:ea typeface="Calibri" pitchFamily="34" charset="0"/>
              <a:cs typeface="Times New Roman" pitchFamily="18" charset="0"/>
            </a:rPr>
            <a:t>выявления их насущных проблем: </a:t>
          </a:r>
          <a:endParaRPr lang="ru-RU" sz="1800" dirty="0">
            <a:solidFill>
              <a:schemeClr val="tx2"/>
            </a:solidFill>
            <a:latin typeface="+mj-lt"/>
          </a:endParaRPr>
        </a:p>
      </dgm:t>
    </dgm:pt>
    <dgm:pt modelId="{404A24AD-95B8-424B-BEA0-CE2441E14979}" type="parTrans" cxnId="{9570868B-BF92-4612-8995-1EF64108699F}">
      <dgm:prSet/>
      <dgm:spPr/>
      <dgm:t>
        <a:bodyPr/>
        <a:lstStyle/>
        <a:p>
          <a:endParaRPr lang="ru-RU"/>
        </a:p>
      </dgm:t>
    </dgm:pt>
    <dgm:pt modelId="{00260C4C-944C-4401-9020-6955B77761BB}" type="sibTrans" cxnId="{9570868B-BF92-4612-8995-1EF64108699F}">
      <dgm:prSet/>
      <dgm:spPr/>
      <dgm:t>
        <a:bodyPr/>
        <a:lstStyle/>
        <a:p>
          <a:endParaRPr lang="ru-RU"/>
        </a:p>
      </dgm:t>
    </dgm:pt>
    <dgm:pt modelId="{99D56C81-86AC-455F-B067-80CF935D0FE2}">
      <dgm:prSet custT="1"/>
      <dgm:spPr/>
      <dgm:t>
        <a:bodyPr/>
        <a:lstStyle/>
        <a:p>
          <a:r>
            <a:rPr kumimoji="0" lang="ru-RU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rPr>
            <a:t> </a:t>
          </a:r>
          <a:r>
            <a:rPr kumimoji="0" lang="ru-RU" sz="1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j-lt"/>
              <a:ea typeface="Calibri" pitchFamily="34" charset="0"/>
              <a:cs typeface="Times New Roman" pitchFamily="18" charset="0"/>
            </a:rPr>
            <a:t>создаются институты старост</a:t>
          </a:r>
          <a:endParaRPr lang="ru-RU" sz="1800" b="1" dirty="0">
            <a:solidFill>
              <a:schemeClr val="tx2"/>
            </a:solidFill>
            <a:latin typeface="+mj-lt"/>
          </a:endParaRPr>
        </a:p>
      </dgm:t>
    </dgm:pt>
    <dgm:pt modelId="{79C81B99-B910-4959-A110-539313DD4E44}" type="parTrans" cxnId="{D400160B-7B15-4078-8D95-E06F0923D888}">
      <dgm:prSet/>
      <dgm:spPr/>
      <dgm:t>
        <a:bodyPr/>
        <a:lstStyle/>
        <a:p>
          <a:endParaRPr lang="ru-RU"/>
        </a:p>
      </dgm:t>
    </dgm:pt>
    <dgm:pt modelId="{8A43F7C9-3AD0-4B8F-99AE-9741896C1077}" type="sibTrans" cxnId="{D400160B-7B15-4078-8D95-E06F0923D888}">
      <dgm:prSet/>
      <dgm:spPr/>
      <dgm:t>
        <a:bodyPr/>
        <a:lstStyle/>
        <a:p>
          <a:endParaRPr lang="ru-RU"/>
        </a:p>
      </dgm:t>
    </dgm:pt>
    <dgm:pt modelId="{DBC4F349-8849-4B3A-9DFF-5A06EF8FA03F}">
      <dgm:prSet custT="1"/>
      <dgm:spPr/>
      <dgm:t>
        <a:bodyPr/>
        <a:lstStyle/>
        <a:p>
          <a:r>
            <a:rPr kumimoji="0" lang="ru-RU" sz="1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j-lt"/>
              <a:ea typeface="Calibri" pitchFamily="34" charset="0"/>
              <a:cs typeface="Times New Roman" pitchFamily="18" charset="0"/>
            </a:rPr>
            <a:t>при территориальном отделе округа создается</a:t>
          </a:r>
        </a:p>
        <a:p>
          <a:r>
            <a:rPr kumimoji="0" lang="ru-RU" sz="1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j-lt"/>
              <a:ea typeface="Calibri" pitchFamily="34" charset="0"/>
              <a:cs typeface="Times New Roman" pitchFamily="18" charset="0"/>
            </a:rPr>
            <a:t> общественный совет</a:t>
          </a:r>
          <a:endParaRPr lang="ru-RU" sz="1800" b="1" dirty="0">
            <a:solidFill>
              <a:schemeClr val="tx2"/>
            </a:solidFill>
            <a:latin typeface="+mj-lt"/>
          </a:endParaRPr>
        </a:p>
      </dgm:t>
    </dgm:pt>
    <dgm:pt modelId="{6A3D9904-C901-40EF-8615-1EE3D53F64AF}" type="parTrans" cxnId="{8FCFF5AC-55F4-4F6F-B636-877E7C644F10}">
      <dgm:prSet/>
      <dgm:spPr/>
      <dgm:t>
        <a:bodyPr/>
        <a:lstStyle/>
        <a:p>
          <a:endParaRPr lang="ru-RU"/>
        </a:p>
      </dgm:t>
    </dgm:pt>
    <dgm:pt modelId="{7ABF0F94-488A-4B57-82DC-42011C8F42A1}" type="sibTrans" cxnId="{8FCFF5AC-55F4-4F6F-B636-877E7C644F10}">
      <dgm:prSet/>
      <dgm:spPr/>
      <dgm:t>
        <a:bodyPr/>
        <a:lstStyle/>
        <a:p>
          <a:endParaRPr lang="ru-RU"/>
        </a:p>
      </dgm:t>
    </dgm:pt>
    <dgm:pt modelId="{87BBF88F-517F-4409-812F-6C145E35DE07}">
      <dgm:prSet custT="1"/>
      <dgm:spPr/>
      <dgm:t>
        <a:bodyPr/>
        <a:lstStyle/>
        <a:p>
          <a:r>
            <a:rPr lang="ru-RU" sz="1800" b="1" dirty="0">
              <a:solidFill>
                <a:schemeClr val="tx2"/>
              </a:solidFill>
              <a:latin typeface="+mj-lt"/>
            </a:rPr>
            <a:t>руководитель Общественного совета – </a:t>
          </a:r>
        </a:p>
        <a:p>
          <a:r>
            <a:rPr lang="ru-RU" sz="1800" b="1" dirty="0">
              <a:solidFill>
                <a:schemeClr val="tx2"/>
              </a:solidFill>
              <a:latin typeface="+mj-lt"/>
            </a:rPr>
            <a:t> начальник территориального отдела </a:t>
          </a:r>
        </a:p>
      </dgm:t>
    </dgm:pt>
    <dgm:pt modelId="{0D6A49C1-7E11-4EE6-B455-F88E2E8355BB}" type="parTrans" cxnId="{55E236C8-7B1C-49FC-903B-C47AD94E9609}">
      <dgm:prSet/>
      <dgm:spPr/>
      <dgm:t>
        <a:bodyPr/>
        <a:lstStyle/>
        <a:p>
          <a:endParaRPr lang="ru-RU"/>
        </a:p>
      </dgm:t>
    </dgm:pt>
    <dgm:pt modelId="{0D497A8C-3A26-4EDC-AC3E-CA2C24174DDE}" type="sibTrans" cxnId="{55E236C8-7B1C-49FC-903B-C47AD94E9609}">
      <dgm:prSet/>
      <dgm:spPr/>
      <dgm:t>
        <a:bodyPr/>
        <a:lstStyle/>
        <a:p>
          <a:endParaRPr lang="ru-RU"/>
        </a:p>
      </dgm:t>
    </dgm:pt>
    <dgm:pt modelId="{4E2784D6-6E0C-4DEF-903D-ECF50A2977A8}" type="pres">
      <dgm:prSet presAssocID="{B800EBC8-CA79-4F1E-9A67-3AC32D8B7E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DCC94A-48A9-41B8-8AA2-58267F4FE427}" type="pres">
      <dgm:prSet presAssocID="{2D8BDDB5-ECF2-43A3-8EAA-44FD52B505E1}" presName="boxAndChildren" presStyleCnt="0"/>
      <dgm:spPr/>
    </dgm:pt>
    <dgm:pt modelId="{5205AE3D-33F9-4B5B-BAC1-ED43F8A5F861}" type="pres">
      <dgm:prSet presAssocID="{2D8BDDB5-ECF2-43A3-8EAA-44FD52B505E1}" presName="parentTextBox" presStyleLbl="node1" presStyleIdx="0" presStyleCnt="4"/>
      <dgm:spPr/>
      <dgm:t>
        <a:bodyPr/>
        <a:lstStyle/>
        <a:p>
          <a:endParaRPr lang="ru-RU"/>
        </a:p>
      </dgm:t>
    </dgm:pt>
    <dgm:pt modelId="{3CD55952-26ED-476B-A17C-3F639C56E9AC}" type="pres">
      <dgm:prSet presAssocID="{2D8BDDB5-ECF2-43A3-8EAA-44FD52B505E1}" presName="entireBox" presStyleLbl="node1" presStyleIdx="0" presStyleCnt="4"/>
      <dgm:spPr/>
      <dgm:t>
        <a:bodyPr/>
        <a:lstStyle/>
        <a:p>
          <a:endParaRPr lang="ru-RU"/>
        </a:p>
      </dgm:t>
    </dgm:pt>
    <dgm:pt modelId="{2F00445E-DE43-4372-A942-8A2AB02F827B}" type="pres">
      <dgm:prSet presAssocID="{2D8BDDB5-ECF2-43A3-8EAA-44FD52B505E1}" presName="descendantBox" presStyleCnt="0"/>
      <dgm:spPr/>
    </dgm:pt>
    <dgm:pt modelId="{B11A35A8-70F3-4219-A281-AEC1A39DA09B}" type="pres">
      <dgm:prSet presAssocID="{87BBF88F-517F-4409-812F-6C145E35DE07}" presName="childTextBox" presStyleLbl="fgAccFollowNode1" presStyleIdx="0" presStyleCnt="7" custScaleY="233845" custLinFactNeighborX="1947" custLinFactNeighborY="-58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287DC-3C11-4EBB-8978-B40E13E2EAAA}" type="pres">
      <dgm:prSet presAssocID="{AEFA7D08-FD72-49F2-9D33-2EDF0279372A}" presName="sp" presStyleCnt="0"/>
      <dgm:spPr/>
    </dgm:pt>
    <dgm:pt modelId="{E3FF5F00-F82E-4C99-937D-AF929A017A5F}" type="pres">
      <dgm:prSet presAssocID="{058786A0-F059-47DD-BC21-2C063A456FF8}" presName="arrowAndChildren" presStyleCnt="0"/>
      <dgm:spPr/>
    </dgm:pt>
    <dgm:pt modelId="{A1A2F7E8-04C2-4E0A-9D26-3CF2D3092F0A}" type="pres">
      <dgm:prSet presAssocID="{058786A0-F059-47DD-BC21-2C063A456FF8}" presName="parentTextArrow" presStyleLbl="node1" presStyleIdx="0" presStyleCnt="4"/>
      <dgm:spPr/>
      <dgm:t>
        <a:bodyPr/>
        <a:lstStyle/>
        <a:p>
          <a:endParaRPr lang="ru-RU"/>
        </a:p>
      </dgm:t>
    </dgm:pt>
    <dgm:pt modelId="{BB3AFD6F-DA39-4DAE-B779-A3510BB1D254}" type="pres">
      <dgm:prSet presAssocID="{058786A0-F059-47DD-BC21-2C063A456FF8}" presName="arrow" presStyleLbl="node1" presStyleIdx="1" presStyleCnt="4"/>
      <dgm:spPr/>
      <dgm:t>
        <a:bodyPr/>
        <a:lstStyle/>
        <a:p>
          <a:endParaRPr lang="ru-RU"/>
        </a:p>
      </dgm:t>
    </dgm:pt>
    <dgm:pt modelId="{EB94EF4B-EAD0-4924-9C4B-67C4E4DF34D7}" type="pres">
      <dgm:prSet presAssocID="{058786A0-F059-47DD-BC21-2C063A456FF8}" presName="descendantArrow" presStyleCnt="0"/>
      <dgm:spPr/>
    </dgm:pt>
    <dgm:pt modelId="{83D0F908-6E03-4E03-9C1A-FA976F44B959}" type="pres">
      <dgm:prSet presAssocID="{DBC4F349-8849-4B3A-9DFF-5A06EF8FA03F}" presName="childTextArrow" presStyleLbl="fgAccFollowNode1" presStyleIdx="1" presStyleCnt="7" custScaleX="2000000" custScaleY="199504" custLinFactNeighborX="34770" custLinFactNeighborY="-11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68058C-2FB7-4492-9C3E-C34129AE5667}" type="pres">
      <dgm:prSet presAssocID="{348280C4-A40C-4B1D-B714-098BF624EB30}" presName="childTextArrow" presStyleLbl="f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2764D2-BECB-4B1F-9AAB-481A00ACDDE1}" type="pres">
      <dgm:prSet presAssocID="{52539184-5B98-4877-BBD0-E31594DEA9CC}" presName="sp" presStyleCnt="0"/>
      <dgm:spPr/>
    </dgm:pt>
    <dgm:pt modelId="{92B23901-FCBD-463D-97E3-4C353507804B}" type="pres">
      <dgm:prSet presAssocID="{8AF7B158-C270-4804-A6A8-5336E3C348E6}" presName="arrowAndChildren" presStyleCnt="0"/>
      <dgm:spPr/>
    </dgm:pt>
    <dgm:pt modelId="{489A0837-DA93-44E0-A8E3-EBC65BBA622A}" type="pres">
      <dgm:prSet presAssocID="{8AF7B158-C270-4804-A6A8-5336E3C348E6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E134F5A3-5A21-4693-8AE6-AF9F7C14600C}" type="pres">
      <dgm:prSet presAssocID="{8AF7B158-C270-4804-A6A8-5336E3C348E6}" presName="arrow" presStyleLbl="node1" presStyleIdx="2" presStyleCnt="4"/>
      <dgm:spPr/>
      <dgm:t>
        <a:bodyPr/>
        <a:lstStyle/>
        <a:p>
          <a:endParaRPr lang="ru-RU"/>
        </a:p>
      </dgm:t>
    </dgm:pt>
    <dgm:pt modelId="{0C439686-EF6E-43A6-B7EE-731050A03456}" type="pres">
      <dgm:prSet presAssocID="{8AF7B158-C270-4804-A6A8-5336E3C348E6}" presName="descendantArrow" presStyleCnt="0"/>
      <dgm:spPr/>
    </dgm:pt>
    <dgm:pt modelId="{AE88C219-DEA6-4DF9-BBCF-C7CFE4B4062A}" type="pres">
      <dgm:prSet presAssocID="{9D7D2601-2981-4D79-ACCB-B86E4E12973C}" presName="childTextArrow" presStyleLbl="f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93C62B-2F69-4EB3-97DF-AC35F292291A}" type="pres">
      <dgm:prSet presAssocID="{99D56C81-86AC-455F-B067-80CF935D0FE2}" presName="childTextArrow" presStyleLbl="fgAccFollowNode1" presStyleIdx="4" presStyleCnt="7" custScaleX="2000000" custScaleY="234354" custLinFactNeighborX="-65230" custLinFactNeighborY="-21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7AA655-5994-4F74-8EB5-33E850BBFB74}" type="pres">
      <dgm:prSet presAssocID="{49981F94-B6C0-4EEC-BAAA-D9A7ACD3D09A}" presName="sp" presStyleCnt="0"/>
      <dgm:spPr/>
    </dgm:pt>
    <dgm:pt modelId="{675F703D-3331-463D-A8B4-7D5B2BBEEA57}" type="pres">
      <dgm:prSet presAssocID="{A0C09255-FEFA-4C6C-BE6A-51F1A0F57B12}" presName="arrowAndChildren" presStyleCnt="0"/>
      <dgm:spPr/>
    </dgm:pt>
    <dgm:pt modelId="{F5394640-8DBD-4FF6-A15C-CE195309177D}" type="pres">
      <dgm:prSet presAssocID="{A0C09255-FEFA-4C6C-BE6A-51F1A0F57B12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1354A4FB-F977-40D4-A1A7-373CB2C38279}" type="pres">
      <dgm:prSet presAssocID="{A0C09255-FEFA-4C6C-BE6A-51F1A0F57B12}" presName="arrow" presStyleLbl="node1" presStyleIdx="3" presStyleCnt="4" custLinFactNeighborX="7518" custLinFactNeighborY="1007"/>
      <dgm:spPr/>
      <dgm:t>
        <a:bodyPr/>
        <a:lstStyle/>
        <a:p>
          <a:endParaRPr lang="ru-RU"/>
        </a:p>
      </dgm:t>
    </dgm:pt>
    <dgm:pt modelId="{DB8727F4-DA63-4207-BB95-5BE1E30A8430}" type="pres">
      <dgm:prSet presAssocID="{A0C09255-FEFA-4C6C-BE6A-51F1A0F57B12}" presName="descendantArrow" presStyleCnt="0"/>
      <dgm:spPr/>
    </dgm:pt>
    <dgm:pt modelId="{73C068A5-F668-42F6-BC31-FAD8C905FCF3}" type="pres">
      <dgm:prSet presAssocID="{C9F3960F-B471-4689-984F-4B4DAF0E8CD3}" presName="childTextArrow" presStyleLbl="fgAccFollowNode1" presStyleIdx="5" presStyleCnt="7" custScaleY="236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06C86-E2EC-4757-BF0D-1F18D9FE178C}" type="pres">
      <dgm:prSet presAssocID="{9FC6FAAE-0F25-47E6-A55C-EC80361AB6DC}" presName="childTextArrow" presStyleLbl="fgAccFollowNode1" presStyleIdx="6" presStyleCnt="7" custScaleX="2000000" custScaleY="236003" custLinFactNeighborX="-65230" custLinFactNeighborY="-187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E58CC8-2310-4885-87F2-A503F8ADC188}" type="presOf" srcId="{9D7D2601-2981-4D79-ACCB-B86E4E12973C}" destId="{AE88C219-DEA6-4DF9-BBCF-C7CFE4B4062A}" srcOrd="0" destOrd="0" presId="urn:microsoft.com/office/officeart/2005/8/layout/process4"/>
    <dgm:cxn modelId="{2A4144C7-2AB1-4F0C-8718-536CD0D83217}" type="presOf" srcId="{8AF7B158-C270-4804-A6A8-5336E3C348E6}" destId="{489A0837-DA93-44E0-A8E3-EBC65BBA622A}" srcOrd="0" destOrd="0" presId="urn:microsoft.com/office/officeart/2005/8/layout/process4"/>
    <dgm:cxn modelId="{241DAD2E-CA66-4843-A228-A436228E4DA7}" type="presOf" srcId="{A0C09255-FEFA-4C6C-BE6A-51F1A0F57B12}" destId="{F5394640-8DBD-4FF6-A15C-CE195309177D}" srcOrd="0" destOrd="0" presId="urn:microsoft.com/office/officeart/2005/8/layout/process4"/>
    <dgm:cxn modelId="{1BC02830-8038-473B-9563-B4FAAF08A0AB}" type="presOf" srcId="{9FC6FAAE-0F25-47E6-A55C-EC80361AB6DC}" destId="{F4A06C86-E2EC-4757-BF0D-1F18D9FE178C}" srcOrd="0" destOrd="0" presId="urn:microsoft.com/office/officeart/2005/8/layout/process4"/>
    <dgm:cxn modelId="{CAA60931-534F-4673-B0B1-EA9C6655C24A}" type="presOf" srcId="{DBC4F349-8849-4B3A-9DFF-5A06EF8FA03F}" destId="{83D0F908-6E03-4E03-9C1A-FA976F44B959}" srcOrd="0" destOrd="0" presId="urn:microsoft.com/office/officeart/2005/8/layout/process4"/>
    <dgm:cxn modelId="{99155584-161E-465B-A709-A5DCF609BF3E}" type="presOf" srcId="{99D56C81-86AC-455F-B067-80CF935D0FE2}" destId="{8393C62B-2F69-4EB3-97DF-AC35F292291A}" srcOrd="0" destOrd="0" presId="urn:microsoft.com/office/officeart/2005/8/layout/process4"/>
    <dgm:cxn modelId="{B880BFCB-14D2-4245-918F-6908DD3B423C}" type="presOf" srcId="{8AF7B158-C270-4804-A6A8-5336E3C348E6}" destId="{E134F5A3-5A21-4693-8AE6-AF9F7C14600C}" srcOrd="1" destOrd="0" presId="urn:microsoft.com/office/officeart/2005/8/layout/process4"/>
    <dgm:cxn modelId="{9FE5A111-5514-417B-829C-895665B27BB8}" type="presOf" srcId="{B800EBC8-CA79-4F1E-9A67-3AC32D8B7E1E}" destId="{4E2784D6-6E0C-4DEF-903D-ECF50A2977A8}" srcOrd="0" destOrd="0" presId="urn:microsoft.com/office/officeart/2005/8/layout/process4"/>
    <dgm:cxn modelId="{7CBD991B-A26A-448F-9A30-48E35D0CBE9D}" type="presOf" srcId="{C9F3960F-B471-4689-984F-4B4DAF0E8CD3}" destId="{73C068A5-F668-42F6-BC31-FAD8C905FCF3}" srcOrd="0" destOrd="0" presId="urn:microsoft.com/office/officeart/2005/8/layout/process4"/>
    <dgm:cxn modelId="{92BC8E97-D8FA-48FC-9374-96BB61C139C4}" type="presOf" srcId="{2D8BDDB5-ECF2-43A3-8EAA-44FD52B505E1}" destId="{3CD55952-26ED-476B-A17C-3F639C56E9AC}" srcOrd="1" destOrd="0" presId="urn:microsoft.com/office/officeart/2005/8/layout/process4"/>
    <dgm:cxn modelId="{8FCFF5AC-55F4-4F6F-B636-877E7C644F10}" srcId="{058786A0-F059-47DD-BC21-2C063A456FF8}" destId="{DBC4F349-8849-4B3A-9DFF-5A06EF8FA03F}" srcOrd="0" destOrd="0" parTransId="{6A3D9904-C901-40EF-8615-1EE3D53F64AF}" sibTransId="{7ABF0F94-488A-4B57-82DC-42011C8F42A1}"/>
    <dgm:cxn modelId="{55E236C8-7B1C-49FC-903B-C47AD94E9609}" srcId="{2D8BDDB5-ECF2-43A3-8EAA-44FD52B505E1}" destId="{87BBF88F-517F-4409-812F-6C145E35DE07}" srcOrd="0" destOrd="0" parTransId="{0D6A49C1-7E11-4EE6-B455-F88E2E8355BB}" sibTransId="{0D497A8C-3A26-4EDC-AC3E-CA2C24174DDE}"/>
    <dgm:cxn modelId="{17452182-7271-4A8D-B52F-86E865DACA3A}" srcId="{B800EBC8-CA79-4F1E-9A67-3AC32D8B7E1E}" destId="{8AF7B158-C270-4804-A6A8-5336E3C348E6}" srcOrd="1" destOrd="0" parTransId="{3F8C6DF3-38F6-486C-8AB6-5F5CCCFC117B}" sibTransId="{52539184-5B98-4877-BBD0-E31594DEA9CC}"/>
    <dgm:cxn modelId="{92DBD6AC-7BB7-4592-ACBB-BBBC9E820D42}" type="presOf" srcId="{058786A0-F059-47DD-BC21-2C063A456FF8}" destId="{A1A2F7E8-04C2-4E0A-9D26-3CF2D3092F0A}" srcOrd="0" destOrd="0" presId="urn:microsoft.com/office/officeart/2005/8/layout/process4"/>
    <dgm:cxn modelId="{5A0347CF-702E-431C-B7CD-A8AA78F40321}" type="presOf" srcId="{058786A0-F059-47DD-BC21-2C063A456FF8}" destId="{BB3AFD6F-DA39-4DAE-B779-A3510BB1D254}" srcOrd="1" destOrd="0" presId="urn:microsoft.com/office/officeart/2005/8/layout/process4"/>
    <dgm:cxn modelId="{9570868B-BF92-4612-8995-1EF64108699F}" srcId="{A0C09255-FEFA-4C6C-BE6A-51F1A0F57B12}" destId="{9FC6FAAE-0F25-47E6-A55C-EC80361AB6DC}" srcOrd="1" destOrd="0" parTransId="{404A24AD-95B8-424B-BEA0-CE2441E14979}" sibTransId="{00260C4C-944C-4401-9020-6955B77761BB}"/>
    <dgm:cxn modelId="{CC9F5B96-F974-4FA5-B6C0-F4444B8BB4F8}" srcId="{B800EBC8-CA79-4F1E-9A67-3AC32D8B7E1E}" destId="{2D8BDDB5-ECF2-43A3-8EAA-44FD52B505E1}" srcOrd="3" destOrd="0" parTransId="{A1C09143-53DA-40C3-BFB5-4DC72DB9B6C1}" sibTransId="{F63181D2-CF5C-42B6-91ED-6D3B6FF533F7}"/>
    <dgm:cxn modelId="{C8910858-B77A-4BDF-B35A-B04A575FA471}" type="presOf" srcId="{2D8BDDB5-ECF2-43A3-8EAA-44FD52B505E1}" destId="{5205AE3D-33F9-4B5B-BAC1-ED43F8A5F861}" srcOrd="0" destOrd="0" presId="urn:microsoft.com/office/officeart/2005/8/layout/process4"/>
    <dgm:cxn modelId="{7C819763-5EB5-4F8E-A7BB-95CE552F5311}" type="presOf" srcId="{348280C4-A40C-4B1D-B714-098BF624EB30}" destId="{5B68058C-2FB7-4492-9C3E-C34129AE5667}" srcOrd="0" destOrd="0" presId="urn:microsoft.com/office/officeart/2005/8/layout/process4"/>
    <dgm:cxn modelId="{F0804253-0432-4C09-889E-44CECC8B6EBB}" type="presOf" srcId="{A0C09255-FEFA-4C6C-BE6A-51F1A0F57B12}" destId="{1354A4FB-F977-40D4-A1A7-373CB2C38279}" srcOrd="1" destOrd="0" presId="urn:microsoft.com/office/officeart/2005/8/layout/process4"/>
    <dgm:cxn modelId="{A3A96D15-0C4F-4952-886F-63552096D5FE}" srcId="{8AF7B158-C270-4804-A6A8-5336E3C348E6}" destId="{9D7D2601-2981-4D79-ACCB-B86E4E12973C}" srcOrd="0" destOrd="0" parTransId="{7DA0E6BA-2909-42CB-A7EC-F98AF2F0BA05}" sibTransId="{5C4AB063-9287-4E16-8561-BD92FDDFD2E5}"/>
    <dgm:cxn modelId="{E5EC760B-EAEF-47F0-B7DE-0E292F68C89F}" srcId="{B800EBC8-CA79-4F1E-9A67-3AC32D8B7E1E}" destId="{A0C09255-FEFA-4C6C-BE6A-51F1A0F57B12}" srcOrd="0" destOrd="0" parTransId="{9DDC3FB8-F366-4E33-AC69-36F47BC97DBF}" sibTransId="{49981F94-B6C0-4EEC-BAAA-D9A7ACD3D09A}"/>
    <dgm:cxn modelId="{D400160B-7B15-4078-8D95-E06F0923D888}" srcId="{8AF7B158-C270-4804-A6A8-5336E3C348E6}" destId="{99D56C81-86AC-455F-B067-80CF935D0FE2}" srcOrd="1" destOrd="0" parTransId="{79C81B99-B910-4959-A110-539313DD4E44}" sibTransId="{8A43F7C9-3AD0-4B8F-99AE-9741896C1077}"/>
    <dgm:cxn modelId="{513FEC40-9513-4496-BB27-B11F24E2005B}" srcId="{058786A0-F059-47DD-BC21-2C063A456FF8}" destId="{348280C4-A40C-4B1D-B714-098BF624EB30}" srcOrd="1" destOrd="0" parTransId="{FEC96C27-E59C-489D-A36F-2FB9F6A08AAD}" sibTransId="{DA59588E-1869-4A8C-940F-E8062003CBC2}"/>
    <dgm:cxn modelId="{1EF095CE-D1B8-409C-9172-DBDCAEEE1C92}" srcId="{B800EBC8-CA79-4F1E-9A67-3AC32D8B7E1E}" destId="{058786A0-F059-47DD-BC21-2C063A456FF8}" srcOrd="2" destOrd="0" parTransId="{90E8E0D0-9B96-4BE0-B2B9-C2E05DFD779A}" sibTransId="{AEFA7D08-FD72-49F2-9D33-2EDF0279372A}"/>
    <dgm:cxn modelId="{2BFBC9F2-63A6-46F8-83A9-116A25373EBB}" type="presOf" srcId="{87BBF88F-517F-4409-812F-6C145E35DE07}" destId="{B11A35A8-70F3-4219-A281-AEC1A39DA09B}" srcOrd="0" destOrd="0" presId="urn:microsoft.com/office/officeart/2005/8/layout/process4"/>
    <dgm:cxn modelId="{DF2D8B76-23F1-4392-A458-4D1BD53F92C1}" srcId="{A0C09255-FEFA-4C6C-BE6A-51F1A0F57B12}" destId="{C9F3960F-B471-4689-984F-4B4DAF0E8CD3}" srcOrd="0" destOrd="0" parTransId="{6F480EE0-FC42-4C0E-BF63-46CE89C5E529}" sibTransId="{FE905529-1D46-44FE-91F3-F4446F123187}"/>
    <dgm:cxn modelId="{F9D8C426-234A-4C12-A4A8-5DF241BECB8C}" type="presParOf" srcId="{4E2784D6-6E0C-4DEF-903D-ECF50A2977A8}" destId="{58DCC94A-48A9-41B8-8AA2-58267F4FE427}" srcOrd="0" destOrd="0" presId="urn:microsoft.com/office/officeart/2005/8/layout/process4"/>
    <dgm:cxn modelId="{BE6E501C-F67F-43A5-BCDB-A19BB9EE8A49}" type="presParOf" srcId="{58DCC94A-48A9-41B8-8AA2-58267F4FE427}" destId="{5205AE3D-33F9-4B5B-BAC1-ED43F8A5F861}" srcOrd="0" destOrd="0" presId="urn:microsoft.com/office/officeart/2005/8/layout/process4"/>
    <dgm:cxn modelId="{D6FEF97D-B0DD-4EC1-BD3B-A8BC50C07282}" type="presParOf" srcId="{58DCC94A-48A9-41B8-8AA2-58267F4FE427}" destId="{3CD55952-26ED-476B-A17C-3F639C56E9AC}" srcOrd="1" destOrd="0" presId="urn:microsoft.com/office/officeart/2005/8/layout/process4"/>
    <dgm:cxn modelId="{93F39849-C23E-4204-A721-1A6899796583}" type="presParOf" srcId="{58DCC94A-48A9-41B8-8AA2-58267F4FE427}" destId="{2F00445E-DE43-4372-A942-8A2AB02F827B}" srcOrd="2" destOrd="0" presId="urn:microsoft.com/office/officeart/2005/8/layout/process4"/>
    <dgm:cxn modelId="{0B584A37-8182-40B2-B8BD-5BA7C23025CD}" type="presParOf" srcId="{2F00445E-DE43-4372-A942-8A2AB02F827B}" destId="{B11A35A8-70F3-4219-A281-AEC1A39DA09B}" srcOrd="0" destOrd="0" presId="urn:microsoft.com/office/officeart/2005/8/layout/process4"/>
    <dgm:cxn modelId="{3663588D-14F1-4B4F-900B-FAB78EE5104B}" type="presParOf" srcId="{4E2784D6-6E0C-4DEF-903D-ECF50A2977A8}" destId="{999287DC-3C11-4EBB-8978-B40E13E2EAAA}" srcOrd="1" destOrd="0" presId="urn:microsoft.com/office/officeart/2005/8/layout/process4"/>
    <dgm:cxn modelId="{BBE66644-0712-4FD2-B2D7-444E43026ACD}" type="presParOf" srcId="{4E2784D6-6E0C-4DEF-903D-ECF50A2977A8}" destId="{E3FF5F00-F82E-4C99-937D-AF929A017A5F}" srcOrd="2" destOrd="0" presId="urn:microsoft.com/office/officeart/2005/8/layout/process4"/>
    <dgm:cxn modelId="{A1A8C090-D749-4754-AFBD-D87499E8759C}" type="presParOf" srcId="{E3FF5F00-F82E-4C99-937D-AF929A017A5F}" destId="{A1A2F7E8-04C2-4E0A-9D26-3CF2D3092F0A}" srcOrd="0" destOrd="0" presId="urn:microsoft.com/office/officeart/2005/8/layout/process4"/>
    <dgm:cxn modelId="{A7379F3A-6636-4C5B-8DF0-56EB4677B36F}" type="presParOf" srcId="{E3FF5F00-F82E-4C99-937D-AF929A017A5F}" destId="{BB3AFD6F-DA39-4DAE-B779-A3510BB1D254}" srcOrd="1" destOrd="0" presId="urn:microsoft.com/office/officeart/2005/8/layout/process4"/>
    <dgm:cxn modelId="{C542F3F4-696E-4713-BF47-B582C685187D}" type="presParOf" srcId="{E3FF5F00-F82E-4C99-937D-AF929A017A5F}" destId="{EB94EF4B-EAD0-4924-9C4B-67C4E4DF34D7}" srcOrd="2" destOrd="0" presId="urn:microsoft.com/office/officeart/2005/8/layout/process4"/>
    <dgm:cxn modelId="{3B5A884F-6764-4DE9-AEAE-2C528F4C61ED}" type="presParOf" srcId="{EB94EF4B-EAD0-4924-9C4B-67C4E4DF34D7}" destId="{83D0F908-6E03-4E03-9C1A-FA976F44B959}" srcOrd="0" destOrd="0" presId="urn:microsoft.com/office/officeart/2005/8/layout/process4"/>
    <dgm:cxn modelId="{8E9771DC-44CF-46C4-8A56-BF6B7D2C196E}" type="presParOf" srcId="{EB94EF4B-EAD0-4924-9C4B-67C4E4DF34D7}" destId="{5B68058C-2FB7-4492-9C3E-C34129AE5667}" srcOrd="1" destOrd="0" presId="urn:microsoft.com/office/officeart/2005/8/layout/process4"/>
    <dgm:cxn modelId="{9B21E7E7-5433-474E-8F2E-A3AAC8CAAC7C}" type="presParOf" srcId="{4E2784D6-6E0C-4DEF-903D-ECF50A2977A8}" destId="{CF2764D2-BECB-4B1F-9AAB-481A00ACDDE1}" srcOrd="3" destOrd="0" presId="urn:microsoft.com/office/officeart/2005/8/layout/process4"/>
    <dgm:cxn modelId="{B640FACC-9C5E-4B6A-8A09-D9EB60A96AEC}" type="presParOf" srcId="{4E2784D6-6E0C-4DEF-903D-ECF50A2977A8}" destId="{92B23901-FCBD-463D-97E3-4C353507804B}" srcOrd="4" destOrd="0" presId="urn:microsoft.com/office/officeart/2005/8/layout/process4"/>
    <dgm:cxn modelId="{F12AE6DB-9E57-4BE0-9E9A-A6AF88DC3E0B}" type="presParOf" srcId="{92B23901-FCBD-463D-97E3-4C353507804B}" destId="{489A0837-DA93-44E0-A8E3-EBC65BBA622A}" srcOrd="0" destOrd="0" presId="urn:microsoft.com/office/officeart/2005/8/layout/process4"/>
    <dgm:cxn modelId="{7F484F51-F44F-42A7-9382-826CC7670236}" type="presParOf" srcId="{92B23901-FCBD-463D-97E3-4C353507804B}" destId="{E134F5A3-5A21-4693-8AE6-AF9F7C14600C}" srcOrd="1" destOrd="0" presId="urn:microsoft.com/office/officeart/2005/8/layout/process4"/>
    <dgm:cxn modelId="{C28C03C1-3EB0-4B54-9102-E4D279A5F51D}" type="presParOf" srcId="{92B23901-FCBD-463D-97E3-4C353507804B}" destId="{0C439686-EF6E-43A6-B7EE-731050A03456}" srcOrd="2" destOrd="0" presId="urn:microsoft.com/office/officeart/2005/8/layout/process4"/>
    <dgm:cxn modelId="{7FF672E0-E207-47B6-B787-D98AA174E23D}" type="presParOf" srcId="{0C439686-EF6E-43A6-B7EE-731050A03456}" destId="{AE88C219-DEA6-4DF9-BBCF-C7CFE4B4062A}" srcOrd="0" destOrd="0" presId="urn:microsoft.com/office/officeart/2005/8/layout/process4"/>
    <dgm:cxn modelId="{D8BAE181-366B-41CB-9CB0-884826CE8F1C}" type="presParOf" srcId="{0C439686-EF6E-43A6-B7EE-731050A03456}" destId="{8393C62B-2F69-4EB3-97DF-AC35F292291A}" srcOrd="1" destOrd="0" presId="urn:microsoft.com/office/officeart/2005/8/layout/process4"/>
    <dgm:cxn modelId="{2175A4A5-EE38-4CB7-8A22-0D082B9CD15B}" type="presParOf" srcId="{4E2784D6-6E0C-4DEF-903D-ECF50A2977A8}" destId="{D47AA655-5994-4F74-8EB5-33E850BBFB74}" srcOrd="5" destOrd="0" presId="urn:microsoft.com/office/officeart/2005/8/layout/process4"/>
    <dgm:cxn modelId="{F241120D-6659-48F3-8348-D824B91E2098}" type="presParOf" srcId="{4E2784D6-6E0C-4DEF-903D-ECF50A2977A8}" destId="{675F703D-3331-463D-A8B4-7D5B2BBEEA57}" srcOrd="6" destOrd="0" presId="urn:microsoft.com/office/officeart/2005/8/layout/process4"/>
    <dgm:cxn modelId="{083EBF06-16F8-4625-A6EA-E670350768B5}" type="presParOf" srcId="{675F703D-3331-463D-A8B4-7D5B2BBEEA57}" destId="{F5394640-8DBD-4FF6-A15C-CE195309177D}" srcOrd="0" destOrd="0" presId="urn:microsoft.com/office/officeart/2005/8/layout/process4"/>
    <dgm:cxn modelId="{C2C6A62D-C2E7-455E-B223-F72EA508375D}" type="presParOf" srcId="{675F703D-3331-463D-A8B4-7D5B2BBEEA57}" destId="{1354A4FB-F977-40D4-A1A7-373CB2C38279}" srcOrd="1" destOrd="0" presId="urn:microsoft.com/office/officeart/2005/8/layout/process4"/>
    <dgm:cxn modelId="{F70B4BCE-B2B2-46CF-90C2-8C9D9304AD6F}" type="presParOf" srcId="{675F703D-3331-463D-A8B4-7D5B2BBEEA57}" destId="{DB8727F4-DA63-4207-BB95-5BE1E30A8430}" srcOrd="2" destOrd="0" presId="urn:microsoft.com/office/officeart/2005/8/layout/process4"/>
    <dgm:cxn modelId="{D8B50FE9-93AC-4F90-8979-C4BB9381635C}" type="presParOf" srcId="{DB8727F4-DA63-4207-BB95-5BE1E30A8430}" destId="{73C068A5-F668-42F6-BC31-FAD8C905FCF3}" srcOrd="0" destOrd="0" presId="urn:microsoft.com/office/officeart/2005/8/layout/process4"/>
    <dgm:cxn modelId="{2353CCF2-B141-4563-91C7-D691734739B1}" type="presParOf" srcId="{DB8727F4-DA63-4207-BB95-5BE1E30A8430}" destId="{F4A06C86-E2EC-4757-BF0D-1F18D9FE178C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A1ABC-74D2-4455-B1E3-8F8CAAF61E9D}" type="datetimeFigureOut">
              <a:rPr lang="ru-RU" smtClean="0"/>
              <a:t>27.06.2025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F90D9-3874-4E1F-BE63-3C9C8078D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389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8188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06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628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34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06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78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50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</a:pPr>
            <a:fld id="{D63F52FB-2A1F-4D06-92D0-582D4D7F8178}" type="slidenum">
              <a:rPr lang="ru-RU" altLang="ru-RU" smtClean="0"/>
              <a:pPr defTabSz="914400">
                <a:spcBef>
                  <a:spcPct val="0"/>
                </a:spcBef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5238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8852" indent="-2828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6085" indent="-22721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107" indent="-22721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6540" indent="-22721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152" indent="-227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1763" indent="-227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9375" indent="-227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6986" indent="-227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522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07158E-F48E-4C46-90D2-9223F5407A0D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522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006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8852" indent="-2828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6085" indent="-22721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107" indent="-22721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6540" indent="-22721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152" indent="-227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1763" indent="-227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9375" indent="-227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6986" indent="-227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522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CCF145-62C2-41BB-92C7-5A8C6A25121F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522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816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8852" indent="-2828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6085" indent="-22721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107" indent="-22721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6540" indent="-22721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152" indent="-227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1763" indent="-227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9375" indent="-227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6986" indent="-227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522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EBDAD9-22B2-472C-87A3-65F3C13C09B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522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92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8852" indent="-2828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6085" indent="-22721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107" indent="-22721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6540" indent="-22721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152" indent="-227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1763" indent="-227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9375" indent="-227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6986" indent="-227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522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EBDAD9-22B2-472C-87A3-65F3C13C09B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522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772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8852" indent="-2828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6085" indent="-22721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107" indent="-22721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6540" indent="-22721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152" indent="-227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1763" indent="-227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9375" indent="-227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6986" indent="-227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522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B1FEEA-7B16-45E6-A1A1-BA24A89B124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522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00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8852" indent="-2828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6085" indent="-22721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107" indent="-22721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6540" indent="-22721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152" indent="-227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1763" indent="-227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9375" indent="-227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6986" indent="-227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522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B1FEEA-7B16-45E6-A1A1-BA24A89B124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522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374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8852" indent="-2828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6085" indent="-22721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107" indent="-22721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6540" indent="-22721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152" indent="-227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1763" indent="-227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9375" indent="-227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6986" indent="-227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522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B1FEEA-7B16-45E6-A1A1-BA24A89B124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522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225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8852" indent="-2828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6085" indent="-22721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107" indent="-22721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6540" indent="-22721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152" indent="-227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1763" indent="-227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9375" indent="-227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6986" indent="-227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522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B1FEEA-7B16-45E6-A1A1-BA24A89B124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522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474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5988" algn="l"/>
                <a:tab pos="1831975" algn="l"/>
                <a:tab pos="2747963" algn="l"/>
                <a:tab pos="3663950" algn="l"/>
                <a:tab pos="4579938" algn="l"/>
                <a:tab pos="5495925" algn="l"/>
                <a:tab pos="6411913" algn="l"/>
                <a:tab pos="7327900" algn="l"/>
                <a:tab pos="8243888" algn="l"/>
                <a:tab pos="9159875" algn="l"/>
                <a:tab pos="100758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5988" algn="l"/>
                <a:tab pos="1831975" algn="l"/>
                <a:tab pos="2747963" algn="l"/>
                <a:tab pos="3663950" algn="l"/>
                <a:tab pos="4579938" algn="l"/>
                <a:tab pos="5495925" algn="l"/>
                <a:tab pos="6411913" algn="l"/>
                <a:tab pos="7327900" algn="l"/>
                <a:tab pos="8243888" algn="l"/>
                <a:tab pos="9159875" algn="l"/>
                <a:tab pos="100758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5988" algn="l"/>
                <a:tab pos="1831975" algn="l"/>
                <a:tab pos="2747963" algn="l"/>
                <a:tab pos="3663950" algn="l"/>
                <a:tab pos="4579938" algn="l"/>
                <a:tab pos="5495925" algn="l"/>
                <a:tab pos="6411913" algn="l"/>
                <a:tab pos="7327900" algn="l"/>
                <a:tab pos="8243888" algn="l"/>
                <a:tab pos="9159875" algn="l"/>
                <a:tab pos="100758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5988" algn="l"/>
                <a:tab pos="1831975" algn="l"/>
                <a:tab pos="2747963" algn="l"/>
                <a:tab pos="3663950" algn="l"/>
                <a:tab pos="4579938" algn="l"/>
                <a:tab pos="5495925" algn="l"/>
                <a:tab pos="6411913" algn="l"/>
                <a:tab pos="7327900" algn="l"/>
                <a:tab pos="8243888" algn="l"/>
                <a:tab pos="9159875" algn="l"/>
                <a:tab pos="100758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5988" algn="l"/>
                <a:tab pos="1831975" algn="l"/>
                <a:tab pos="2747963" algn="l"/>
                <a:tab pos="3663950" algn="l"/>
                <a:tab pos="4579938" algn="l"/>
                <a:tab pos="5495925" algn="l"/>
                <a:tab pos="6411913" algn="l"/>
                <a:tab pos="7327900" algn="l"/>
                <a:tab pos="8243888" algn="l"/>
                <a:tab pos="9159875" algn="l"/>
                <a:tab pos="100758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5988" algn="l"/>
                <a:tab pos="1831975" algn="l"/>
                <a:tab pos="2747963" algn="l"/>
                <a:tab pos="3663950" algn="l"/>
                <a:tab pos="4579938" algn="l"/>
                <a:tab pos="5495925" algn="l"/>
                <a:tab pos="6411913" algn="l"/>
                <a:tab pos="7327900" algn="l"/>
                <a:tab pos="8243888" algn="l"/>
                <a:tab pos="9159875" algn="l"/>
                <a:tab pos="100758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5988" algn="l"/>
                <a:tab pos="1831975" algn="l"/>
                <a:tab pos="2747963" algn="l"/>
                <a:tab pos="3663950" algn="l"/>
                <a:tab pos="4579938" algn="l"/>
                <a:tab pos="5495925" algn="l"/>
                <a:tab pos="6411913" algn="l"/>
                <a:tab pos="7327900" algn="l"/>
                <a:tab pos="8243888" algn="l"/>
                <a:tab pos="9159875" algn="l"/>
                <a:tab pos="100758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5988" algn="l"/>
                <a:tab pos="1831975" algn="l"/>
                <a:tab pos="2747963" algn="l"/>
                <a:tab pos="3663950" algn="l"/>
                <a:tab pos="4579938" algn="l"/>
                <a:tab pos="5495925" algn="l"/>
                <a:tab pos="6411913" algn="l"/>
                <a:tab pos="7327900" algn="l"/>
                <a:tab pos="8243888" algn="l"/>
                <a:tab pos="9159875" algn="l"/>
                <a:tab pos="100758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5988" algn="l"/>
                <a:tab pos="1831975" algn="l"/>
                <a:tab pos="2747963" algn="l"/>
                <a:tab pos="3663950" algn="l"/>
                <a:tab pos="4579938" algn="l"/>
                <a:tab pos="5495925" algn="l"/>
                <a:tab pos="6411913" algn="l"/>
                <a:tab pos="7327900" algn="l"/>
                <a:tab pos="8243888" algn="l"/>
                <a:tab pos="9159875" algn="l"/>
                <a:tab pos="100758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  <a:buClrTx/>
              <a:buFontTx/>
              <a:buNone/>
            </a:pPr>
            <a:fld id="{4BA73163-30C4-4D43-B486-6BEFCD427FE9}" type="slidenum">
              <a:rPr lang="ru-RU" altLang="ru-RU" smtClean="0">
                <a:latin typeface="Calibri" panose="020F0502020204030204" pitchFamily="34" charset="0"/>
              </a:rPr>
              <a:pPr>
                <a:spcBef>
                  <a:spcPts val="13"/>
                </a:spcBef>
                <a:buClrTx/>
                <a:buFontTx/>
                <a:buNone/>
              </a:pPr>
              <a:t>4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88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800" rIns="91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3"/>
              </a:spcBef>
              <a:spcAft>
                <a:spcPts val="13"/>
              </a:spcAft>
              <a:buClrTx/>
              <a:buFontTx/>
              <a:buNone/>
            </a:pPr>
            <a:fld id="{2C09C005-12DD-4AE5-9BEB-37270BD6D1F6}" type="slidenum">
              <a:rPr lang="ru-RU" altLang="ru-RU">
                <a:latin typeface="Calibri" panose="020F0502020204030204" pitchFamily="34" charset="0"/>
              </a:rPr>
              <a:pPr algn="r" eaLnBrk="1" hangingPunct="1">
                <a:spcBef>
                  <a:spcPts val="13"/>
                </a:spcBef>
                <a:spcAft>
                  <a:spcPts val="13"/>
                </a:spcAft>
                <a:buClrTx/>
                <a:buFontTx/>
                <a:buNone/>
              </a:pPr>
              <a:t>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482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425" indent="-2794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8713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115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588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788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7988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5188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388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414294-CEE2-44B2-AD82-938062FFFFEB}" type="slidenum">
              <a:rPr lang="ru-RU" altLang="ru-RU" smtClean="0"/>
              <a:pPr>
                <a:spcBef>
                  <a:spcPct val="0"/>
                </a:spcBef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5599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8188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50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06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470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19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91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63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35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</a:pPr>
            <a:fld id="{D7BF3632-E28C-4EC1-B945-D5E347907244}" type="slidenum">
              <a:rPr lang="ru-RU" altLang="ru-RU" smtClean="0"/>
              <a:pPr defTabSz="914400">
                <a:spcBef>
                  <a:spcPct val="0"/>
                </a:spcBef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3079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8188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50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06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470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19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91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63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35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</a:pPr>
            <a:fld id="{D7BF3632-E28C-4EC1-B945-D5E347907244}" type="slidenum">
              <a:rPr lang="ru-RU" altLang="ru-RU" smtClean="0"/>
              <a:pPr defTabSz="914400">
                <a:spcBef>
                  <a:spcPct val="0"/>
                </a:spcBef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6829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8188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50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06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470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19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91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63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35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</a:pPr>
            <a:fld id="{E6D0EDF1-96AD-4EE0-887A-138193BD6FAE}" type="slidenum">
              <a:rPr lang="ru-RU" altLang="ru-RU" smtClean="0"/>
              <a:pPr defTabSz="914400">
                <a:spcBef>
                  <a:spcPct val="0"/>
                </a:spcBef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011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425" indent="-2794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8713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1150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588" indent="-225425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788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7988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5188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388" indent="-225425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414294-CEE2-44B2-AD82-938062FFFFEB}" type="slidenum">
              <a:rPr lang="ru-RU" altLang="ru-RU" smtClean="0"/>
              <a:pPr>
                <a:spcBef>
                  <a:spcPct val="0"/>
                </a:spcBef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2965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8852" indent="-2828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6085" indent="-22721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107" indent="-22721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6540" indent="-22721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152" indent="-227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1763" indent="-227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9375" indent="-227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6986" indent="-227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522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B1FEEA-7B16-45E6-A1A1-BA24A89B124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522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168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8852" indent="-2828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6085" indent="-22721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107" indent="-22721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6540" indent="-22721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4152" indent="-227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1763" indent="-227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9375" indent="-227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6986" indent="-227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522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5D78D6-31E5-4EF4-8280-A13D9E4AA85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522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01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469654" y="2386744"/>
            <a:ext cx="9252693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Ctr="1"/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5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0B386-5622-443E-A8D9-A6FC3C27C657}" type="datetimeFigureOut">
              <a:rPr lang="ru-RU"/>
              <a:pPr>
                <a:defRPr/>
              </a:pPr>
              <a:t>27.06.2025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747E7-04DB-48E9-A0FB-20376B1DAC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8086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C63F2-A15D-4FBD-BB30-97721E8B2D8E}" type="datetimeFigureOut">
              <a:rPr lang="ru-RU"/>
              <a:pPr>
                <a:defRPr/>
              </a:pPr>
              <a:t>27.06.2025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7BA38-B95D-405F-A829-4C3BBB0FA7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4605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40528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1395" y="937260"/>
            <a:ext cx="6288232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157B2-1B33-462D-8D2D-3BB5FF6A97F0}" type="datetimeFigureOut">
              <a:rPr lang="ru-RU"/>
              <a:pPr>
                <a:defRPr/>
              </a:pPr>
              <a:t>27.06.2025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C206E-8886-4205-BD78-67B4CF32B5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2548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AAEC0-B0F9-4896-A877-EC18227632C7}" type="datetimeFigureOut">
              <a:rPr lang="ru-RU"/>
              <a:pPr>
                <a:defRPr/>
              </a:pPr>
              <a:t>27.06.2025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04A6E-B7A5-4B20-B7F7-9FAEC78F8D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364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475232" y="2386744"/>
            <a:ext cx="9253728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Ctr="1"/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5" y="4352465"/>
            <a:ext cx="6801612" cy="1265082"/>
          </a:xfrm>
        </p:spPr>
        <p:txBody>
          <a:bodyPr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DB817-65F9-4E09-A531-6ACEC34CFEA2}" type="datetimeFigureOut">
              <a:rPr lang="ru-RU"/>
              <a:pPr>
                <a:defRPr/>
              </a:pPr>
              <a:t>27.06.2025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69F0F-B10D-444E-8A61-817A36C66D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089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9653" y="2638044"/>
            <a:ext cx="438403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6" y="2638044"/>
            <a:ext cx="4387355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E45A8-26EA-406E-BC5A-198803407939}" type="datetimeFigureOut">
              <a:rPr lang="ru-RU"/>
              <a:pPr>
                <a:defRPr/>
              </a:pPr>
              <a:t>27.06.2025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71B6C-D8CC-4A76-9E84-5004530C2A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0286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9652" y="2313435"/>
            <a:ext cx="4384032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9652" y="3143250"/>
            <a:ext cx="4384032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387355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5"/>
            <a:ext cx="4387355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B5C25-F7F6-4CE4-B4FA-FE703AA89796}" type="datetimeFigureOut">
              <a:rPr lang="ru-RU"/>
              <a:pPr>
                <a:defRPr/>
              </a:pPr>
              <a:t>27.06.2025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FA1EA-9FE7-44AC-9E9C-6FA4028390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9777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0B47F-0FC0-4536-94B9-9BD0F64DC767}" type="datetimeFigureOut">
              <a:rPr lang="ru-RU"/>
              <a:pPr>
                <a:defRPr/>
              </a:pPr>
              <a:t>27.06.2025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61A31-D609-4BD1-91FF-6D7C882565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8829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36788-0BF8-4798-A31E-B12CDC7ACEA7}" type="datetimeFigureOut">
              <a:rPr lang="ru-RU"/>
              <a:pPr>
                <a:defRPr/>
              </a:pPr>
              <a:t>27.06.2025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B7F27-8140-49E1-965A-69046FB4F0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2288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54271" y="2243830"/>
            <a:ext cx="4387459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Ctr="1"/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0620" y="3549918"/>
            <a:ext cx="3794760" cy="2194036"/>
          </a:xfrm>
        </p:spPr>
        <p:txBody>
          <a:bodyPr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A3854-C40C-4102-8B25-1F40413794F0}" type="datetimeFigureOut">
              <a:rPr lang="ru-RU"/>
              <a:pPr>
                <a:defRPr/>
              </a:pPr>
              <a:t>27.06.2025</a:t>
            </a:fld>
            <a:endParaRPr lang="ru-RU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55133" y="6235701"/>
            <a:ext cx="5073651" cy="320675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48F95-1F3D-4B95-B7AC-12931A916F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1729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53440" y="2243828"/>
            <a:ext cx="438912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1" y="-42172"/>
            <a:ext cx="6102097" cy="685800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0620" y="3549920"/>
            <a:ext cx="3794760" cy="2194037"/>
          </a:xfrm>
        </p:spPr>
        <p:txBody>
          <a:bodyPr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1E3E938D-91A9-4708-AA46-EF4E5FDC516C}" type="datetimeFigureOut">
              <a:rPr lang="ru-RU"/>
              <a:pPr>
                <a:defRPr/>
              </a:pPr>
              <a:t>27.06.2025</a:t>
            </a:fld>
            <a:endParaRPr lang="ru-RU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53018" y="6235701"/>
            <a:ext cx="5071533" cy="320675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50677-8092-42D2-8BF8-811F31E223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9253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142067" y="965200"/>
            <a:ext cx="7916333" cy="118745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42067" y="2638426"/>
            <a:ext cx="7916333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71367" y="6238875"/>
            <a:ext cx="2753784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fld id="{A9C2733C-26CB-41EB-BC43-B280BF897E88}" type="datetimeFigureOut">
              <a:rPr lang="ru-RU"/>
              <a:pPr>
                <a:defRPr/>
              </a:pPr>
              <a:t>27.06.2025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8967" y="6235701"/>
            <a:ext cx="6076951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87618" y="6218239"/>
            <a:ext cx="486833" cy="365125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CBBA7B0-A83F-4FBB-8253-DC27160758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035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kern="1200" cap="all" spc="200">
          <a:solidFill>
            <a:srgbClr val="262626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Calibri" panose="020F050202020403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Calibri" panose="020F050202020403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Calibri" panose="020F050202020403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Calibri" panose="020F050202020403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Calibri" panose="020F050202020403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Calibri" panose="020F050202020403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Calibri" panose="020F050202020403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1pPr>
      <a:lvl2pPr marL="457200" indent="-228600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685800" indent="-228600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914400" indent="-228600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1143000" indent="-228600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428390" y="4327068"/>
            <a:ext cx="8825802" cy="377510"/>
          </a:xfrm>
          <a:prstGeom prst="rect">
            <a:avLst/>
          </a:prstGeom>
          <a:solidFill>
            <a:srgbClr val="376092"/>
          </a:solidFill>
          <a:ln w="9525">
            <a:noFill/>
            <a:miter lim="800000"/>
            <a:headEnd/>
            <a:tailEnd/>
          </a:ln>
        </p:spPr>
        <p:txBody>
          <a:bodyPr tIns="90000" bIns="90000" anchor="ctr"/>
          <a:lstStyle/>
          <a:p>
            <a:pPr algn="r" eaLnBrk="1" hangingPunct="1">
              <a:defRPr/>
            </a:pPr>
            <a:endParaRPr lang="ru-RU" sz="1100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pic>
        <p:nvPicPr>
          <p:cNvPr id="409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261" y="167951"/>
            <a:ext cx="1439862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 bwMode="auto">
          <a:xfrm>
            <a:off x="582527" y="2136305"/>
            <a:ext cx="9377776" cy="2289654"/>
          </a:xfrm>
          <a:prstGeom prst="roundRect">
            <a:avLst/>
          </a:prstGeom>
          <a:gradFill>
            <a:gsLst>
              <a:gs pos="82000">
                <a:schemeClr val="bg2">
                  <a:lumMod val="25000"/>
                </a:schemeClr>
              </a:gs>
              <a:gs pos="100000">
                <a:schemeClr val="dk2">
                  <a:tint val="96000"/>
                  <a:shade val="95000"/>
                  <a:satMod val="215000"/>
                  <a:lumMod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  <a:defRPr/>
            </a:pP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spcAft>
                <a:spcPts val="600"/>
              </a:spcAft>
              <a:defRPr/>
            </a:pPr>
            <a:r>
              <a:rPr lang="ru-RU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 практике создания  муниципальных округов</a:t>
            </a:r>
          </a:p>
          <a:p>
            <a:pPr>
              <a:spcAft>
                <a:spcPts val="600"/>
              </a:spcAft>
              <a:defRPr/>
            </a:pPr>
            <a:r>
              <a:rPr lang="ru-RU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территории Архангельской области</a:t>
            </a:r>
          </a:p>
          <a:p>
            <a:pPr>
              <a:spcAft>
                <a:spcPts val="600"/>
              </a:spcAft>
              <a:defRPr/>
            </a:pP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792538" y="5786438"/>
            <a:ext cx="45339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1600" dirty="0">
              <a:latin typeface="Calibri" pitchFamily="34" charset="0"/>
              <a:cs typeface="Arial" charset="0"/>
            </a:endParaRPr>
          </a:p>
          <a:p>
            <a:pPr algn="ctr" eaLnBrk="1" hangingPunct="1">
              <a:defRPr/>
            </a:pPr>
            <a:endParaRPr lang="ru-RU" sz="1000" dirty="0">
              <a:solidFill>
                <a:srgbClr val="376092"/>
              </a:solidFill>
              <a:latin typeface="Calibri" pitchFamily="34" charset="0"/>
              <a:cs typeface="Arial" charset="0"/>
            </a:endParaRPr>
          </a:p>
          <a:p>
            <a:pPr algn="ctr">
              <a:defRPr/>
            </a:pPr>
            <a:r>
              <a:rPr lang="ru-RU" sz="1550" b="1" dirty="0">
                <a:solidFill>
                  <a:schemeClr val="tx2"/>
                </a:solidFill>
                <a:cs typeface="Arial" charset="0"/>
              </a:rPr>
              <a:t>июнь 2025 г.</a:t>
            </a:r>
          </a:p>
        </p:txBody>
      </p:sp>
    </p:spTree>
    <p:extLst>
      <p:ext uri="{BB962C8B-B14F-4D97-AF65-F5344CB8AC3E}">
        <p14:creationId xmlns:p14="http://schemas.microsoft.com/office/powerpoint/2010/main" val="369316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99959CA2-F10D-416D-AAB8-6F30F67468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8090912"/>
              </p:ext>
            </p:extLst>
          </p:nvPr>
        </p:nvGraphicFramePr>
        <p:xfrm>
          <a:off x="2473736" y="1300955"/>
          <a:ext cx="8569911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98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0"/>
            <a:ext cx="4714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809876" y="142876"/>
            <a:ext cx="7858125" cy="214313"/>
          </a:xfrm>
          <a:prstGeom prst="rect">
            <a:avLst/>
          </a:prstGeom>
          <a:solidFill>
            <a:srgbClr val="376092"/>
          </a:solidFill>
          <a:ln w="9525">
            <a:noFill/>
            <a:miter lim="800000"/>
            <a:headEnd/>
            <a:tailEnd/>
          </a:ln>
        </p:spPr>
        <p:txBody>
          <a:bodyPr tIns="90000" bIns="90000" anchor="ctr"/>
          <a:lstStyle/>
          <a:p>
            <a:pPr algn="r" eaLnBrk="1" hangingPunct="1">
              <a:defRPr/>
            </a:pPr>
            <a:endParaRPr lang="ru-RU" sz="1100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2776070" y="533400"/>
            <a:ext cx="7784426" cy="591344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Трансформация представительных органов поселений  </a:t>
            </a:r>
          </a:p>
        </p:txBody>
      </p:sp>
    </p:spTree>
    <p:extLst>
      <p:ext uri="{BB962C8B-B14F-4D97-AF65-F5344CB8AC3E}">
        <p14:creationId xmlns:p14="http://schemas.microsoft.com/office/powerpoint/2010/main" val="2609705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48189"/>
            <a:ext cx="850423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809876" y="142876"/>
            <a:ext cx="7858125" cy="214313"/>
          </a:xfrm>
          <a:prstGeom prst="rect">
            <a:avLst/>
          </a:prstGeom>
          <a:solidFill>
            <a:srgbClr val="376092"/>
          </a:solidFill>
          <a:ln w="9525">
            <a:noFill/>
            <a:miter lim="800000"/>
            <a:headEnd/>
            <a:tailEnd/>
          </a:ln>
        </p:spPr>
        <p:txBody>
          <a:bodyPr tIns="90000" bIns="90000" anchor="ctr"/>
          <a:lstStyle/>
          <a:p>
            <a:pPr algn="r" eaLnBrk="1" hangingPunct="1">
              <a:defRPr/>
            </a:pPr>
            <a:endParaRPr lang="ru-RU" sz="1100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pic>
        <p:nvPicPr>
          <p:cNvPr id="1331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0"/>
            <a:ext cx="4714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 bwMode="auto">
          <a:xfrm>
            <a:off x="4686299" y="533400"/>
            <a:ext cx="7092297" cy="4394867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r>
              <a:rPr lang="ru-RU" dirty="0"/>
              <a:t>В Концепции создания и развития муниципальных округов Архангельской области </a:t>
            </a:r>
            <a:r>
              <a:rPr lang="ru-RU" b="1" dirty="0"/>
              <a:t>предусмотрены меры финансовой поддержки создаваемым муниципальным округам.</a:t>
            </a:r>
            <a:br>
              <a:rPr lang="ru-RU" b="1" dirty="0"/>
            </a:br>
            <a:endParaRPr lang="ru-RU" b="1" dirty="0"/>
          </a:p>
          <a:p>
            <a:pPr algn="ctr">
              <a:spcAft>
                <a:spcPts val="600"/>
              </a:spcAft>
              <a:defRPr/>
            </a:pPr>
            <a:r>
              <a:rPr lang="ru-RU" sz="1600" b="1" dirty="0"/>
              <a:t>(закреплены 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областным законом от 23 сентября 2004 года N 259-внеоч.-ОЗ "О реализации государственных полномочий Архангельской области в сфере правового регулирования организации и осуществления местного самоуправления" </a:t>
            </a:r>
            <a:endParaRPr lang="ru-RU" sz="1600" b="1" dirty="0"/>
          </a:p>
        </p:txBody>
      </p:sp>
      <p:pic>
        <p:nvPicPr>
          <p:cNvPr id="10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13" y="1659060"/>
            <a:ext cx="4351289" cy="427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64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7"/>
          <p:cNvSpPr txBox="1">
            <a:spLocks noChangeArrowheads="1"/>
          </p:cNvSpPr>
          <p:nvPr/>
        </p:nvSpPr>
        <p:spPr bwMode="auto">
          <a:xfrm>
            <a:off x="3503613" y="620714"/>
            <a:ext cx="6481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1800" b="1">
              <a:latin typeface="Arial" panose="020B0604020202020204" pitchFamily="34" charset="0"/>
            </a:endParaRPr>
          </a:p>
        </p:txBody>
      </p:sp>
      <p:sp>
        <p:nvSpPr>
          <p:cNvPr id="31749" name="TextBox 6"/>
          <p:cNvSpPr txBox="1">
            <a:spLocks noChangeArrowheads="1"/>
          </p:cNvSpPr>
          <p:nvPr/>
        </p:nvSpPr>
        <p:spPr bwMode="auto">
          <a:xfrm>
            <a:off x="2452688" y="3714750"/>
            <a:ext cx="8388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chemeClr val="bg1"/>
              </a:solidFill>
            </a:endParaRPr>
          </a:p>
        </p:txBody>
      </p:sp>
      <p:pic>
        <p:nvPicPr>
          <p:cNvPr id="3175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63" y="122211"/>
            <a:ext cx="415825" cy="46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 bwMode="auto">
          <a:xfrm>
            <a:off x="2809876" y="507564"/>
            <a:ext cx="8265561" cy="753647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cs typeface="Arial" charset="0"/>
              </a:rPr>
              <a:t>6 моделей территориального управления в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cs typeface="Arial" charset="0"/>
              </a:rPr>
              <a:t>созданных муниципальных округах:</a:t>
            </a:r>
          </a:p>
        </p:txBody>
      </p:sp>
      <p:graphicFrame>
        <p:nvGraphicFramePr>
          <p:cNvPr id="8" name="Group 4">
            <a:extLst>
              <a:ext uri="{FF2B5EF4-FFF2-40B4-BE49-F238E27FC236}">
                <a16:creationId xmlns="" xmlns:a16="http://schemas.microsoft.com/office/drawing/2014/main" id="{00D7C93A-60B2-4979-96AB-6CB426C9C1F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3608" y="1374361"/>
          <a:ext cx="11384783" cy="5340256"/>
        </p:xfrm>
        <a:graphic>
          <a:graphicData uri="http://schemas.openxmlformats.org/drawingml/2006/table">
            <a:tbl>
              <a:tblPr/>
              <a:tblGrid>
                <a:gridCol w="472274">
                  <a:extLst>
                    <a:ext uri="{9D8B030D-6E8A-4147-A177-3AD203B41FA5}">
                      <a16:colId xmlns="" xmlns:a16="http://schemas.microsoft.com/office/drawing/2014/main" val="3517496944"/>
                    </a:ext>
                  </a:extLst>
                </a:gridCol>
                <a:gridCol w="7136735">
                  <a:extLst>
                    <a:ext uri="{9D8B030D-6E8A-4147-A177-3AD203B41FA5}">
                      <a16:colId xmlns="" xmlns:a16="http://schemas.microsoft.com/office/drawing/2014/main" val="3752684823"/>
                    </a:ext>
                  </a:extLst>
                </a:gridCol>
                <a:gridCol w="3775774">
                  <a:extLst>
                    <a:ext uri="{9D8B030D-6E8A-4147-A177-3AD203B41FA5}">
                      <a16:colId xmlns="" xmlns:a16="http://schemas.microsoft.com/office/drawing/2014/main" val="2315272389"/>
                    </a:ext>
                  </a:extLst>
                </a:gridCol>
              </a:tblGrid>
              <a:tr h="529094"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L="90000" marR="90000" marT="45003" marB="4500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Применяемая модель управления территорией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5003" marB="4500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Муниципальные округа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5003" marB="4500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9618077"/>
                  </a:ext>
                </a:extLst>
              </a:tr>
              <a:tr h="1248125"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0000" marR="90000" marT="45003" marB="4500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Территориальные отделы (управления) со статусом юридических лиц</a:t>
                      </a:r>
                    </a:p>
                  </a:txBody>
                  <a:tcPr marL="90000" marR="90000" marT="45003" marB="4500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Вилегодский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Плесецкий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Мезенский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Холмогорский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Приморский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Онежский</a:t>
                      </a:r>
                    </a:p>
                  </a:txBody>
                  <a:tcPr marL="90000" marR="90000" marT="45003" marB="4500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52161221"/>
                  </a:ext>
                </a:extLst>
              </a:tr>
              <a:tr h="1052512"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0000" marR="90000" marT="45003" marB="4500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Территориальные отделы (управления) без статуса юридических лиц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5003" marB="4500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Верхнетоемский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Каргопольский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Котласский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Няндомский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Красноборский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5003" marB="4500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943650"/>
                  </a:ext>
                </a:extLst>
              </a:tr>
              <a:tr h="433960"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0000" marR="90000" marT="45003" marB="4500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На месте поселений – муниципальные казенные учреждения</a:t>
                      </a:r>
                    </a:p>
                  </a:txBody>
                  <a:tcPr marL="90000" marR="90000" marT="45003" marB="4500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Виноградовский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5003" marB="4500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14644706"/>
                  </a:ext>
                </a:extLst>
              </a:tr>
              <a:tr h="529094"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0000" marR="90000" marT="45003" marB="4500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Без образования территориальных отделов (отдельный отдел/управление в администрации)</a:t>
                      </a:r>
                    </a:p>
                  </a:txBody>
                  <a:tcPr marL="90000" marR="90000" marT="45003" marB="4500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Лешуконский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5003" marB="4500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35334094"/>
                  </a:ext>
                </a:extLst>
              </a:tr>
              <a:tr h="599022"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0000" marR="90000" marT="45003" marB="4500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ru-RU" alt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Без образования территориальных отделов (специалисты бывших поселений в составе определенного отдела)</a:t>
                      </a:r>
                      <a:endParaRPr lang="ru-RU" sz="1400" dirty="0"/>
                    </a:p>
                  </a:txBody>
                  <a:tcPr marL="90000" marR="90000" marT="45003" marB="4500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ru-RU" alt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Шенкурский</a:t>
                      </a:r>
                      <a:endParaRPr lang="ru-RU" sz="1200" b="1" dirty="0"/>
                    </a:p>
                  </a:txBody>
                  <a:tcPr marL="90000" marR="90000" marT="45003" marB="4500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53640641"/>
                  </a:ext>
                </a:extLst>
              </a:tr>
              <a:tr h="661286"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0000" marR="90000" marT="45003" marB="4500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«Смешанный тип» (территориальные отделы и отдел в администрации округа)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5003" marB="4500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Устьянский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Пинежский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Приморский</a:t>
                      </a:r>
                    </a:p>
                  </a:txBody>
                  <a:tcPr marL="90000" marR="90000" marT="45003" marB="4500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80500807"/>
                  </a:ext>
                </a:extLst>
              </a:tr>
            </a:tbl>
          </a:graphicData>
        </a:graphic>
      </p:graphicFrame>
      <p:sp>
        <p:nvSpPr>
          <p:cNvPr id="2" name="TextBox 4">
            <a:extLst>
              <a:ext uri="{FF2B5EF4-FFF2-40B4-BE49-F238E27FC236}">
                <a16:creationId xmlns="" xmlns:a16="http://schemas.microsoft.com/office/drawing/2014/main" id="{A0F5A73D-1E3E-810A-A10C-85C40CB9D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76" y="142876"/>
            <a:ext cx="7858125" cy="214313"/>
          </a:xfrm>
          <a:prstGeom prst="rect">
            <a:avLst/>
          </a:prstGeom>
          <a:solidFill>
            <a:srgbClr val="376092"/>
          </a:solidFill>
          <a:ln w="9525">
            <a:noFill/>
            <a:miter lim="800000"/>
            <a:headEnd/>
            <a:tailEnd/>
          </a:ln>
        </p:spPr>
        <p:txBody>
          <a:bodyPr tIns="90000" bIns="9000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100" b="1" dirty="0">
              <a:solidFill>
                <a:prstClr val="white"/>
              </a:solidFill>
              <a:latin typeface="Calibri" panose="020F0502020204030204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586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809876" y="142876"/>
            <a:ext cx="7858125" cy="214313"/>
          </a:xfrm>
          <a:prstGeom prst="rect">
            <a:avLst/>
          </a:prstGeom>
          <a:solidFill>
            <a:srgbClr val="376092"/>
          </a:solidFill>
          <a:ln w="9525">
            <a:noFill/>
            <a:miter lim="800000"/>
            <a:headEnd/>
            <a:tailEnd/>
          </a:ln>
        </p:spPr>
        <p:txBody>
          <a:bodyPr tIns="90000" bIns="9000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100" b="1" dirty="0">
              <a:solidFill>
                <a:prstClr val="white"/>
              </a:solidFill>
              <a:latin typeface="Calibri" panose="020F0502020204030204"/>
              <a:cs typeface="Arial" charset="0"/>
            </a:endParaRPr>
          </a:p>
        </p:txBody>
      </p:sp>
      <p:pic>
        <p:nvPicPr>
          <p:cNvPr id="4301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0"/>
            <a:ext cx="4714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40650" y="1300955"/>
          <a:ext cx="11574684" cy="4227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216">
                  <a:extLst>
                    <a:ext uri="{9D8B030D-6E8A-4147-A177-3AD203B41FA5}">
                      <a16:colId xmlns="" xmlns:a16="http://schemas.microsoft.com/office/drawing/2014/main" val="1078572628"/>
                    </a:ext>
                  </a:extLst>
                </a:gridCol>
                <a:gridCol w="1852242">
                  <a:extLst>
                    <a:ext uri="{9D8B030D-6E8A-4147-A177-3AD203B41FA5}">
                      <a16:colId xmlns="" xmlns:a16="http://schemas.microsoft.com/office/drawing/2014/main" val="2507295678"/>
                    </a:ext>
                  </a:extLst>
                </a:gridCol>
                <a:gridCol w="548497">
                  <a:extLst>
                    <a:ext uri="{9D8B030D-6E8A-4147-A177-3AD203B41FA5}">
                      <a16:colId xmlns="" xmlns:a16="http://schemas.microsoft.com/office/drawing/2014/main" val="665533472"/>
                    </a:ext>
                  </a:extLst>
                </a:gridCol>
                <a:gridCol w="3554208">
                  <a:extLst>
                    <a:ext uri="{9D8B030D-6E8A-4147-A177-3AD203B41FA5}">
                      <a16:colId xmlns="" xmlns:a16="http://schemas.microsoft.com/office/drawing/2014/main" val="260313402"/>
                    </a:ext>
                  </a:extLst>
                </a:gridCol>
                <a:gridCol w="1199638">
                  <a:extLst>
                    <a:ext uri="{9D8B030D-6E8A-4147-A177-3AD203B41FA5}">
                      <a16:colId xmlns="" xmlns:a16="http://schemas.microsoft.com/office/drawing/2014/main" val="3598505349"/>
                    </a:ext>
                  </a:extLst>
                </a:gridCol>
                <a:gridCol w="1514302">
                  <a:extLst>
                    <a:ext uri="{9D8B030D-6E8A-4147-A177-3AD203B41FA5}">
                      <a16:colId xmlns="" xmlns:a16="http://schemas.microsoft.com/office/drawing/2014/main" val="202731596"/>
                    </a:ext>
                  </a:extLst>
                </a:gridCol>
                <a:gridCol w="2571581">
                  <a:extLst>
                    <a:ext uri="{9D8B030D-6E8A-4147-A177-3AD203B41FA5}">
                      <a16:colId xmlns="" xmlns:a16="http://schemas.microsoft.com/office/drawing/2014/main" val="1553398635"/>
                    </a:ext>
                  </a:extLst>
                </a:gridCol>
              </a:tblGrid>
              <a:tr h="69791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Муниципальный округ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территориального отдела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статус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общественный совет</a:t>
                      </a: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Особенности преобразования района в округ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extLst>
                  <a:ext uri="{0D108BD9-81ED-4DB2-BD59-A6C34878D82A}">
                    <a16:rowId xmlns="" xmlns:a16="http://schemas.microsoft.com/office/drawing/2014/main" val="363196072"/>
                  </a:ext>
                </a:extLst>
              </a:tr>
              <a:tr h="588183"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Верхнетоемский</a:t>
                      </a:r>
                      <a:r>
                        <a:rPr lang="ru-RU" sz="1400" dirty="0">
                          <a:effectLst/>
                        </a:rPr>
                        <a:t> муниципальный округ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Афанасьевский</a:t>
                      </a:r>
                      <a:r>
                        <a:rPr lang="ru-RU" sz="1400" dirty="0">
                          <a:effectLst/>
                        </a:rPr>
                        <a:t> территориальный отдел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</a:t>
                      </a:r>
                    </a:p>
                  </a:txBody>
                  <a:tcPr marL="52180" marR="52180" marT="0" marB="0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Вместо</a:t>
                      </a:r>
                      <a:r>
                        <a:rPr lang="ru-RU" sz="1400" baseline="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8 поселений создано 6 территориальных отделов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(«</a:t>
                      </a:r>
                      <a:r>
                        <a:rPr lang="ru-RU" sz="1400" dirty="0" err="1">
                          <a:effectLst/>
                        </a:rPr>
                        <a:t>Пучужское</a:t>
                      </a:r>
                      <a:r>
                        <a:rPr lang="ru-RU" sz="1400" dirty="0">
                          <a:effectLst/>
                        </a:rPr>
                        <a:t>» поселение вошло в состав </a:t>
                      </a:r>
                      <a:r>
                        <a:rPr lang="ru-RU" sz="1400" dirty="0" err="1">
                          <a:effectLst/>
                        </a:rPr>
                        <a:t>Афанасьевского</a:t>
                      </a:r>
                      <a:r>
                        <a:rPr lang="ru-RU" sz="1400" dirty="0">
                          <a:effectLst/>
                        </a:rPr>
                        <a:t> территориального отдела, «</a:t>
                      </a:r>
                      <a:r>
                        <a:rPr lang="ru-RU" sz="1400" dirty="0" err="1">
                          <a:effectLst/>
                        </a:rPr>
                        <a:t>Верхнетоемское</a:t>
                      </a:r>
                      <a:r>
                        <a:rPr lang="ru-RU" sz="1400" dirty="0">
                          <a:effectLst/>
                        </a:rPr>
                        <a:t>»</a:t>
                      </a:r>
                      <a:r>
                        <a:rPr lang="ru-RU" sz="1400" baseline="0" dirty="0">
                          <a:effectLst/>
                        </a:rPr>
                        <a:t> вошло в состав администрации округа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extLst>
                  <a:ext uri="{0D108BD9-81ED-4DB2-BD59-A6C34878D82A}">
                    <a16:rowId xmlns="" xmlns:a16="http://schemas.microsoft.com/office/drawing/2014/main" val="2334157703"/>
                  </a:ext>
                </a:extLst>
              </a:tr>
              <a:tr h="5881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Выйский</a:t>
                      </a:r>
                      <a:r>
                        <a:rPr lang="ru-RU" sz="1400" dirty="0">
                          <a:effectLst/>
                        </a:rPr>
                        <a:t> территориальный отдел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63668674"/>
                  </a:ext>
                </a:extLst>
              </a:tr>
              <a:tr h="5881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Горковский</a:t>
                      </a:r>
                      <a:r>
                        <a:rPr lang="ru-RU" sz="1400" dirty="0">
                          <a:effectLst/>
                        </a:rPr>
                        <a:t> территориальный отдел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36063747"/>
                  </a:ext>
                </a:extLst>
              </a:tr>
              <a:tr h="5881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Двинской территориальный отдел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61712887"/>
                  </a:ext>
                </a:extLst>
              </a:tr>
              <a:tr h="5881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Сефтренский</a:t>
                      </a:r>
                      <a:r>
                        <a:rPr lang="ru-RU" sz="1400" dirty="0">
                          <a:effectLst/>
                        </a:rPr>
                        <a:t> территориальный отдел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3792544"/>
                  </a:ext>
                </a:extLst>
              </a:tr>
              <a:tr h="5881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Федьковский</a:t>
                      </a:r>
                      <a:r>
                        <a:rPr lang="ru-RU" sz="1400" dirty="0">
                          <a:effectLst/>
                        </a:rPr>
                        <a:t> территориальный отдел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49312107"/>
                  </a:ext>
                </a:extLst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 bwMode="auto">
          <a:xfrm>
            <a:off x="2776071" y="533400"/>
            <a:ext cx="7712543" cy="591344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defRPr/>
            </a:pPr>
            <a:r>
              <a:rPr lang="ru-RU" b="1" dirty="0">
                <a:solidFill>
                  <a:prstClr val="white"/>
                </a:solidFill>
                <a:latin typeface="Calibri" panose="020F0502020204030204"/>
              </a:rPr>
              <a:t>Территориальное устройство муниципальных округов</a:t>
            </a:r>
          </a:p>
        </p:txBody>
      </p:sp>
    </p:spTree>
    <p:extLst>
      <p:ext uri="{BB962C8B-B14F-4D97-AF65-F5344CB8AC3E}">
        <p14:creationId xmlns:p14="http://schemas.microsoft.com/office/powerpoint/2010/main" val="389857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809876" y="142876"/>
            <a:ext cx="7858125" cy="214313"/>
          </a:xfrm>
          <a:prstGeom prst="rect">
            <a:avLst/>
          </a:prstGeom>
          <a:solidFill>
            <a:srgbClr val="376092"/>
          </a:solidFill>
          <a:ln w="9525">
            <a:noFill/>
            <a:miter lim="800000"/>
            <a:headEnd/>
            <a:tailEnd/>
          </a:ln>
        </p:spPr>
        <p:txBody>
          <a:bodyPr tIns="90000" bIns="9000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100" b="1" dirty="0">
              <a:solidFill>
                <a:prstClr val="white"/>
              </a:solidFill>
              <a:latin typeface="Calibri" panose="020F0502020204030204"/>
              <a:cs typeface="Arial" charset="0"/>
            </a:endParaRPr>
          </a:p>
        </p:txBody>
      </p:sp>
      <p:pic>
        <p:nvPicPr>
          <p:cNvPr id="4505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0"/>
            <a:ext cx="4714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 bwMode="auto">
          <a:xfrm>
            <a:off x="2776071" y="533400"/>
            <a:ext cx="7712543" cy="591344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defRPr/>
            </a:pPr>
            <a:r>
              <a:rPr lang="ru-RU" b="1" dirty="0">
                <a:solidFill>
                  <a:prstClr val="white"/>
                </a:solidFill>
                <a:latin typeface="Calibri" panose="020F0502020204030204"/>
              </a:rPr>
              <a:t>Территориальное устройство </a:t>
            </a:r>
            <a:r>
              <a:rPr lang="ru-RU" b="1" dirty="0">
                <a:solidFill>
                  <a:prstClr val="white"/>
                </a:solidFill>
              </a:rPr>
              <a:t>муниципальных </a:t>
            </a:r>
            <a:r>
              <a:rPr lang="ru-RU" b="1" dirty="0">
                <a:solidFill>
                  <a:prstClr val="white"/>
                </a:solidFill>
                <a:latin typeface="Calibri" panose="020F0502020204030204"/>
              </a:rPr>
              <a:t>округов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43068" y="1412873"/>
          <a:ext cx="11609409" cy="52221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685">
                  <a:extLst>
                    <a:ext uri="{9D8B030D-6E8A-4147-A177-3AD203B41FA5}">
                      <a16:colId xmlns="" xmlns:a16="http://schemas.microsoft.com/office/drawing/2014/main" val="1643217392"/>
                    </a:ext>
                  </a:extLst>
                </a:gridCol>
                <a:gridCol w="1618070">
                  <a:extLst>
                    <a:ext uri="{9D8B030D-6E8A-4147-A177-3AD203B41FA5}">
                      <a16:colId xmlns="" xmlns:a16="http://schemas.microsoft.com/office/drawing/2014/main" val="4195420659"/>
                    </a:ext>
                  </a:extLst>
                </a:gridCol>
                <a:gridCol w="552065">
                  <a:extLst>
                    <a:ext uri="{9D8B030D-6E8A-4147-A177-3AD203B41FA5}">
                      <a16:colId xmlns="" xmlns:a16="http://schemas.microsoft.com/office/drawing/2014/main" val="539226636"/>
                    </a:ext>
                  </a:extLst>
                </a:gridCol>
                <a:gridCol w="2642101">
                  <a:extLst>
                    <a:ext uri="{9D8B030D-6E8A-4147-A177-3AD203B41FA5}">
                      <a16:colId xmlns="" xmlns:a16="http://schemas.microsoft.com/office/drawing/2014/main" val="601764770"/>
                    </a:ext>
                  </a:extLst>
                </a:gridCol>
                <a:gridCol w="1095669">
                  <a:extLst>
                    <a:ext uri="{9D8B030D-6E8A-4147-A177-3AD203B41FA5}">
                      <a16:colId xmlns="" xmlns:a16="http://schemas.microsoft.com/office/drawing/2014/main" val="235669278"/>
                    </a:ext>
                  </a:extLst>
                </a:gridCol>
                <a:gridCol w="1498873">
                  <a:extLst>
                    <a:ext uri="{9D8B030D-6E8A-4147-A177-3AD203B41FA5}">
                      <a16:colId xmlns="" xmlns:a16="http://schemas.microsoft.com/office/drawing/2014/main" val="2975036292"/>
                    </a:ext>
                  </a:extLst>
                </a:gridCol>
                <a:gridCol w="3863946">
                  <a:extLst>
                    <a:ext uri="{9D8B030D-6E8A-4147-A177-3AD203B41FA5}">
                      <a16:colId xmlns="" xmlns:a16="http://schemas.microsoft.com/office/drawing/2014/main" val="1249631973"/>
                    </a:ext>
                  </a:extLst>
                </a:gridCol>
              </a:tblGrid>
              <a:tr h="58246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Муниципальный округ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3" marR="4348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3" marR="434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территориального отдела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3" marR="434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статус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3" marR="434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общественный совет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3" marR="434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Особенности преобразования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3" marR="43483" marT="0" marB="0"/>
                </a:tc>
                <a:extLst>
                  <a:ext uri="{0D108BD9-81ED-4DB2-BD59-A6C34878D82A}">
                    <a16:rowId xmlns="" xmlns:a16="http://schemas.microsoft.com/office/drawing/2014/main" val="985267291"/>
                  </a:ext>
                </a:extLst>
              </a:tr>
              <a:tr h="478683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3" marR="43483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Вилегодский</a:t>
                      </a:r>
                      <a:r>
                        <a:rPr lang="ru-RU" sz="1400" dirty="0">
                          <a:effectLst/>
                        </a:rPr>
                        <a:t> муниципальный округ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3" marR="434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3" marR="43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Вилегодский</a:t>
                      </a:r>
                      <a:r>
                        <a:rPr lang="ru-RU" sz="1400" dirty="0">
                          <a:effectLst/>
                        </a:rPr>
                        <a:t> территориальный отдел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3" marR="43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юр. лицо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3" marR="43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</a:t>
                      </a:r>
                    </a:p>
                  </a:txBody>
                  <a:tcPr marL="52180" marR="521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Вместо 6 сельских поселений создано 4 территориальных отдела со статусом юридических лиц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(территория поселения «</a:t>
                      </a:r>
                      <a:r>
                        <a:rPr lang="ru-RU" sz="1400" dirty="0" err="1">
                          <a:effectLst/>
                        </a:rPr>
                        <a:t>Беляевское</a:t>
                      </a:r>
                      <a:r>
                        <a:rPr lang="ru-RU" sz="1400" dirty="0">
                          <a:effectLst/>
                        </a:rPr>
                        <a:t>» вошла в состав Никольского территориального отдела, «</a:t>
                      </a:r>
                      <a:r>
                        <a:rPr lang="ru-RU" sz="1400" dirty="0" err="1">
                          <a:effectLst/>
                        </a:rPr>
                        <a:t>Ильинское</a:t>
                      </a:r>
                      <a:r>
                        <a:rPr lang="ru-RU" sz="1400" dirty="0">
                          <a:effectLst/>
                        </a:rPr>
                        <a:t>» ликвидировано)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3" marR="43483" marT="0" marB="0"/>
                </a:tc>
                <a:extLst>
                  <a:ext uri="{0D108BD9-81ED-4DB2-BD59-A6C34878D82A}">
                    <a16:rowId xmlns="" xmlns:a16="http://schemas.microsoft.com/office/drawing/2014/main" val="610621107"/>
                  </a:ext>
                </a:extLst>
              </a:tr>
              <a:tr h="3883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3" marR="43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Никольский территориальный отдел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3" marR="43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юр. лицо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3" marR="43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</a:t>
                      </a:r>
                    </a:p>
                  </a:txBody>
                  <a:tcPr marL="52180" marR="521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94627235"/>
                  </a:ext>
                </a:extLst>
              </a:tr>
              <a:tr h="3883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3" marR="43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Павловский территориальный отдел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3" marR="43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юр. лицо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3" marR="43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</a:t>
                      </a:r>
                    </a:p>
                  </a:txBody>
                  <a:tcPr marL="52180" marR="521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60871555"/>
                  </a:ext>
                </a:extLst>
              </a:tr>
              <a:tr h="3883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3" marR="43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Селянский территориальный отдел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3" marR="43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юр. лицо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3" marR="43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</a:t>
                      </a:r>
                    </a:p>
                  </a:txBody>
                  <a:tcPr marL="52180" marR="521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46781107"/>
                  </a:ext>
                </a:extLst>
              </a:tr>
              <a:tr h="33247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3" marR="43483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Виноградовский муниципальный округ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3" marR="434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3" marR="43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МКУ «</a:t>
                      </a:r>
                      <a:r>
                        <a:rPr lang="ru-RU" sz="1400" dirty="0" err="1">
                          <a:effectLst/>
                        </a:rPr>
                        <a:t>Березниковское</a:t>
                      </a:r>
                      <a:r>
                        <a:rPr lang="ru-RU" sz="1400" dirty="0">
                          <a:effectLst/>
                        </a:rPr>
                        <a:t>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3" marR="43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юр. лицо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3" marR="43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3483" marR="43483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Вместо 8 сельских поселений создано 2 муниципальных казенных учреждения с обособленными рабочими местами (по 1-2 специалиста на месте бывших администраций) (населенные</a:t>
                      </a:r>
                      <a:r>
                        <a:rPr lang="ru-RU" sz="1400" baseline="0" dirty="0">
                          <a:effectLst/>
                        </a:rPr>
                        <a:t> пункты </a:t>
                      </a:r>
                      <a:r>
                        <a:rPr lang="ru-RU" sz="1400" dirty="0">
                          <a:effectLst/>
                        </a:rPr>
                        <a:t>поселений «</a:t>
                      </a:r>
                      <a:r>
                        <a:rPr lang="ru-RU" sz="1400" dirty="0" err="1">
                          <a:effectLst/>
                        </a:rPr>
                        <a:t>Березниковское</a:t>
                      </a:r>
                      <a:r>
                        <a:rPr lang="ru-RU" sz="1400" dirty="0">
                          <a:effectLst/>
                        </a:rPr>
                        <a:t>»,</a:t>
                      </a:r>
                      <a:r>
                        <a:rPr lang="ru-RU" sz="1400" baseline="0" dirty="0">
                          <a:effectLst/>
                        </a:rPr>
                        <a:t> «</a:t>
                      </a:r>
                      <a:r>
                        <a:rPr lang="ru-RU" sz="1400" baseline="0" dirty="0" err="1">
                          <a:effectLst/>
                        </a:rPr>
                        <a:t>Заостровское</a:t>
                      </a:r>
                      <a:r>
                        <a:rPr lang="ru-RU" sz="1400" baseline="0" dirty="0">
                          <a:effectLst/>
                        </a:rPr>
                        <a:t>», «</a:t>
                      </a:r>
                      <a:r>
                        <a:rPr lang="ru-RU" sz="1400" baseline="0" dirty="0" err="1">
                          <a:effectLst/>
                        </a:rPr>
                        <a:t>Шидровское</a:t>
                      </a:r>
                      <a:r>
                        <a:rPr lang="ru-RU" sz="1400" baseline="0" dirty="0">
                          <a:effectLst/>
                        </a:rPr>
                        <a:t>», «</a:t>
                      </a:r>
                      <a:r>
                        <a:rPr lang="ru-RU" sz="1400" baseline="0" dirty="0" err="1">
                          <a:effectLst/>
                        </a:rPr>
                        <a:t>Моржегорское</a:t>
                      </a:r>
                      <a:r>
                        <a:rPr lang="ru-RU" sz="1400" baseline="0" dirty="0">
                          <a:effectLst/>
                        </a:rPr>
                        <a:t>» вошли в состав МКУ «</a:t>
                      </a:r>
                      <a:r>
                        <a:rPr lang="ru-RU" sz="1400" baseline="0" dirty="0" err="1">
                          <a:effectLst/>
                        </a:rPr>
                        <a:t>Березниковское</a:t>
                      </a:r>
                      <a:r>
                        <a:rPr lang="ru-RU" sz="1400" baseline="0" dirty="0">
                          <a:effectLst/>
                        </a:rPr>
                        <a:t>»; населенные пункты поселений «</a:t>
                      </a:r>
                      <a:r>
                        <a:rPr lang="ru-RU" sz="1400" baseline="0" dirty="0" err="1">
                          <a:effectLst/>
                        </a:rPr>
                        <a:t>Рочегодское</a:t>
                      </a:r>
                      <a:r>
                        <a:rPr lang="ru-RU" sz="1400" baseline="0" dirty="0">
                          <a:effectLst/>
                        </a:rPr>
                        <a:t>», «</a:t>
                      </a:r>
                      <a:r>
                        <a:rPr lang="ru-RU" sz="1400" baseline="0" dirty="0" err="1">
                          <a:effectLst/>
                        </a:rPr>
                        <a:t>Борецкое</a:t>
                      </a:r>
                      <a:r>
                        <a:rPr lang="ru-RU" sz="1400" baseline="0" dirty="0">
                          <a:effectLst/>
                        </a:rPr>
                        <a:t>», «</a:t>
                      </a:r>
                      <a:r>
                        <a:rPr lang="ru-RU" sz="1400" baseline="0" dirty="0" err="1">
                          <a:effectLst/>
                        </a:rPr>
                        <a:t>Осиновское</a:t>
                      </a:r>
                      <a:r>
                        <a:rPr lang="ru-RU" sz="1400" baseline="0" dirty="0">
                          <a:effectLst/>
                        </a:rPr>
                        <a:t>», «</a:t>
                      </a:r>
                      <a:r>
                        <a:rPr lang="ru-RU" sz="1400" baseline="0" dirty="0" err="1">
                          <a:effectLst/>
                        </a:rPr>
                        <a:t>Усть-Ваенгьское</a:t>
                      </a:r>
                      <a:r>
                        <a:rPr lang="ru-RU" sz="1400" baseline="0" dirty="0">
                          <a:effectLst/>
                        </a:rPr>
                        <a:t>» вошли в состав МКУ «</a:t>
                      </a:r>
                      <a:r>
                        <a:rPr lang="ru-RU" sz="1400" baseline="0" dirty="0" err="1">
                          <a:effectLst/>
                        </a:rPr>
                        <a:t>Рочегодское</a:t>
                      </a:r>
                      <a:r>
                        <a:rPr lang="ru-RU" sz="1400" baseline="0" dirty="0">
                          <a:effectLst/>
                        </a:rPr>
                        <a:t>»)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3" marR="43483" marT="0" marB="0"/>
                </a:tc>
                <a:extLst>
                  <a:ext uri="{0D108BD9-81ED-4DB2-BD59-A6C34878D82A}">
                    <a16:rowId xmlns="" xmlns:a16="http://schemas.microsoft.com/office/drawing/2014/main" val="2493945063"/>
                  </a:ext>
                </a:extLst>
              </a:tr>
              <a:tr h="23489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3" marR="43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МКУ «</a:t>
                      </a:r>
                      <a:r>
                        <a:rPr lang="ru-RU" sz="1400" dirty="0" err="1">
                          <a:effectLst/>
                        </a:rPr>
                        <a:t>Рочегодское</a:t>
                      </a:r>
                      <a:r>
                        <a:rPr lang="ru-RU" sz="1400" dirty="0">
                          <a:effectLst/>
                        </a:rPr>
                        <a:t>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3" marR="43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юр. лицо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83" marR="434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3483" marR="43483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04292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7751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809876" y="142876"/>
            <a:ext cx="7858125" cy="214313"/>
          </a:xfrm>
          <a:prstGeom prst="rect">
            <a:avLst/>
          </a:prstGeom>
          <a:solidFill>
            <a:srgbClr val="376092"/>
          </a:solidFill>
          <a:ln w="9525">
            <a:noFill/>
            <a:miter lim="800000"/>
            <a:headEnd/>
            <a:tailEnd/>
          </a:ln>
        </p:spPr>
        <p:txBody>
          <a:bodyPr tIns="90000" bIns="9000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100" b="1" dirty="0">
              <a:solidFill>
                <a:prstClr val="white"/>
              </a:solidFill>
              <a:latin typeface="Calibri" panose="020F0502020204030204"/>
              <a:cs typeface="Arial" charset="0"/>
            </a:endParaRPr>
          </a:p>
        </p:txBody>
      </p:sp>
      <p:pic>
        <p:nvPicPr>
          <p:cNvPr id="4710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0"/>
            <a:ext cx="4714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8826" y="1257219"/>
          <a:ext cx="11389487" cy="55913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582">
                  <a:extLst>
                    <a:ext uri="{9D8B030D-6E8A-4147-A177-3AD203B41FA5}">
                      <a16:colId xmlns="" xmlns:a16="http://schemas.microsoft.com/office/drawing/2014/main" val="1218558205"/>
                    </a:ext>
                  </a:extLst>
                </a:gridCol>
                <a:gridCol w="1537277">
                  <a:extLst>
                    <a:ext uri="{9D8B030D-6E8A-4147-A177-3AD203B41FA5}">
                      <a16:colId xmlns="" xmlns:a16="http://schemas.microsoft.com/office/drawing/2014/main" val="410352875"/>
                    </a:ext>
                  </a:extLst>
                </a:gridCol>
                <a:gridCol w="442507">
                  <a:extLst>
                    <a:ext uri="{9D8B030D-6E8A-4147-A177-3AD203B41FA5}">
                      <a16:colId xmlns="" xmlns:a16="http://schemas.microsoft.com/office/drawing/2014/main" val="3912038301"/>
                    </a:ext>
                  </a:extLst>
                </a:gridCol>
                <a:gridCol w="3027274">
                  <a:extLst>
                    <a:ext uri="{9D8B030D-6E8A-4147-A177-3AD203B41FA5}">
                      <a16:colId xmlns="" xmlns:a16="http://schemas.microsoft.com/office/drawing/2014/main" val="1034963343"/>
                    </a:ext>
                  </a:extLst>
                </a:gridCol>
                <a:gridCol w="987005">
                  <a:extLst>
                    <a:ext uri="{9D8B030D-6E8A-4147-A177-3AD203B41FA5}">
                      <a16:colId xmlns="" xmlns:a16="http://schemas.microsoft.com/office/drawing/2014/main" val="2333520918"/>
                    </a:ext>
                  </a:extLst>
                </a:gridCol>
                <a:gridCol w="1102427">
                  <a:extLst>
                    <a:ext uri="{9D8B030D-6E8A-4147-A177-3AD203B41FA5}">
                      <a16:colId xmlns="" xmlns:a16="http://schemas.microsoft.com/office/drawing/2014/main" val="2312799276"/>
                    </a:ext>
                  </a:extLst>
                </a:gridCol>
                <a:gridCol w="4012415">
                  <a:extLst>
                    <a:ext uri="{9D8B030D-6E8A-4147-A177-3AD203B41FA5}">
                      <a16:colId xmlns="" xmlns:a16="http://schemas.microsoft.com/office/drawing/2014/main" val="4007839657"/>
                    </a:ext>
                  </a:extLst>
                </a:gridCol>
              </a:tblGrid>
              <a:tr h="5305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№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45" marR="392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Муниципальный округ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45" marR="392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45" marR="392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Наименование территориального отделов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45" marR="392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статус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45" marR="3924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общественный совет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45" marR="392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Особенности преобразования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 района  в округ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45" marR="39245" marT="0" marB="0"/>
                </a:tc>
                <a:extLst>
                  <a:ext uri="{0D108BD9-81ED-4DB2-BD59-A6C34878D82A}">
                    <a16:rowId xmlns="" xmlns:a16="http://schemas.microsoft.com/office/drawing/2014/main" val="3723283989"/>
                  </a:ext>
                </a:extLst>
              </a:tr>
              <a:tr h="317943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45" marR="39245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Каргопольский</a:t>
                      </a:r>
                      <a:r>
                        <a:rPr lang="ru-RU" sz="1300" dirty="0">
                          <a:effectLst/>
                        </a:rPr>
                        <a:t> муниципальный округ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45" marR="392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45" marR="392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Ошевенский</a:t>
                      </a:r>
                      <a:r>
                        <a:rPr lang="ru-RU" sz="1300" dirty="0">
                          <a:effectLst/>
                        </a:rPr>
                        <a:t> территориальный отдел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45" marR="392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-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45" marR="392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9245" marR="39245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Вместо 6 поселений создано 5 территориальных отделов («</a:t>
                      </a:r>
                      <a:r>
                        <a:rPr lang="ru-RU" sz="1300" dirty="0" err="1">
                          <a:effectLst/>
                        </a:rPr>
                        <a:t>Каргопольское</a:t>
                      </a:r>
                      <a:r>
                        <a:rPr lang="ru-RU" sz="1300" dirty="0">
                          <a:effectLst/>
                        </a:rPr>
                        <a:t>» поселение присоединено к округу)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45" marR="39245" marT="0" marB="0"/>
                </a:tc>
                <a:extLst>
                  <a:ext uri="{0D108BD9-81ED-4DB2-BD59-A6C34878D82A}">
                    <a16:rowId xmlns="" xmlns:a16="http://schemas.microsoft.com/office/drawing/2014/main" val="2781261205"/>
                  </a:ext>
                </a:extLst>
              </a:tr>
              <a:tr h="3179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45" marR="392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Павловский территориальный отдел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45" marR="392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-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45" marR="392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9245" marR="3924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13846088"/>
                  </a:ext>
                </a:extLst>
              </a:tr>
              <a:tr h="3179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45" marR="392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Печниковский территориальный отдел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45" marR="392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-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45" marR="392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9245" marR="3924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86319991"/>
                  </a:ext>
                </a:extLst>
              </a:tr>
              <a:tr h="3179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4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45" marR="392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Приозерный территориальный отдел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45" marR="392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-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45" marR="392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9245" marR="3924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38970033"/>
                  </a:ext>
                </a:extLst>
              </a:tr>
              <a:tr h="2470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45" marR="392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Ухотский территориальный отдел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45" marR="392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-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45" marR="392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</a:t>
                      </a:r>
                    </a:p>
                  </a:txBody>
                  <a:tcPr marL="39245" marR="3924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83836833"/>
                  </a:ext>
                </a:extLst>
              </a:tr>
              <a:tr h="317943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5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45" marR="39245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Плесецкий муниципальный округ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45" marR="392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45" marR="392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Плесецкий</a:t>
                      </a:r>
                      <a:r>
                        <a:rPr lang="ru-RU" sz="1300" dirty="0">
                          <a:effectLst/>
                        </a:rPr>
                        <a:t> территориальный отдел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45" marR="392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юр. лицо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45" marR="392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9245" marR="39245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Вместо 14 поселений создано</a:t>
                      </a:r>
                      <a:r>
                        <a:rPr lang="ru-RU" sz="1300" baseline="0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5 территориальных отделов («</a:t>
                      </a:r>
                      <a:r>
                        <a:rPr lang="ru-RU" sz="1300" dirty="0" err="1">
                          <a:effectLst/>
                        </a:rPr>
                        <a:t>Плесецкое</a:t>
                      </a:r>
                      <a:r>
                        <a:rPr lang="ru-RU" sz="1300" dirty="0">
                          <a:effectLst/>
                        </a:rPr>
                        <a:t>», «Тарасовское» и «</a:t>
                      </a:r>
                      <a:r>
                        <a:rPr lang="ru-RU" sz="1300" dirty="0" err="1">
                          <a:effectLst/>
                        </a:rPr>
                        <a:t>Пуксоозерское</a:t>
                      </a:r>
                      <a:r>
                        <a:rPr lang="ru-RU" sz="1300" dirty="0">
                          <a:effectLst/>
                        </a:rPr>
                        <a:t>» вошли в состав </a:t>
                      </a:r>
                      <a:r>
                        <a:rPr lang="ru-RU" sz="1300" dirty="0" err="1">
                          <a:effectLst/>
                        </a:rPr>
                        <a:t>Плесецкого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baseline="0" dirty="0">
                          <a:effectLst/>
                        </a:rPr>
                        <a:t>территориального отдела, «</a:t>
                      </a:r>
                      <a:r>
                        <a:rPr lang="ru-RU" sz="1300" baseline="0" dirty="0" err="1">
                          <a:effectLst/>
                        </a:rPr>
                        <a:t>Емцовское</a:t>
                      </a:r>
                      <a:r>
                        <a:rPr lang="ru-RU" sz="1300" baseline="0" dirty="0">
                          <a:effectLst/>
                        </a:rPr>
                        <a:t>», «</a:t>
                      </a:r>
                      <a:r>
                        <a:rPr lang="ru-RU" sz="1300" baseline="0" dirty="0" err="1">
                          <a:effectLst/>
                        </a:rPr>
                        <a:t>Ярнемское</a:t>
                      </a:r>
                      <a:r>
                        <a:rPr lang="ru-RU" sz="1300" baseline="0" dirty="0">
                          <a:effectLst/>
                        </a:rPr>
                        <a:t>» вошли в Савинский территориальный отдел,  , «</a:t>
                      </a:r>
                      <a:r>
                        <a:rPr lang="ru-RU" sz="1300" baseline="0" dirty="0" err="1">
                          <a:effectLst/>
                        </a:rPr>
                        <a:t>Ундозерское</a:t>
                      </a:r>
                      <a:r>
                        <a:rPr lang="ru-RU" sz="1300" baseline="0" dirty="0">
                          <a:effectLst/>
                        </a:rPr>
                        <a:t>», «</a:t>
                      </a:r>
                      <a:r>
                        <a:rPr lang="ru-RU" sz="1300" baseline="0" dirty="0" err="1">
                          <a:effectLst/>
                        </a:rPr>
                        <a:t>Федовское</a:t>
                      </a:r>
                      <a:r>
                        <a:rPr lang="ru-RU" sz="1300" baseline="0" dirty="0">
                          <a:effectLst/>
                        </a:rPr>
                        <a:t>», «</a:t>
                      </a:r>
                      <a:r>
                        <a:rPr lang="ru-RU" sz="1300" baseline="0" dirty="0" err="1">
                          <a:effectLst/>
                        </a:rPr>
                        <a:t>Оксовское</a:t>
                      </a:r>
                      <a:r>
                        <a:rPr lang="ru-RU" sz="1300" baseline="0" dirty="0">
                          <a:effectLst/>
                        </a:rPr>
                        <a:t>» вошли в </a:t>
                      </a:r>
                      <a:r>
                        <a:rPr lang="ru-RU" sz="1300" baseline="0" dirty="0" err="1">
                          <a:effectLst/>
                        </a:rPr>
                        <a:t>Североонежский</a:t>
                      </a:r>
                      <a:r>
                        <a:rPr lang="ru-RU" sz="1300" baseline="0" dirty="0">
                          <a:effectLst/>
                        </a:rPr>
                        <a:t> территориальный отдел, «</a:t>
                      </a:r>
                      <a:r>
                        <a:rPr lang="ru-RU" sz="1300" baseline="0" dirty="0" err="1">
                          <a:effectLst/>
                        </a:rPr>
                        <a:t>Самодедское</a:t>
                      </a:r>
                      <a:r>
                        <a:rPr lang="ru-RU" sz="1300" baseline="0" dirty="0">
                          <a:effectLst/>
                        </a:rPr>
                        <a:t>» вошло в Обозерский территориальный отдел; «</a:t>
                      </a:r>
                      <a:r>
                        <a:rPr lang="ru-RU" sz="1300" baseline="0" dirty="0" err="1">
                          <a:effectLst/>
                        </a:rPr>
                        <a:t>Кенозерское</a:t>
                      </a:r>
                      <a:r>
                        <a:rPr lang="ru-RU" sz="1300" baseline="0" dirty="0">
                          <a:effectLst/>
                        </a:rPr>
                        <a:t>» вошло в </a:t>
                      </a:r>
                      <a:r>
                        <a:rPr lang="ru-RU" sz="1300" baseline="0" dirty="0" err="1">
                          <a:effectLst/>
                        </a:rPr>
                        <a:t>Коневский</a:t>
                      </a:r>
                      <a:r>
                        <a:rPr lang="ru-RU" sz="1300" baseline="0" dirty="0">
                          <a:effectLst/>
                        </a:rPr>
                        <a:t> территориальный отдел)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45" marR="39245" marT="0" marB="0"/>
                </a:tc>
                <a:extLst>
                  <a:ext uri="{0D108BD9-81ED-4DB2-BD59-A6C34878D82A}">
                    <a16:rowId xmlns="" xmlns:a16="http://schemas.microsoft.com/office/drawing/2014/main" val="1429041430"/>
                  </a:ext>
                </a:extLst>
              </a:tr>
              <a:tr h="3179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45" marR="392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Савинский территориальный отдел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45" marR="392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юр. лицо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45" marR="392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9245" marR="3924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29820423"/>
                  </a:ext>
                </a:extLst>
              </a:tr>
              <a:tr h="3179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45" marR="392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Обозерский территориальный отдел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45" marR="392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юр. лицо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45" marR="392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9245" marR="3924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79963206"/>
                  </a:ext>
                </a:extLst>
              </a:tr>
              <a:tr h="3179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45" marR="392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Североонежский</a:t>
                      </a:r>
                      <a:r>
                        <a:rPr lang="ru-RU" sz="1300" dirty="0">
                          <a:effectLst/>
                        </a:rPr>
                        <a:t> территориальный отдел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45" marR="392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юр. лицо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45" marR="392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</a:t>
                      </a:r>
                    </a:p>
                  </a:txBody>
                  <a:tcPr marL="39245" marR="3924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8459924"/>
                  </a:ext>
                </a:extLst>
              </a:tr>
              <a:tr h="8016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5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45" marR="392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Коневский территориальный отдел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45" marR="392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юр. лицо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45" marR="392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9245" marR="3924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04542054"/>
                  </a:ext>
                </a:extLst>
              </a:tr>
              <a:tr h="317943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45" marR="39245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Котласский муниципальный округ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45" marR="392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45" marR="392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Сольвычегодский территориальный отдел 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45" marR="392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-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45" marR="392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9245" marR="39245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Вместо</a:t>
                      </a:r>
                      <a:r>
                        <a:rPr lang="ru-RU" sz="1300" baseline="0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4 поселений создано 4 территориальных отдела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45" marR="39245" marT="0" marB="0"/>
                </a:tc>
                <a:extLst>
                  <a:ext uri="{0D108BD9-81ED-4DB2-BD59-A6C34878D82A}">
                    <a16:rowId xmlns="" xmlns:a16="http://schemas.microsoft.com/office/drawing/2014/main" val="1322440944"/>
                  </a:ext>
                </a:extLst>
              </a:tr>
              <a:tr h="3179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45" marR="392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Черемушский территориальный отдел 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45" marR="392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-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45" marR="392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9245" marR="3924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31933086"/>
                  </a:ext>
                </a:extLst>
              </a:tr>
              <a:tr h="3179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45" marR="392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Шипицинский территориальный отдел 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45" marR="392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-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45" marR="392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9245" marR="3924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00626322"/>
                  </a:ext>
                </a:extLst>
              </a:tr>
              <a:tr h="3179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45" marR="392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Приводинский территориальный отдел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45" marR="392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-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45" marR="392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9245" marR="3924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90548819"/>
                  </a:ext>
                </a:extLst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 bwMode="auto">
          <a:xfrm>
            <a:off x="2776070" y="533400"/>
            <a:ext cx="7784426" cy="591344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defRPr/>
            </a:pPr>
            <a:r>
              <a:rPr lang="ru-RU" b="1" dirty="0">
                <a:solidFill>
                  <a:prstClr val="white"/>
                </a:solidFill>
                <a:latin typeface="Calibri" panose="020F0502020204030204"/>
              </a:rPr>
              <a:t>Территориальное устройство </a:t>
            </a:r>
            <a:r>
              <a:rPr lang="ru-RU" b="1" dirty="0">
                <a:solidFill>
                  <a:prstClr val="white"/>
                </a:solidFill>
              </a:rPr>
              <a:t>муниципальных </a:t>
            </a:r>
            <a:r>
              <a:rPr lang="ru-RU" b="1" dirty="0">
                <a:solidFill>
                  <a:prstClr val="white"/>
                </a:solidFill>
                <a:latin typeface="Calibri" panose="020F0502020204030204"/>
              </a:rPr>
              <a:t>округов</a:t>
            </a:r>
          </a:p>
        </p:txBody>
      </p:sp>
    </p:spTree>
    <p:extLst>
      <p:ext uri="{BB962C8B-B14F-4D97-AF65-F5344CB8AC3E}">
        <p14:creationId xmlns:p14="http://schemas.microsoft.com/office/powerpoint/2010/main" val="2141250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809876" y="142876"/>
            <a:ext cx="7858125" cy="214313"/>
          </a:xfrm>
          <a:prstGeom prst="rect">
            <a:avLst/>
          </a:prstGeom>
          <a:solidFill>
            <a:srgbClr val="376092"/>
          </a:solidFill>
          <a:ln w="9525">
            <a:noFill/>
            <a:miter lim="800000"/>
            <a:headEnd/>
            <a:tailEnd/>
          </a:ln>
        </p:spPr>
        <p:txBody>
          <a:bodyPr tIns="90000" bIns="9000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100" b="1" dirty="0">
              <a:solidFill>
                <a:prstClr val="white"/>
              </a:solidFill>
              <a:latin typeface="Calibri" panose="020F0502020204030204"/>
              <a:cs typeface="Arial" charset="0"/>
            </a:endParaRPr>
          </a:p>
        </p:txBody>
      </p:sp>
      <p:pic>
        <p:nvPicPr>
          <p:cNvPr id="4915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0"/>
            <a:ext cx="4714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4464" y="1140181"/>
          <a:ext cx="11493027" cy="5431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563">
                  <a:extLst>
                    <a:ext uri="{9D8B030D-6E8A-4147-A177-3AD203B41FA5}">
                      <a16:colId xmlns="" xmlns:a16="http://schemas.microsoft.com/office/drawing/2014/main" val="3420886396"/>
                    </a:ext>
                  </a:extLst>
                </a:gridCol>
                <a:gridCol w="1625657">
                  <a:extLst>
                    <a:ext uri="{9D8B030D-6E8A-4147-A177-3AD203B41FA5}">
                      <a16:colId xmlns="" xmlns:a16="http://schemas.microsoft.com/office/drawing/2014/main" val="1258450415"/>
                    </a:ext>
                  </a:extLst>
                </a:gridCol>
                <a:gridCol w="707960">
                  <a:extLst>
                    <a:ext uri="{9D8B030D-6E8A-4147-A177-3AD203B41FA5}">
                      <a16:colId xmlns="" xmlns:a16="http://schemas.microsoft.com/office/drawing/2014/main" val="2535950768"/>
                    </a:ext>
                  </a:extLst>
                </a:gridCol>
                <a:gridCol w="3049451">
                  <a:extLst>
                    <a:ext uri="{9D8B030D-6E8A-4147-A177-3AD203B41FA5}">
                      <a16:colId xmlns="" xmlns:a16="http://schemas.microsoft.com/office/drawing/2014/main" val="2862708243"/>
                    </a:ext>
                  </a:extLst>
                </a:gridCol>
                <a:gridCol w="1091307">
                  <a:extLst>
                    <a:ext uri="{9D8B030D-6E8A-4147-A177-3AD203B41FA5}">
                      <a16:colId xmlns="" xmlns:a16="http://schemas.microsoft.com/office/drawing/2014/main" val="3242191998"/>
                    </a:ext>
                  </a:extLst>
                </a:gridCol>
                <a:gridCol w="1091307">
                  <a:extLst>
                    <a:ext uri="{9D8B030D-6E8A-4147-A177-3AD203B41FA5}">
                      <a16:colId xmlns="" xmlns:a16="http://schemas.microsoft.com/office/drawing/2014/main" val="4164175731"/>
                    </a:ext>
                  </a:extLst>
                </a:gridCol>
                <a:gridCol w="3646782">
                  <a:extLst>
                    <a:ext uri="{9D8B030D-6E8A-4147-A177-3AD203B41FA5}">
                      <a16:colId xmlns="" xmlns:a16="http://schemas.microsoft.com/office/drawing/2014/main" val="2775167862"/>
                    </a:ext>
                  </a:extLst>
                </a:gridCol>
              </a:tblGrid>
              <a:tr h="4066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№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7" marR="420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Муниципальный округ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7" marR="420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7" marR="420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Наименование территориальных отделов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7" marR="420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статус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7" marR="42027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общественный совет</a:t>
                      </a:r>
                    </a:p>
                  </a:txBody>
                  <a:tcPr marL="42027" marR="420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Особенности преобразования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 района  в округ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7" marR="42027" marT="0" marB="0"/>
                </a:tc>
                <a:extLst>
                  <a:ext uri="{0D108BD9-81ED-4DB2-BD59-A6C34878D82A}">
                    <a16:rowId xmlns="" xmlns:a16="http://schemas.microsoft.com/office/drawing/2014/main" val="3522895135"/>
                  </a:ext>
                </a:extLst>
              </a:tr>
              <a:tr h="9057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7" marR="42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Лешуконский</a:t>
                      </a:r>
                      <a:r>
                        <a:rPr lang="ru-RU" sz="1300" dirty="0">
                          <a:effectLst/>
                        </a:rPr>
                        <a:t> муниципальный округ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7" marR="420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7" marR="42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Территориальное управление администрации Лешуконского муниципального округа Архангельской области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7" marR="42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юр. лицо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7" marR="42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2027" marR="42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Вместо 6 поселений создано 1 территориальное управление (работники</a:t>
                      </a:r>
                      <a:r>
                        <a:rPr lang="ru-RU" sz="1300" baseline="0" dirty="0">
                          <a:effectLst/>
                        </a:rPr>
                        <a:t> поселений «</a:t>
                      </a:r>
                      <a:r>
                        <a:rPr lang="ru-RU" sz="1300" dirty="0" err="1">
                          <a:effectLst/>
                        </a:rPr>
                        <a:t>Вожгорское</a:t>
                      </a:r>
                      <a:r>
                        <a:rPr lang="ru-RU" sz="1300" dirty="0">
                          <a:effectLst/>
                        </a:rPr>
                        <a:t>», «</a:t>
                      </a:r>
                      <a:r>
                        <a:rPr lang="ru-RU" sz="1300" dirty="0" err="1">
                          <a:effectLst/>
                        </a:rPr>
                        <a:t>Койнасское</a:t>
                      </a:r>
                      <a:r>
                        <a:rPr lang="ru-RU" sz="1300" dirty="0">
                          <a:effectLst/>
                        </a:rPr>
                        <a:t>», «Лешуконское», «</a:t>
                      </a:r>
                      <a:r>
                        <a:rPr lang="ru-RU" sz="1300" dirty="0" err="1">
                          <a:effectLst/>
                        </a:rPr>
                        <a:t>Олемское</a:t>
                      </a:r>
                      <a:r>
                        <a:rPr lang="ru-RU" sz="1300" dirty="0">
                          <a:effectLst/>
                        </a:rPr>
                        <a:t>», «</a:t>
                      </a:r>
                      <a:r>
                        <a:rPr lang="ru-RU" sz="1300" dirty="0" err="1">
                          <a:effectLst/>
                        </a:rPr>
                        <a:t>Ценогорское</a:t>
                      </a:r>
                      <a:r>
                        <a:rPr lang="ru-RU" sz="1300" dirty="0">
                          <a:effectLst/>
                        </a:rPr>
                        <a:t>», «</a:t>
                      </a:r>
                      <a:r>
                        <a:rPr lang="ru-RU" sz="1300" dirty="0" err="1">
                          <a:effectLst/>
                        </a:rPr>
                        <a:t>Юромское</a:t>
                      </a:r>
                      <a:r>
                        <a:rPr lang="ru-RU" sz="1300" dirty="0">
                          <a:effectLst/>
                        </a:rPr>
                        <a:t>» вошли в состав территориального управления округа)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7" marR="42027" marT="0" marB="0"/>
                </a:tc>
                <a:extLst>
                  <a:ext uri="{0D108BD9-81ED-4DB2-BD59-A6C34878D82A}">
                    <a16:rowId xmlns="" xmlns:a16="http://schemas.microsoft.com/office/drawing/2014/main" val="3163374460"/>
                  </a:ext>
                </a:extLst>
              </a:tr>
              <a:tr h="362285">
                <a:tc rowSpan="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7" marR="42027" marT="0" marB="0"/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Мезенский муниципальный округ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7" marR="420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7" marR="42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Каменский территориальный отдел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7" marR="42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юр. лицо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7" marR="4202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</a:t>
                      </a:r>
                    </a:p>
                  </a:txBody>
                  <a:tcPr marL="42027" marR="42027" marT="0" marB="0"/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Вместо 11 поселений создано 9 территориальных отделов («</a:t>
                      </a:r>
                      <a:r>
                        <a:rPr lang="ru-RU" sz="1300" dirty="0" err="1">
                          <a:effectLst/>
                        </a:rPr>
                        <a:t>Целегорское</a:t>
                      </a:r>
                      <a:r>
                        <a:rPr lang="ru-RU" sz="1300" dirty="0">
                          <a:effectLst/>
                        </a:rPr>
                        <a:t>» поселение</a:t>
                      </a:r>
                      <a:r>
                        <a:rPr lang="ru-RU" sz="1300" baseline="0" dirty="0">
                          <a:effectLst/>
                        </a:rPr>
                        <a:t> вошло в состав Зареченского территориального отдела, «</a:t>
                      </a:r>
                      <a:r>
                        <a:rPr lang="ru-RU" sz="1300" baseline="0" dirty="0" err="1">
                          <a:effectLst/>
                        </a:rPr>
                        <a:t>Мензенское</a:t>
                      </a:r>
                      <a:r>
                        <a:rPr lang="ru-RU" sz="1300" baseline="0" dirty="0">
                          <a:effectLst/>
                        </a:rPr>
                        <a:t>» в состав администрации  округа)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7" marR="42027" marT="0" marB="0"/>
                </a:tc>
                <a:extLst>
                  <a:ext uri="{0D108BD9-81ED-4DB2-BD59-A6C34878D82A}">
                    <a16:rowId xmlns="" xmlns:a16="http://schemas.microsoft.com/office/drawing/2014/main" val="1527713496"/>
                  </a:ext>
                </a:extLst>
              </a:tr>
              <a:tr h="3622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7" marR="42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Быченский</a:t>
                      </a:r>
                      <a:r>
                        <a:rPr lang="ru-RU" sz="1300" dirty="0">
                          <a:effectLst/>
                        </a:rPr>
                        <a:t> территориальный отдел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7" marR="42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юр. лицо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7" marR="4202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</a:t>
                      </a:r>
                    </a:p>
                  </a:txBody>
                  <a:tcPr marL="42027" marR="4202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04046655"/>
                  </a:ext>
                </a:extLst>
              </a:tr>
              <a:tr h="3622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7" marR="42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Зареченский территориальный отдел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7" marR="42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юр. лицо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7" marR="4202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7" marR="4202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12444318"/>
                  </a:ext>
                </a:extLst>
              </a:tr>
              <a:tr h="3622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7" marR="42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Долгощельский</a:t>
                      </a:r>
                      <a:r>
                        <a:rPr lang="ru-RU" sz="1300" dirty="0">
                          <a:effectLst/>
                        </a:rPr>
                        <a:t> территориальный отдел 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7" marR="42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юр. лицо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7" marR="4202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</a:t>
                      </a:r>
                    </a:p>
                  </a:txBody>
                  <a:tcPr marL="42027" marR="4202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18795325"/>
                  </a:ext>
                </a:extLst>
              </a:tr>
              <a:tr h="3622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7" marR="42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Ручьевский</a:t>
                      </a:r>
                      <a:r>
                        <a:rPr lang="ru-RU" sz="1300" dirty="0">
                          <a:effectLst/>
                        </a:rPr>
                        <a:t> территориальный отдел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7" marR="42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-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7" marR="4202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</a:t>
                      </a:r>
                    </a:p>
                  </a:txBody>
                  <a:tcPr marL="42027" marR="4202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56592213"/>
                  </a:ext>
                </a:extLst>
              </a:tr>
              <a:tr h="3622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7" marR="42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Дорогорский</a:t>
                      </a:r>
                      <a:r>
                        <a:rPr lang="ru-RU" sz="1300" dirty="0">
                          <a:effectLst/>
                        </a:rPr>
                        <a:t> территориальный отдел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7" marR="42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юр. лицо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7" marR="4202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</a:t>
                      </a:r>
                    </a:p>
                  </a:txBody>
                  <a:tcPr marL="42027" marR="4202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77867671"/>
                  </a:ext>
                </a:extLst>
              </a:tr>
              <a:tr h="3622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7" marR="42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Совпольский территориальный отдел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7" marR="42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юр. лицо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7" marR="42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2027" marR="4202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45453872"/>
                  </a:ext>
                </a:extLst>
              </a:tr>
              <a:tr h="3622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7" marR="42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Соянский территориальный отдел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7" marR="42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юр. лицо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7" marR="4202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</a:t>
                      </a:r>
                    </a:p>
                  </a:txBody>
                  <a:tcPr marL="42027" marR="4202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72829832"/>
                  </a:ext>
                </a:extLst>
              </a:tr>
              <a:tr h="3091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7" marR="42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Койденский территориальный отдел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7" marR="42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-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7" marR="4202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</a:t>
                      </a:r>
                    </a:p>
                  </a:txBody>
                  <a:tcPr marL="42027" marR="4202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49214433"/>
                  </a:ext>
                </a:extLst>
              </a:tr>
              <a:tr h="36228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9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7" marR="42027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Няндомский муниципальный округ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7" marR="420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7" marR="42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Мошинский</a:t>
                      </a:r>
                      <a:r>
                        <a:rPr lang="ru-RU" sz="1300" dirty="0">
                          <a:effectLst/>
                        </a:rPr>
                        <a:t> территориальный отдел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7" marR="42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-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7" marR="42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2027" marR="42027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Вместо 3 поселений создано 2 территориальных отдела, </a:t>
                      </a:r>
                      <a:r>
                        <a:rPr lang="ru-RU" sz="1300" baseline="0" dirty="0">
                          <a:effectLst/>
                        </a:rPr>
                        <a:t>«</a:t>
                      </a:r>
                      <a:r>
                        <a:rPr lang="ru-RU" sz="13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Няндомское</a:t>
                      </a: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13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вошло в состав администрации округа)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7" marR="42027" marT="0" marB="0"/>
                </a:tc>
                <a:extLst>
                  <a:ext uri="{0D108BD9-81ED-4DB2-BD59-A6C34878D82A}">
                    <a16:rowId xmlns="" xmlns:a16="http://schemas.microsoft.com/office/drawing/2014/main" val="3603373723"/>
                  </a:ext>
                </a:extLst>
              </a:tr>
              <a:tr h="3444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7" marR="42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Шалакушский</a:t>
                      </a:r>
                      <a:r>
                        <a:rPr lang="ru-RU" sz="1300" dirty="0">
                          <a:effectLst/>
                        </a:rPr>
                        <a:t> территориальный отдел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7" marR="42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-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7" marR="420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2027" marR="4202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37993999"/>
                  </a:ext>
                </a:extLst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 bwMode="auto">
          <a:xfrm>
            <a:off x="2776071" y="453013"/>
            <a:ext cx="7891930" cy="591344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defRPr/>
            </a:pPr>
            <a:r>
              <a:rPr lang="ru-RU" b="1" dirty="0">
                <a:solidFill>
                  <a:prstClr val="white"/>
                </a:solidFill>
                <a:latin typeface="Calibri" panose="020F0502020204030204"/>
              </a:rPr>
              <a:t>Территориальное устройство </a:t>
            </a:r>
            <a:r>
              <a:rPr lang="ru-RU" b="1" dirty="0">
                <a:solidFill>
                  <a:prstClr val="white"/>
                </a:solidFill>
              </a:rPr>
              <a:t>муниципальных </a:t>
            </a:r>
            <a:r>
              <a:rPr lang="ru-RU" b="1" dirty="0">
                <a:solidFill>
                  <a:prstClr val="white"/>
                </a:solidFill>
                <a:latin typeface="Calibri" panose="020F0502020204030204"/>
              </a:rPr>
              <a:t>округов</a:t>
            </a:r>
          </a:p>
        </p:txBody>
      </p:sp>
    </p:spTree>
    <p:extLst>
      <p:ext uri="{BB962C8B-B14F-4D97-AF65-F5344CB8AC3E}">
        <p14:creationId xmlns:p14="http://schemas.microsoft.com/office/powerpoint/2010/main" val="1206276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809876" y="142876"/>
            <a:ext cx="7858125" cy="214313"/>
          </a:xfrm>
          <a:prstGeom prst="rect">
            <a:avLst/>
          </a:prstGeom>
          <a:solidFill>
            <a:srgbClr val="376092"/>
          </a:solidFill>
          <a:ln w="9525">
            <a:noFill/>
            <a:miter lim="800000"/>
            <a:headEnd/>
            <a:tailEnd/>
          </a:ln>
        </p:spPr>
        <p:txBody>
          <a:bodyPr tIns="90000" bIns="9000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100" b="1" dirty="0">
              <a:solidFill>
                <a:prstClr val="white"/>
              </a:solidFill>
              <a:latin typeface="Calibri" panose="020F0502020204030204"/>
              <a:cs typeface="Arial" charset="0"/>
            </a:endParaRPr>
          </a:p>
        </p:txBody>
      </p:sp>
      <p:pic>
        <p:nvPicPr>
          <p:cNvPr id="5120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0"/>
            <a:ext cx="4714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7817" y="1196664"/>
          <a:ext cx="11737572" cy="55722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138">
                  <a:extLst>
                    <a:ext uri="{9D8B030D-6E8A-4147-A177-3AD203B41FA5}">
                      <a16:colId xmlns="" xmlns:a16="http://schemas.microsoft.com/office/drawing/2014/main" val="99351291"/>
                    </a:ext>
                  </a:extLst>
                </a:gridCol>
                <a:gridCol w="1301038">
                  <a:extLst>
                    <a:ext uri="{9D8B030D-6E8A-4147-A177-3AD203B41FA5}">
                      <a16:colId xmlns="" xmlns:a16="http://schemas.microsoft.com/office/drawing/2014/main" val="3060945045"/>
                    </a:ext>
                  </a:extLst>
                </a:gridCol>
                <a:gridCol w="423949">
                  <a:extLst>
                    <a:ext uri="{9D8B030D-6E8A-4147-A177-3AD203B41FA5}">
                      <a16:colId xmlns="" xmlns:a16="http://schemas.microsoft.com/office/drawing/2014/main" val="2298979157"/>
                    </a:ext>
                  </a:extLst>
                </a:gridCol>
                <a:gridCol w="3241963">
                  <a:extLst>
                    <a:ext uri="{9D8B030D-6E8A-4147-A177-3AD203B41FA5}">
                      <a16:colId xmlns="" xmlns:a16="http://schemas.microsoft.com/office/drawing/2014/main" val="810370092"/>
                    </a:ext>
                  </a:extLst>
                </a:gridCol>
                <a:gridCol w="789710">
                  <a:extLst>
                    <a:ext uri="{9D8B030D-6E8A-4147-A177-3AD203B41FA5}">
                      <a16:colId xmlns="" xmlns:a16="http://schemas.microsoft.com/office/drawing/2014/main" val="315134572"/>
                    </a:ext>
                  </a:extLst>
                </a:gridCol>
                <a:gridCol w="1330036">
                  <a:extLst>
                    <a:ext uri="{9D8B030D-6E8A-4147-A177-3AD203B41FA5}">
                      <a16:colId xmlns="" xmlns:a16="http://schemas.microsoft.com/office/drawing/2014/main" val="2644823165"/>
                    </a:ext>
                  </a:extLst>
                </a:gridCol>
                <a:gridCol w="4139738">
                  <a:extLst>
                    <a:ext uri="{9D8B030D-6E8A-4147-A177-3AD203B41FA5}">
                      <a16:colId xmlns="" xmlns:a16="http://schemas.microsoft.com/office/drawing/2014/main" val="521848359"/>
                    </a:ext>
                  </a:extLst>
                </a:gridCol>
              </a:tblGrid>
              <a:tr h="5708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№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40" marR="45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Муниципальный округ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40" marR="45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40" marR="45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Наименование территориальных отделов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40" marR="45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статус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40" marR="4524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общественный совет</a:t>
                      </a:r>
                    </a:p>
                  </a:txBody>
                  <a:tcPr marL="45240" marR="45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Особенности преобразования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 района  в округ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40" marR="45240" marT="0" marB="0"/>
                </a:tc>
                <a:extLst>
                  <a:ext uri="{0D108BD9-81ED-4DB2-BD59-A6C34878D82A}">
                    <a16:rowId xmlns="" xmlns:a16="http://schemas.microsoft.com/office/drawing/2014/main" val="4270446382"/>
                  </a:ext>
                </a:extLst>
              </a:tr>
              <a:tr h="350171"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40" marR="45240" marT="0" marB="0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Устьянский</a:t>
                      </a:r>
                      <a:r>
                        <a:rPr lang="ru-RU" sz="1300" dirty="0">
                          <a:effectLst/>
                        </a:rPr>
                        <a:t> муниципальный округ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40" marR="45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40" marR="45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Октябрьское территориальный отдел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40" marR="45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-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40" marR="45240" marT="0" marB="0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Официально</a:t>
                      </a:r>
                      <a:r>
                        <a:rPr lang="ru-RU" sz="13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не созданы, но неофициально работают  при финансовой поддержке ГК УЛК на 15 сельских территориях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40" marR="45240" marT="0" marB="0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Вместо</a:t>
                      </a:r>
                      <a:r>
                        <a:rPr lang="ru-RU" sz="1300" baseline="0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16 поселений создано 5 территориальных отделов и 1 отдел по работе с сельскими территориями (</a:t>
                      </a:r>
                      <a:r>
                        <a:rPr lang="ru-RU" sz="1300" baseline="0" dirty="0">
                          <a:effectLst/>
                        </a:rPr>
                        <a:t>работники поселений «</a:t>
                      </a:r>
                      <a:r>
                        <a:rPr lang="ru-RU" sz="1300" baseline="0" dirty="0" err="1">
                          <a:effectLst/>
                        </a:rPr>
                        <a:t>Бестужевское</a:t>
                      </a:r>
                      <a:r>
                        <a:rPr lang="ru-RU" sz="1300" baseline="0" dirty="0">
                          <a:effectLst/>
                        </a:rPr>
                        <a:t>», «</a:t>
                      </a:r>
                      <a:r>
                        <a:rPr lang="ru-RU" sz="1300" baseline="0" dirty="0" err="1">
                          <a:effectLst/>
                        </a:rPr>
                        <a:t>Малодорское</a:t>
                      </a:r>
                      <a:r>
                        <a:rPr lang="ru-RU" sz="1300" baseline="0" dirty="0">
                          <a:effectLst/>
                        </a:rPr>
                        <a:t>», «Орловское», «Дмитриевское», «</a:t>
                      </a:r>
                      <a:r>
                        <a:rPr lang="ru-RU" sz="1300" baseline="0" dirty="0" err="1">
                          <a:effectLst/>
                        </a:rPr>
                        <a:t>Лихачевское</a:t>
                      </a:r>
                      <a:r>
                        <a:rPr lang="ru-RU" sz="1300" baseline="0" dirty="0">
                          <a:effectLst/>
                        </a:rPr>
                        <a:t>», «</a:t>
                      </a:r>
                      <a:r>
                        <a:rPr lang="ru-RU" sz="1300" baseline="0" dirty="0" err="1">
                          <a:effectLst/>
                        </a:rPr>
                        <a:t>Синицкое</a:t>
                      </a:r>
                      <a:r>
                        <a:rPr lang="ru-RU" sz="1300" baseline="0" dirty="0">
                          <a:effectLst/>
                        </a:rPr>
                        <a:t>», «</a:t>
                      </a:r>
                      <a:r>
                        <a:rPr lang="ru-RU" sz="1300" baseline="0" dirty="0" err="1">
                          <a:effectLst/>
                        </a:rPr>
                        <a:t>Плосское</a:t>
                      </a:r>
                      <a:r>
                        <a:rPr lang="ru-RU" sz="1300" baseline="0" dirty="0">
                          <a:effectLst/>
                        </a:rPr>
                        <a:t>», «</a:t>
                      </a:r>
                      <a:r>
                        <a:rPr lang="ru-RU" sz="1300" baseline="0" dirty="0" err="1">
                          <a:effectLst/>
                        </a:rPr>
                        <a:t>Илезское</a:t>
                      </a:r>
                      <a:r>
                        <a:rPr lang="ru-RU" sz="1300" baseline="0" dirty="0">
                          <a:effectLst/>
                        </a:rPr>
                        <a:t>», «</a:t>
                      </a:r>
                      <a:r>
                        <a:rPr lang="ru-RU" sz="1300" baseline="0" dirty="0" err="1">
                          <a:effectLst/>
                        </a:rPr>
                        <a:t>Лойгинское</a:t>
                      </a:r>
                      <a:r>
                        <a:rPr lang="ru-RU" sz="1300" baseline="0" dirty="0">
                          <a:effectLst/>
                        </a:rPr>
                        <a:t>», «</a:t>
                      </a:r>
                      <a:r>
                        <a:rPr lang="ru-RU" sz="1300" baseline="0" dirty="0" err="1">
                          <a:effectLst/>
                        </a:rPr>
                        <a:t>Череновское</a:t>
                      </a:r>
                      <a:r>
                        <a:rPr lang="ru-RU" sz="1300" baseline="0" dirty="0">
                          <a:effectLst/>
                        </a:rPr>
                        <a:t>» вошли в отдел по работе с сельскими территориями, который возглавляет руководитель аппарата администрации округа)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40" marR="45240" marT="0" marB="0"/>
                </a:tc>
                <a:extLst>
                  <a:ext uri="{0D108BD9-81ED-4DB2-BD59-A6C34878D82A}">
                    <a16:rowId xmlns="" xmlns:a16="http://schemas.microsoft.com/office/drawing/2014/main" val="2142835825"/>
                  </a:ext>
                </a:extLst>
              </a:tr>
              <a:tr h="350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40" marR="45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Березницкий</a:t>
                      </a:r>
                      <a:r>
                        <a:rPr lang="ru-RU" sz="1300" dirty="0">
                          <a:effectLst/>
                        </a:rPr>
                        <a:t> территориальный отдел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40" marR="45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-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40" marR="4524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40" marR="4524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35331024"/>
                  </a:ext>
                </a:extLst>
              </a:tr>
              <a:tr h="350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40" marR="45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Шангальский</a:t>
                      </a:r>
                      <a:r>
                        <a:rPr lang="ru-RU" sz="1300" dirty="0">
                          <a:effectLst/>
                        </a:rPr>
                        <a:t> территориальный отдел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40" marR="45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-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40" marR="4524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40" marR="4524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06447631"/>
                  </a:ext>
                </a:extLst>
              </a:tr>
              <a:tr h="350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40" marR="45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Киземский</a:t>
                      </a:r>
                      <a:r>
                        <a:rPr lang="ru-RU" sz="1300" dirty="0">
                          <a:effectLst/>
                        </a:rPr>
                        <a:t> территориальный отдел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40" marR="45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-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40" marR="4524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40" marR="4524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6118858"/>
                  </a:ext>
                </a:extLst>
              </a:tr>
              <a:tr h="350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40" marR="45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Ростовско-Минский территориальный отдел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40" marR="45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-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40" marR="4524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40" marR="4524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29362372"/>
                  </a:ext>
                </a:extLst>
              </a:tr>
              <a:tr h="301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40" marR="45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Отдел по работе с сельскими территориями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40" marR="45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-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40" marR="4524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40" marR="4524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23714089"/>
                  </a:ext>
                </a:extLst>
              </a:tr>
              <a:tr h="580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11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40" marR="45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Шенкурский муниципальный округ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40" marR="45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40" marR="45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Нет территориальных отделов, есть специалисты округа, работающие удаленно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40" marR="45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-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40" marR="45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240" marR="45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Работники 8 поселений вошли с состав отдела</a:t>
                      </a:r>
                      <a:r>
                        <a:rPr lang="ru-RU" sz="1300" baseline="0" dirty="0">
                          <a:effectLst/>
                        </a:rPr>
                        <a:t> организационной работы и муниципальной службы</a:t>
                      </a:r>
                      <a:r>
                        <a:rPr lang="ru-RU" sz="1300" dirty="0">
                          <a:effectLst/>
                        </a:rPr>
                        <a:t> администрации округа (на местах в бывших администрациях работают специалисты)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40" marR="45240" marT="0" marB="0"/>
                </a:tc>
                <a:extLst>
                  <a:ext uri="{0D108BD9-81ED-4DB2-BD59-A6C34878D82A}">
                    <a16:rowId xmlns="" xmlns:a16="http://schemas.microsoft.com/office/drawing/2014/main" val="3208632717"/>
                  </a:ext>
                </a:extLst>
              </a:tr>
              <a:tr h="350171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40" marR="4524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Холмогорский муниципальный округ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40" marR="45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40" marR="45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Емецкий территориальный отдел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40" marR="45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юр. лицо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40" marR="45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240" marR="4524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Вместо 13 поселений создано 4 территориальных отдела («</a:t>
                      </a:r>
                      <a:r>
                        <a:rPr lang="ru-RU" sz="1300" dirty="0" err="1">
                          <a:effectLst/>
                        </a:rPr>
                        <a:t>Емецкое</a:t>
                      </a:r>
                      <a:r>
                        <a:rPr lang="ru-RU" sz="1300" dirty="0">
                          <a:effectLst/>
                        </a:rPr>
                        <a:t>», «Двинское»,</a:t>
                      </a:r>
                      <a:r>
                        <a:rPr lang="ru-RU" sz="1300" baseline="0" dirty="0">
                          <a:effectLst/>
                        </a:rPr>
                        <a:t> «</a:t>
                      </a:r>
                      <a:r>
                        <a:rPr lang="ru-RU" sz="1300" baseline="0" dirty="0" err="1">
                          <a:effectLst/>
                        </a:rPr>
                        <a:t>Хаврогорское</a:t>
                      </a:r>
                      <a:r>
                        <a:rPr lang="ru-RU" sz="1300" baseline="0" dirty="0">
                          <a:effectLst/>
                        </a:rPr>
                        <a:t>» вошли в </a:t>
                      </a:r>
                      <a:r>
                        <a:rPr lang="ru-RU" sz="1300" baseline="0" dirty="0" err="1">
                          <a:effectLst/>
                        </a:rPr>
                        <a:t>Емецкий</a:t>
                      </a:r>
                      <a:r>
                        <a:rPr lang="ru-RU" sz="1300" baseline="0" dirty="0">
                          <a:effectLst/>
                        </a:rPr>
                        <a:t> территориальный отдел; «</a:t>
                      </a:r>
                      <a:r>
                        <a:rPr lang="ru-RU" sz="1300" baseline="0" dirty="0" err="1">
                          <a:effectLst/>
                        </a:rPr>
                        <a:t>Маригорское</a:t>
                      </a:r>
                      <a:r>
                        <a:rPr lang="ru-RU" sz="1300" baseline="0" dirty="0">
                          <a:effectLst/>
                        </a:rPr>
                        <a:t>», «</a:t>
                      </a:r>
                      <a:r>
                        <a:rPr lang="ru-RU" sz="1300" baseline="0" dirty="0" err="1">
                          <a:effectLst/>
                        </a:rPr>
                        <a:t>Ракульское</a:t>
                      </a:r>
                      <a:r>
                        <a:rPr lang="ru-RU" sz="1300" baseline="0" dirty="0">
                          <a:effectLst/>
                        </a:rPr>
                        <a:t>», «</a:t>
                      </a:r>
                      <a:r>
                        <a:rPr lang="ru-RU" sz="1300" baseline="0" dirty="0" err="1">
                          <a:effectLst/>
                        </a:rPr>
                        <a:t>Усть-Пинежское</a:t>
                      </a:r>
                      <a:r>
                        <a:rPr lang="ru-RU" sz="1300" baseline="0" dirty="0">
                          <a:effectLst/>
                        </a:rPr>
                        <a:t>» вошли в </a:t>
                      </a:r>
                      <a:r>
                        <a:rPr lang="ru-RU" sz="1300" baseline="0" dirty="0" err="1">
                          <a:effectLst/>
                        </a:rPr>
                        <a:t>Матигорский</a:t>
                      </a:r>
                      <a:r>
                        <a:rPr lang="ru-RU" sz="1300" baseline="0" dirty="0">
                          <a:effectLst/>
                        </a:rPr>
                        <a:t> территориальный отдел, «</a:t>
                      </a:r>
                      <a:r>
                        <a:rPr lang="ru-RU" sz="1300" baseline="0" dirty="0" err="1">
                          <a:effectLst/>
                        </a:rPr>
                        <a:t>Луковецкое</a:t>
                      </a:r>
                      <a:r>
                        <a:rPr lang="ru-RU" sz="1300" baseline="0" dirty="0">
                          <a:effectLst/>
                        </a:rPr>
                        <a:t>», «</a:t>
                      </a:r>
                      <a:r>
                        <a:rPr lang="ru-RU" sz="1300" baseline="0" dirty="0" err="1">
                          <a:effectLst/>
                        </a:rPr>
                        <a:t>Белогорское</a:t>
                      </a:r>
                      <a:r>
                        <a:rPr lang="ru-RU" sz="1300" baseline="0" dirty="0">
                          <a:effectLst/>
                        </a:rPr>
                        <a:t>», «</a:t>
                      </a:r>
                      <a:r>
                        <a:rPr lang="ru-RU" sz="1300" baseline="0" dirty="0" err="1">
                          <a:effectLst/>
                        </a:rPr>
                        <a:t>Ухтостровское</a:t>
                      </a:r>
                      <a:r>
                        <a:rPr lang="ru-RU" sz="1300" baseline="0" dirty="0">
                          <a:effectLst/>
                        </a:rPr>
                        <a:t>», «</a:t>
                      </a:r>
                      <a:r>
                        <a:rPr lang="ru-RU" sz="1300" baseline="0" dirty="0" err="1">
                          <a:effectLst/>
                        </a:rPr>
                        <a:t>Светлозеское</a:t>
                      </a:r>
                      <a:r>
                        <a:rPr lang="ru-RU" sz="1300" baseline="0" dirty="0">
                          <a:effectLst/>
                        </a:rPr>
                        <a:t>» вошли в состав </a:t>
                      </a:r>
                      <a:r>
                        <a:rPr lang="ru-RU" sz="1300" baseline="0" dirty="0" err="1">
                          <a:effectLst/>
                        </a:rPr>
                        <a:t>Луковецкий</a:t>
                      </a:r>
                      <a:r>
                        <a:rPr lang="ru-RU" sz="1300" baseline="0" dirty="0">
                          <a:effectLst/>
                        </a:rPr>
                        <a:t>  территориальный отдел; «Холмогорское», «</a:t>
                      </a:r>
                      <a:r>
                        <a:rPr lang="ru-RU" sz="1300" baseline="0" dirty="0" err="1">
                          <a:effectLst/>
                        </a:rPr>
                        <a:t>Койдокурское</a:t>
                      </a:r>
                      <a:r>
                        <a:rPr lang="ru-RU" sz="1300" baseline="0" dirty="0">
                          <a:effectLst/>
                        </a:rPr>
                        <a:t>», «</a:t>
                      </a:r>
                      <a:r>
                        <a:rPr lang="ru-RU" sz="1300" baseline="0" dirty="0" err="1">
                          <a:effectLst/>
                        </a:rPr>
                        <a:t>Кехотское</a:t>
                      </a:r>
                      <a:r>
                        <a:rPr lang="ru-RU" sz="1300" baseline="0" dirty="0">
                          <a:effectLst/>
                        </a:rPr>
                        <a:t>» вошли в состав Холмогорского территориального отдела)</a:t>
                      </a:r>
                      <a:endParaRPr lang="ru-RU" sz="13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40" marR="45240" marT="0" marB="0"/>
                </a:tc>
                <a:extLst>
                  <a:ext uri="{0D108BD9-81ED-4DB2-BD59-A6C34878D82A}">
                    <a16:rowId xmlns="" xmlns:a16="http://schemas.microsoft.com/office/drawing/2014/main" val="3569763050"/>
                  </a:ext>
                </a:extLst>
              </a:tr>
              <a:tr h="350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40" marR="45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Луковецкий</a:t>
                      </a:r>
                      <a:r>
                        <a:rPr lang="ru-RU" sz="1300" dirty="0">
                          <a:effectLst/>
                        </a:rPr>
                        <a:t> территориальный отдел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40" marR="45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юр. лицо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40" marR="45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240" marR="4524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09172720"/>
                  </a:ext>
                </a:extLst>
              </a:tr>
              <a:tr h="350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40" marR="45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Матигорский территориальный отдел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40" marR="45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юр. лицо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40" marR="45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240" marR="4524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76841909"/>
                  </a:ext>
                </a:extLst>
              </a:tr>
              <a:tr h="9904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40" marR="45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Холмогорский территориальный отдел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40" marR="45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юр. лицо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40" marR="45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240" marR="4524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29552030"/>
                  </a:ext>
                </a:extLst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 bwMode="auto">
          <a:xfrm>
            <a:off x="2776071" y="533400"/>
            <a:ext cx="7712543" cy="591344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defRPr/>
            </a:pPr>
            <a:r>
              <a:rPr lang="ru-RU" b="1" dirty="0">
                <a:solidFill>
                  <a:prstClr val="white"/>
                </a:solidFill>
                <a:latin typeface="Calibri" panose="020F0502020204030204"/>
              </a:rPr>
              <a:t>Территориальное устройство </a:t>
            </a:r>
            <a:r>
              <a:rPr lang="ru-RU" b="1" dirty="0">
                <a:solidFill>
                  <a:prstClr val="white"/>
                </a:solidFill>
              </a:rPr>
              <a:t>муниципальных </a:t>
            </a:r>
            <a:r>
              <a:rPr lang="ru-RU" b="1" dirty="0">
                <a:solidFill>
                  <a:prstClr val="white"/>
                </a:solidFill>
                <a:latin typeface="Calibri" panose="020F0502020204030204"/>
              </a:rPr>
              <a:t>округов</a:t>
            </a:r>
          </a:p>
        </p:txBody>
      </p:sp>
    </p:spTree>
    <p:extLst>
      <p:ext uri="{BB962C8B-B14F-4D97-AF65-F5344CB8AC3E}">
        <p14:creationId xmlns:p14="http://schemas.microsoft.com/office/powerpoint/2010/main" val="463654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809876" y="142876"/>
            <a:ext cx="7858125" cy="214313"/>
          </a:xfrm>
          <a:prstGeom prst="rect">
            <a:avLst/>
          </a:prstGeom>
          <a:solidFill>
            <a:srgbClr val="376092"/>
          </a:solidFill>
          <a:ln w="9525">
            <a:noFill/>
            <a:miter lim="800000"/>
            <a:headEnd/>
            <a:tailEnd/>
          </a:ln>
        </p:spPr>
        <p:txBody>
          <a:bodyPr tIns="90000" bIns="9000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100" b="1" dirty="0">
              <a:solidFill>
                <a:prstClr val="white"/>
              </a:solidFill>
              <a:latin typeface="Calibri" panose="020F0502020204030204"/>
              <a:cs typeface="Arial" charset="0"/>
            </a:endParaRPr>
          </a:p>
        </p:txBody>
      </p:sp>
      <p:pic>
        <p:nvPicPr>
          <p:cNvPr id="5120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0"/>
            <a:ext cx="4714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 bwMode="auto">
          <a:xfrm>
            <a:off x="2776071" y="533400"/>
            <a:ext cx="7712543" cy="591344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defRPr/>
            </a:pPr>
            <a:r>
              <a:rPr lang="ru-RU" b="1" dirty="0">
                <a:solidFill>
                  <a:prstClr val="white"/>
                </a:solidFill>
                <a:latin typeface="Calibri" panose="020F0502020204030204"/>
              </a:rPr>
              <a:t>Территориальное устройство </a:t>
            </a:r>
            <a:r>
              <a:rPr lang="ru-RU" b="1" dirty="0">
                <a:solidFill>
                  <a:prstClr val="white"/>
                </a:solidFill>
              </a:rPr>
              <a:t>муниципальных </a:t>
            </a:r>
            <a:r>
              <a:rPr lang="ru-RU" b="1" dirty="0">
                <a:solidFill>
                  <a:prstClr val="white"/>
                </a:solidFill>
                <a:latin typeface="Calibri" panose="020F0502020204030204"/>
              </a:rPr>
              <a:t>округов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91401" y="1606610"/>
          <a:ext cx="11488380" cy="4622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644">
                  <a:extLst>
                    <a:ext uri="{9D8B030D-6E8A-4147-A177-3AD203B41FA5}">
                      <a16:colId xmlns="" xmlns:a16="http://schemas.microsoft.com/office/drawing/2014/main" val="1078572628"/>
                    </a:ext>
                  </a:extLst>
                </a:gridCol>
                <a:gridCol w="1910034">
                  <a:extLst>
                    <a:ext uri="{9D8B030D-6E8A-4147-A177-3AD203B41FA5}">
                      <a16:colId xmlns="" xmlns:a16="http://schemas.microsoft.com/office/drawing/2014/main" val="2507295678"/>
                    </a:ext>
                  </a:extLst>
                </a:gridCol>
                <a:gridCol w="857561">
                  <a:extLst>
                    <a:ext uri="{9D8B030D-6E8A-4147-A177-3AD203B41FA5}">
                      <a16:colId xmlns="" xmlns:a16="http://schemas.microsoft.com/office/drawing/2014/main" val="665533472"/>
                    </a:ext>
                  </a:extLst>
                </a:gridCol>
                <a:gridCol w="2801748">
                  <a:extLst>
                    <a:ext uri="{9D8B030D-6E8A-4147-A177-3AD203B41FA5}">
                      <a16:colId xmlns="" xmlns:a16="http://schemas.microsoft.com/office/drawing/2014/main" val="260313402"/>
                    </a:ext>
                  </a:extLst>
                </a:gridCol>
                <a:gridCol w="901994">
                  <a:extLst>
                    <a:ext uri="{9D8B030D-6E8A-4147-A177-3AD203B41FA5}">
                      <a16:colId xmlns="" xmlns:a16="http://schemas.microsoft.com/office/drawing/2014/main" val="3598505349"/>
                    </a:ext>
                  </a:extLst>
                </a:gridCol>
                <a:gridCol w="1255222">
                  <a:extLst>
                    <a:ext uri="{9D8B030D-6E8A-4147-A177-3AD203B41FA5}">
                      <a16:colId xmlns="" xmlns:a16="http://schemas.microsoft.com/office/drawing/2014/main" val="2509824065"/>
                    </a:ext>
                  </a:extLst>
                </a:gridCol>
                <a:gridCol w="3417177">
                  <a:extLst>
                    <a:ext uri="{9D8B030D-6E8A-4147-A177-3AD203B41FA5}">
                      <a16:colId xmlns="" xmlns:a16="http://schemas.microsoft.com/office/drawing/2014/main" val="1553398635"/>
                    </a:ext>
                  </a:extLst>
                </a:gridCol>
              </a:tblGrid>
              <a:tr h="49349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Муниципальный округ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Наименование территориальных отделов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статус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общественный совет</a:t>
                      </a: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Особенности преобразования района в округ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extLst>
                  <a:ext uri="{0D108BD9-81ED-4DB2-BD59-A6C34878D82A}">
                    <a16:rowId xmlns="" xmlns:a16="http://schemas.microsoft.com/office/drawing/2014/main" val="363196072"/>
                  </a:ext>
                </a:extLst>
              </a:tr>
              <a:tr h="523320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52180" marR="521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Приморский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муниципальный округ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Беломорское территориальное управление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юр. лицо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Вместо 10 поселений создано 3 территориальных управления и 1 территориальный отдел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(«Приморское», «</a:t>
                      </a:r>
                      <a:r>
                        <a:rPr lang="ru-RU" sz="1300" dirty="0" err="1">
                          <a:effectLst/>
                        </a:rPr>
                        <a:t>Пертоминское</a:t>
                      </a:r>
                      <a:r>
                        <a:rPr lang="ru-RU" sz="1300" dirty="0">
                          <a:effectLst/>
                        </a:rPr>
                        <a:t>» и «Островное»</a:t>
                      </a:r>
                      <a:r>
                        <a:rPr lang="ru-RU" sz="1300" baseline="0" dirty="0">
                          <a:effectLst/>
                        </a:rPr>
                        <a:t> вошли в Беломорское территориальное управление, </a:t>
                      </a:r>
                      <a:r>
                        <a:rPr lang="ru-RU" sz="1300" dirty="0">
                          <a:effectLst/>
                        </a:rPr>
                        <a:t> «</a:t>
                      </a:r>
                      <a:r>
                        <a:rPr lang="ru-RU" sz="1300" dirty="0" err="1">
                          <a:effectLst/>
                        </a:rPr>
                        <a:t>Заостровское</a:t>
                      </a:r>
                      <a:r>
                        <a:rPr lang="ru-RU" sz="1300" dirty="0">
                          <a:effectLst/>
                        </a:rPr>
                        <a:t>», «</a:t>
                      </a:r>
                      <a:r>
                        <a:rPr lang="ru-RU" sz="1300" dirty="0" err="1">
                          <a:effectLst/>
                        </a:rPr>
                        <a:t>Катунинское</a:t>
                      </a:r>
                      <a:r>
                        <a:rPr lang="ru-RU" sz="1300" dirty="0">
                          <a:effectLst/>
                        </a:rPr>
                        <a:t>» и «</a:t>
                      </a:r>
                      <a:r>
                        <a:rPr lang="ru-RU" sz="1300" dirty="0" err="1">
                          <a:effectLst/>
                        </a:rPr>
                        <a:t>Лисестровское</a:t>
                      </a:r>
                      <a:r>
                        <a:rPr lang="ru-RU" sz="1300" dirty="0">
                          <a:effectLst/>
                        </a:rPr>
                        <a:t>» вошли</a:t>
                      </a:r>
                      <a:r>
                        <a:rPr lang="ru-RU" sz="1300" baseline="0" dirty="0">
                          <a:effectLst/>
                        </a:rPr>
                        <a:t> в Лисестровское территориальное управление, «</a:t>
                      </a:r>
                      <a:r>
                        <a:rPr lang="ru-RU" sz="1300" baseline="0" dirty="0" err="1">
                          <a:effectLst/>
                        </a:rPr>
                        <a:t>Уемское</a:t>
                      </a:r>
                      <a:r>
                        <a:rPr lang="ru-RU" sz="1300" baseline="0" dirty="0">
                          <a:effectLst/>
                        </a:rPr>
                        <a:t>» и «Боброво-</a:t>
                      </a:r>
                      <a:r>
                        <a:rPr lang="ru-RU" sz="1300" baseline="0" dirty="0" err="1">
                          <a:effectLst/>
                        </a:rPr>
                        <a:t>Лявленское</a:t>
                      </a:r>
                      <a:r>
                        <a:rPr lang="ru-RU" sz="1300" baseline="0" dirty="0">
                          <a:effectLst/>
                        </a:rPr>
                        <a:t>» вошли в </a:t>
                      </a:r>
                      <a:r>
                        <a:rPr lang="ru-RU" sz="1300" baseline="0" dirty="0" err="1">
                          <a:effectLst/>
                        </a:rPr>
                        <a:t>Уемское</a:t>
                      </a:r>
                      <a:r>
                        <a:rPr lang="ru-RU" sz="1300" baseline="0" dirty="0">
                          <a:effectLst/>
                        </a:rPr>
                        <a:t> территориальное управление, «</a:t>
                      </a:r>
                      <a:r>
                        <a:rPr lang="ru-RU" sz="1300" baseline="0" dirty="0" err="1">
                          <a:effectLst/>
                        </a:rPr>
                        <a:t>Талажское</a:t>
                      </a:r>
                      <a:r>
                        <a:rPr lang="ru-RU" sz="1300" baseline="0" dirty="0">
                          <a:effectLst/>
                        </a:rPr>
                        <a:t>» вошло в состав </a:t>
                      </a:r>
                      <a:r>
                        <a:rPr lang="ru-RU" sz="1300" baseline="0" dirty="0" err="1">
                          <a:effectLst/>
                        </a:rPr>
                        <a:t>Талажского</a:t>
                      </a:r>
                      <a:r>
                        <a:rPr lang="ru-RU" sz="1300" baseline="0" dirty="0">
                          <a:effectLst/>
                        </a:rPr>
                        <a:t> территориального отдела.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0" dirty="0">
                          <a:effectLst/>
                        </a:rPr>
                        <a:t>Работники поселения «</a:t>
                      </a:r>
                      <a:r>
                        <a:rPr lang="ru-RU" sz="1300" baseline="0" dirty="0" err="1">
                          <a:effectLst/>
                        </a:rPr>
                        <a:t>Соловецкое</a:t>
                      </a:r>
                      <a:r>
                        <a:rPr lang="ru-RU" sz="1300" baseline="0" dirty="0">
                          <a:effectLst/>
                        </a:rPr>
                        <a:t>» вошли в состав управления по инфраструктурному развитию и муниципальному хозяйству администрации Приморского муниципального округа</a:t>
                      </a:r>
                      <a:r>
                        <a:rPr lang="ru-RU" sz="1300" dirty="0">
                          <a:effectLst/>
                        </a:rPr>
                        <a:t>)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extLst>
                  <a:ext uri="{0D108BD9-81ED-4DB2-BD59-A6C34878D82A}">
                    <a16:rowId xmlns="" xmlns:a16="http://schemas.microsoft.com/office/drawing/2014/main" val="2334157703"/>
                  </a:ext>
                </a:extLst>
              </a:tr>
              <a:tr h="523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Лисестровское территориальное управление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юр. лицо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63668674"/>
                  </a:ext>
                </a:extLst>
              </a:tr>
              <a:tr h="523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Уемское</a:t>
                      </a: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территориальное управление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юр. лицо</a:t>
                      </a: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создан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</a:endParaRPr>
                    </a:p>
                  </a:txBody>
                  <a:tcPr marL="52180" marR="521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36063747"/>
                  </a:ext>
                </a:extLst>
              </a:tr>
              <a:tr h="23530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4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Талажский</a:t>
                      </a:r>
                      <a:r>
                        <a:rPr lang="ru-RU" sz="1300" dirty="0">
                          <a:effectLst/>
                        </a:rPr>
                        <a:t> территориальный отдел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юр. лицо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61712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674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809876" y="142876"/>
            <a:ext cx="7858125" cy="214313"/>
          </a:xfrm>
          <a:prstGeom prst="rect">
            <a:avLst/>
          </a:prstGeom>
          <a:solidFill>
            <a:srgbClr val="376092"/>
          </a:solidFill>
          <a:ln w="9525">
            <a:noFill/>
            <a:miter lim="800000"/>
            <a:headEnd/>
            <a:tailEnd/>
          </a:ln>
        </p:spPr>
        <p:txBody>
          <a:bodyPr tIns="90000" bIns="9000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100" b="1" dirty="0">
              <a:solidFill>
                <a:prstClr val="white"/>
              </a:solidFill>
              <a:latin typeface="Calibri" panose="020F0502020204030204"/>
              <a:cs typeface="Arial" charset="0"/>
            </a:endParaRPr>
          </a:p>
        </p:txBody>
      </p:sp>
      <p:pic>
        <p:nvPicPr>
          <p:cNvPr id="4301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0"/>
            <a:ext cx="4714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00940" y="1549400"/>
          <a:ext cx="11574684" cy="39387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6483">
                  <a:extLst>
                    <a:ext uri="{9D8B030D-6E8A-4147-A177-3AD203B41FA5}">
                      <a16:colId xmlns="" xmlns:a16="http://schemas.microsoft.com/office/drawing/2014/main" val="1078572628"/>
                    </a:ext>
                  </a:extLst>
                </a:gridCol>
                <a:gridCol w="1920230">
                  <a:extLst>
                    <a:ext uri="{9D8B030D-6E8A-4147-A177-3AD203B41FA5}">
                      <a16:colId xmlns="" xmlns:a16="http://schemas.microsoft.com/office/drawing/2014/main" val="2507295678"/>
                    </a:ext>
                  </a:extLst>
                </a:gridCol>
                <a:gridCol w="806143">
                  <a:extLst>
                    <a:ext uri="{9D8B030D-6E8A-4147-A177-3AD203B41FA5}">
                      <a16:colId xmlns="" xmlns:a16="http://schemas.microsoft.com/office/drawing/2014/main" val="665533472"/>
                    </a:ext>
                  </a:extLst>
                </a:gridCol>
                <a:gridCol w="3151664">
                  <a:extLst>
                    <a:ext uri="{9D8B030D-6E8A-4147-A177-3AD203B41FA5}">
                      <a16:colId xmlns="" xmlns:a16="http://schemas.microsoft.com/office/drawing/2014/main" val="260313402"/>
                    </a:ext>
                  </a:extLst>
                </a:gridCol>
                <a:gridCol w="818815">
                  <a:extLst>
                    <a:ext uri="{9D8B030D-6E8A-4147-A177-3AD203B41FA5}">
                      <a16:colId xmlns="" xmlns:a16="http://schemas.microsoft.com/office/drawing/2014/main" val="3598505349"/>
                    </a:ext>
                  </a:extLst>
                </a:gridCol>
                <a:gridCol w="1309274">
                  <a:extLst>
                    <a:ext uri="{9D8B030D-6E8A-4147-A177-3AD203B41FA5}">
                      <a16:colId xmlns="" xmlns:a16="http://schemas.microsoft.com/office/drawing/2014/main" val="2212379600"/>
                    </a:ext>
                  </a:extLst>
                </a:gridCol>
                <a:gridCol w="3222075">
                  <a:extLst>
                    <a:ext uri="{9D8B030D-6E8A-4147-A177-3AD203B41FA5}">
                      <a16:colId xmlns="" xmlns:a16="http://schemas.microsoft.com/office/drawing/2014/main" val="1553398635"/>
                    </a:ext>
                  </a:extLst>
                </a:gridCol>
              </a:tblGrid>
              <a:tr h="10564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Муниципальный округ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территориальных отделов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статус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общественный совет</a:t>
                      </a: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Особенности преобразования района в округ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extLst>
                  <a:ext uri="{0D108BD9-81ED-4DB2-BD59-A6C34878D82A}">
                    <a16:rowId xmlns="" xmlns:a16="http://schemas.microsoft.com/office/drawing/2014/main" val="363196072"/>
                  </a:ext>
                </a:extLst>
              </a:tr>
              <a:tr h="446451"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52180" marR="52180" marT="0" marB="0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Красноборский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муниципальный округ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Белослудский территориальный отдел</a:t>
                      </a:r>
                    </a:p>
                  </a:txBody>
                  <a:tcPr marL="65160" marR="65160" marT="0" marB="0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Вместо 7 поселений создано 6 территориальных отделов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 «Алексеевское»</a:t>
                      </a:r>
                      <a:r>
                        <a:rPr lang="ru-RU" sz="1400" baseline="0" dirty="0">
                          <a:effectLst/>
                        </a:rPr>
                        <a:t> поселение вошло в состав администрации округа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extLst>
                  <a:ext uri="{0D108BD9-81ED-4DB2-BD59-A6C34878D82A}">
                    <a16:rowId xmlns="" xmlns:a16="http://schemas.microsoft.com/office/drawing/2014/main" val="2334157703"/>
                  </a:ext>
                </a:extLst>
              </a:tr>
              <a:tr h="3982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Верхнеуфтюгский территориальный отдел</a:t>
                      </a:r>
                    </a:p>
                  </a:txBody>
                  <a:tcPr marL="65160" marR="65160" marT="0" marB="0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63668674"/>
                  </a:ext>
                </a:extLst>
              </a:tr>
              <a:tr h="4141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DejaVu Sans" charset="0"/>
                        </a:rPr>
                        <a:t>Куликовский территориальный отдел</a:t>
                      </a:r>
                    </a:p>
                  </a:txBody>
                  <a:tcPr marL="65160" marR="65160" marT="0" marB="0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36063747"/>
                  </a:ext>
                </a:extLst>
              </a:tr>
              <a:tr h="3584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DejaVu Sans" charset="0"/>
                        </a:rPr>
                        <a:t>Пермогорский территориальный отдел</a:t>
                      </a:r>
                    </a:p>
                  </a:txBody>
                  <a:tcPr marL="65160" marR="65160" marT="0" marB="0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61712887"/>
                  </a:ext>
                </a:extLst>
              </a:tr>
              <a:tr h="4221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DejaVu Sans" charset="0"/>
                        </a:rPr>
                        <a:t>Телеговский территориальный отдел</a:t>
                      </a:r>
                    </a:p>
                  </a:txBody>
                  <a:tcPr marL="65160" marR="65160" marT="0" marB="0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3792544"/>
                  </a:ext>
                </a:extLst>
              </a:tr>
              <a:tr h="6275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Черевковский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территориальный отдел</a:t>
                      </a:r>
                    </a:p>
                  </a:txBody>
                  <a:tcPr marL="65160" marR="65160" marT="0" marB="0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49312107"/>
                  </a:ext>
                </a:extLst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 bwMode="auto">
          <a:xfrm>
            <a:off x="2776071" y="533400"/>
            <a:ext cx="7712543" cy="591344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defRPr/>
            </a:pPr>
            <a:r>
              <a:rPr lang="ru-RU" b="1" dirty="0">
                <a:solidFill>
                  <a:prstClr val="white"/>
                </a:solidFill>
                <a:latin typeface="Calibri" panose="020F0502020204030204"/>
              </a:rPr>
              <a:t>Территориальное устройство </a:t>
            </a:r>
            <a:r>
              <a:rPr lang="ru-RU" b="1" dirty="0">
                <a:solidFill>
                  <a:prstClr val="white"/>
                </a:solidFill>
              </a:rPr>
              <a:t>муниципальных </a:t>
            </a:r>
            <a:r>
              <a:rPr lang="ru-RU" b="1" dirty="0">
                <a:solidFill>
                  <a:prstClr val="white"/>
                </a:solidFill>
                <a:latin typeface="Calibri" panose="020F0502020204030204"/>
              </a:rPr>
              <a:t>округов</a:t>
            </a:r>
          </a:p>
        </p:txBody>
      </p:sp>
    </p:spTree>
    <p:extLst>
      <p:ext uri="{BB962C8B-B14F-4D97-AF65-F5344CB8AC3E}">
        <p14:creationId xmlns:p14="http://schemas.microsoft.com/office/powerpoint/2010/main" val="3490457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857312" y="1723109"/>
            <a:ext cx="4220051" cy="547298"/>
          </a:xfrm>
          <a:custGeom>
            <a:avLst/>
            <a:gdLst/>
            <a:ahLst/>
            <a:cxnLst/>
            <a:rect l="l" t="t" r="r" b="b"/>
            <a:pathLst>
              <a:path w="5626735" h="1007744">
                <a:moveTo>
                  <a:pt x="5626608" y="0"/>
                </a:moveTo>
                <a:lnTo>
                  <a:pt x="0" y="0"/>
                </a:lnTo>
                <a:lnTo>
                  <a:pt x="0" y="1007363"/>
                </a:lnTo>
                <a:lnTo>
                  <a:pt x="5626608" y="1007363"/>
                </a:lnTo>
                <a:lnTo>
                  <a:pt x="5626608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66606" y="1690560"/>
            <a:ext cx="580727" cy="560568"/>
            <a:chOff x="5077967" y="1645920"/>
            <a:chExt cx="1015365" cy="1015365"/>
          </a:xfrm>
          <a:solidFill>
            <a:schemeClr val="tx2">
              <a:lumMod val="50000"/>
            </a:schemeClr>
          </a:solidFill>
        </p:grpSpPr>
        <p:sp>
          <p:nvSpPr>
            <p:cNvPr id="7" name="object 7"/>
            <p:cNvSpPr/>
            <p:nvPr/>
          </p:nvSpPr>
          <p:spPr>
            <a:xfrm>
              <a:off x="5084063" y="1652016"/>
              <a:ext cx="1003300" cy="1003300"/>
            </a:xfrm>
            <a:custGeom>
              <a:avLst/>
              <a:gdLst/>
              <a:ahLst/>
              <a:cxnLst/>
              <a:rect l="l" t="t" r="r" b="b"/>
              <a:pathLst>
                <a:path w="1003300" h="1003300">
                  <a:moveTo>
                    <a:pt x="501396" y="0"/>
                  </a:moveTo>
                  <a:lnTo>
                    <a:pt x="453116" y="2295"/>
                  </a:lnTo>
                  <a:lnTo>
                    <a:pt x="406133" y="9042"/>
                  </a:lnTo>
                  <a:lnTo>
                    <a:pt x="360657" y="20030"/>
                  </a:lnTo>
                  <a:lnTo>
                    <a:pt x="316899" y="35049"/>
                  </a:lnTo>
                  <a:lnTo>
                    <a:pt x="275068" y="53889"/>
                  </a:lnTo>
                  <a:lnTo>
                    <a:pt x="235375" y="76338"/>
                  </a:lnTo>
                  <a:lnTo>
                    <a:pt x="198030" y="102187"/>
                  </a:lnTo>
                  <a:lnTo>
                    <a:pt x="163243" y="131225"/>
                  </a:lnTo>
                  <a:lnTo>
                    <a:pt x="131225" y="163243"/>
                  </a:lnTo>
                  <a:lnTo>
                    <a:pt x="102187" y="198030"/>
                  </a:lnTo>
                  <a:lnTo>
                    <a:pt x="76338" y="235375"/>
                  </a:lnTo>
                  <a:lnTo>
                    <a:pt x="53889" y="275068"/>
                  </a:lnTo>
                  <a:lnTo>
                    <a:pt x="35049" y="316899"/>
                  </a:lnTo>
                  <a:lnTo>
                    <a:pt x="20030" y="360657"/>
                  </a:lnTo>
                  <a:lnTo>
                    <a:pt x="9042" y="406133"/>
                  </a:lnTo>
                  <a:lnTo>
                    <a:pt x="2295" y="453116"/>
                  </a:lnTo>
                  <a:lnTo>
                    <a:pt x="0" y="501396"/>
                  </a:lnTo>
                  <a:lnTo>
                    <a:pt x="2295" y="549675"/>
                  </a:lnTo>
                  <a:lnTo>
                    <a:pt x="9042" y="596658"/>
                  </a:lnTo>
                  <a:lnTo>
                    <a:pt x="20030" y="642134"/>
                  </a:lnTo>
                  <a:lnTo>
                    <a:pt x="35049" y="685892"/>
                  </a:lnTo>
                  <a:lnTo>
                    <a:pt x="53889" y="727723"/>
                  </a:lnTo>
                  <a:lnTo>
                    <a:pt x="76338" y="767416"/>
                  </a:lnTo>
                  <a:lnTo>
                    <a:pt x="102187" y="804761"/>
                  </a:lnTo>
                  <a:lnTo>
                    <a:pt x="131225" y="839548"/>
                  </a:lnTo>
                  <a:lnTo>
                    <a:pt x="163243" y="871566"/>
                  </a:lnTo>
                  <a:lnTo>
                    <a:pt x="198030" y="900604"/>
                  </a:lnTo>
                  <a:lnTo>
                    <a:pt x="235375" y="926453"/>
                  </a:lnTo>
                  <a:lnTo>
                    <a:pt x="275068" y="948902"/>
                  </a:lnTo>
                  <a:lnTo>
                    <a:pt x="316899" y="967742"/>
                  </a:lnTo>
                  <a:lnTo>
                    <a:pt x="360657" y="982761"/>
                  </a:lnTo>
                  <a:lnTo>
                    <a:pt x="406133" y="993749"/>
                  </a:lnTo>
                  <a:lnTo>
                    <a:pt x="453116" y="1000496"/>
                  </a:lnTo>
                  <a:lnTo>
                    <a:pt x="501396" y="1002792"/>
                  </a:lnTo>
                  <a:lnTo>
                    <a:pt x="549675" y="1000496"/>
                  </a:lnTo>
                  <a:lnTo>
                    <a:pt x="596658" y="993749"/>
                  </a:lnTo>
                  <a:lnTo>
                    <a:pt x="642134" y="982761"/>
                  </a:lnTo>
                  <a:lnTo>
                    <a:pt x="685892" y="967742"/>
                  </a:lnTo>
                  <a:lnTo>
                    <a:pt x="727723" y="948902"/>
                  </a:lnTo>
                  <a:lnTo>
                    <a:pt x="767416" y="926453"/>
                  </a:lnTo>
                  <a:lnTo>
                    <a:pt x="804761" y="900604"/>
                  </a:lnTo>
                  <a:lnTo>
                    <a:pt x="839548" y="871566"/>
                  </a:lnTo>
                  <a:lnTo>
                    <a:pt x="871566" y="839548"/>
                  </a:lnTo>
                  <a:lnTo>
                    <a:pt x="900604" y="804761"/>
                  </a:lnTo>
                  <a:lnTo>
                    <a:pt x="926453" y="767416"/>
                  </a:lnTo>
                  <a:lnTo>
                    <a:pt x="948902" y="727723"/>
                  </a:lnTo>
                  <a:lnTo>
                    <a:pt x="967742" y="685892"/>
                  </a:lnTo>
                  <a:lnTo>
                    <a:pt x="982761" y="642134"/>
                  </a:lnTo>
                  <a:lnTo>
                    <a:pt x="993749" y="596658"/>
                  </a:lnTo>
                  <a:lnTo>
                    <a:pt x="1000496" y="549675"/>
                  </a:lnTo>
                  <a:lnTo>
                    <a:pt x="1002791" y="501396"/>
                  </a:lnTo>
                  <a:lnTo>
                    <a:pt x="1000496" y="453116"/>
                  </a:lnTo>
                  <a:lnTo>
                    <a:pt x="993749" y="406133"/>
                  </a:lnTo>
                  <a:lnTo>
                    <a:pt x="982761" y="360657"/>
                  </a:lnTo>
                  <a:lnTo>
                    <a:pt x="967742" y="316899"/>
                  </a:lnTo>
                  <a:lnTo>
                    <a:pt x="948902" y="275068"/>
                  </a:lnTo>
                  <a:lnTo>
                    <a:pt x="926453" y="235375"/>
                  </a:lnTo>
                  <a:lnTo>
                    <a:pt x="900604" y="198030"/>
                  </a:lnTo>
                  <a:lnTo>
                    <a:pt x="871566" y="163243"/>
                  </a:lnTo>
                  <a:lnTo>
                    <a:pt x="839548" y="131225"/>
                  </a:lnTo>
                  <a:lnTo>
                    <a:pt x="804761" y="102187"/>
                  </a:lnTo>
                  <a:lnTo>
                    <a:pt x="767416" y="76338"/>
                  </a:lnTo>
                  <a:lnTo>
                    <a:pt x="727723" y="53889"/>
                  </a:lnTo>
                  <a:lnTo>
                    <a:pt x="685892" y="35049"/>
                  </a:lnTo>
                  <a:lnTo>
                    <a:pt x="642134" y="20030"/>
                  </a:lnTo>
                  <a:lnTo>
                    <a:pt x="596658" y="9042"/>
                  </a:lnTo>
                  <a:lnTo>
                    <a:pt x="549675" y="2295"/>
                  </a:lnTo>
                  <a:lnTo>
                    <a:pt x="50139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5084063" y="1652016"/>
              <a:ext cx="1003300" cy="1003300"/>
            </a:xfrm>
            <a:custGeom>
              <a:avLst/>
              <a:gdLst/>
              <a:ahLst/>
              <a:cxnLst/>
              <a:rect l="l" t="t" r="r" b="b"/>
              <a:pathLst>
                <a:path w="1003300" h="1003300">
                  <a:moveTo>
                    <a:pt x="0" y="501396"/>
                  </a:moveTo>
                  <a:lnTo>
                    <a:pt x="2295" y="453116"/>
                  </a:lnTo>
                  <a:lnTo>
                    <a:pt x="9042" y="406133"/>
                  </a:lnTo>
                  <a:lnTo>
                    <a:pt x="20030" y="360657"/>
                  </a:lnTo>
                  <a:lnTo>
                    <a:pt x="35049" y="316899"/>
                  </a:lnTo>
                  <a:lnTo>
                    <a:pt x="53889" y="275068"/>
                  </a:lnTo>
                  <a:lnTo>
                    <a:pt x="76338" y="235375"/>
                  </a:lnTo>
                  <a:lnTo>
                    <a:pt x="102187" y="198030"/>
                  </a:lnTo>
                  <a:lnTo>
                    <a:pt x="131225" y="163243"/>
                  </a:lnTo>
                  <a:lnTo>
                    <a:pt x="163243" y="131225"/>
                  </a:lnTo>
                  <a:lnTo>
                    <a:pt x="198030" y="102187"/>
                  </a:lnTo>
                  <a:lnTo>
                    <a:pt x="235375" y="76338"/>
                  </a:lnTo>
                  <a:lnTo>
                    <a:pt x="275068" y="53889"/>
                  </a:lnTo>
                  <a:lnTo>
                    <a:pt x="316899" y="35049"/>
                  </a:lnTo>
                  <a:lnTo>
                    <a:pt x="360657" y="20030"/>
                  </a:lnTo>
                  <a:lnTo>
                    <a:pt x="406133" y="9042"/>
                  </a:lnTo>
                  <a:lnTo>
                    <a:pt x="453116" y="2295"/>
                  </a:lnTo>
                  <a:lnTo>
                    <a:pt x="501396" y="0"/>
                  </a:lnTo>
                  <a:lnTo>
                    <a:pt x="549675" y="2295"/>
                  </a:lnTo>
                  <a:lnTo>
                    <a:pt x="596658" y="9042"/>
                  </a:lnTo>
                  <a:lnTo>
                    <a:pt x="642134" y="20030"/>
                  </a:lnTo>
                  <a:lnTo>
                    <a:pt x="685892" y="35049"/>
                  </a:lnTo>
                  <a:lnTo>
                    <a:pt x="727723" y="53889"/>
                  </a:lnTo>
                  <a:lnTo>
                    <a:pt x="767416" y="76338"/>
                  </a:lnTo>
                  <a:lnTo>
                    <a:pt x="804761" y="102187"/>
                  </a:lnTo>
                  <a:lnTo>
                    <a:pt x="839548" y="131225"/>
                  </a:lnTo>
                  <a:lnTo>
                    <a:pt x="871566" y="163243"/>
                  </a:lnTo>
                  <a:lnTo>
                    <a:pt x="900604" y="198030"/>
                  </a:lnTo>
                  <a:lnTo>
                    <a:pt x="926453" y="235375"/>
                  </a:lnTo>
                  <a:lnTo>
                    <a:pt x="948902" y="275068"/>
                  </a:lnTo>
                  <a:lnTo>
                    <a:pt x="967742" y="316899"/>
                  </a:lnTo>
                  <a:lnTo>
                    <a:pt x="982761" y="360657"/>
                  </a:lnTo>
                  <a:lnTo>
                    <a:pt x="993749" y="406133"/>
                  </a:lnTo>
                  <a:lnTo>
                    <a:pt x="1000496" y="453116"/>
                  </a:lnTo>
                  <a:lnTo>
                    <a:pt x="1002791" y="501396"/>
                  </a:lnTo>
                  <a:lnTo>
                    <a:pt x="1000496" y="549675"/>
                  </a:lnTo>
                  <a:lnTo>
                    <a:pt x="993749" y="596658"/>
                  </a:lnTo>
                  <a:lnTo>
                    <a:pt x="982761" y="642134"/>
                  </a:lnTo>
                  <a:lnTo>
                    <a:pt x="967742" y="685892"/>
                  </a:lnTo>
                  <a:lnTo>
                    <a:pt x="948902" y="727723"/>
                  </a:lnTo>
                  <a:lnTo>
                    <a:pt x="926453" y="767416"/>
                  </a:lnTo>
                  <a:lnTo>
                    <a:pt x="900604" y="804761"/>
                  </a:lnTo>
                  <a:lnTo>
                    <a:pt x="871566" y="839548"/>
                  </a:lnTo>
                  <a:lnTo>
                    <a:pt x="839548" y="871566"/>
                  </a:lnTo>
                  <a:lnTo>
                    <a:pt x="804761" y="900604"/>
                  </a:lnTo>
                  <a:lnTo>
                    <a:pt x="767416" y="926453"/>
                  </a:lnTo>
                  <a:lnTo>
                    <a:pt x="727723" y="948902"/>
                  </a:lnTo>
                  <a:lnTo>
                    <a:pt x="685892" y="967742"/>
                  </a:lnTo>
                  <a:lnTo>
                    <a:pt x="642134" y="982761"/>
                  </a:lnTo>
                  <a:lnTo>
                    <a:pt x="596658" y="993749"/>
                  </a:lnTo>
                  <a:lnTo>
                    <a:pt x="549675" y="1000496"/>
                  </a:lnTo>
                  <a:lnTo>
                    <a:pt x="501396" y="1002792"/>
                  </a:lnTo>
                  <a:lnTo>
                    <a:pt x="453116" y="1000496"/>
                  </a:lnTo>
                  <a:lnTo>
                    <a:pt x="406133" y="993749"/>
                  </a:lnTo>
                  <a:lnTo>
                    <a:pt x="360657" y="982761"/>
                  </a:lnTo>
                  <a:lnTo>
                    <a:pt x="316899" y="967742"/>
                  </a:lnTo>
                  <a:lnTo>
                    <a:pt x="275068" y="948902"/>
                  </a:lnTo>
                  <a:lnTo>
                    <a:pt x="235375" y="926453"/>
                  </a:lnTo>
                  <a:lnTo>
                    <a:pt x="198030" y="900604"/>
                  </a:lnTo>
                  <a:lnTo>
                    <a:pt x="163243" y="871566"/>
                  </a:lnTo>
                  <a:lnTo>
                    <a:pt x="131225" y="839548"/>
                  </a:lnTo>
                  <a:lnTo>
                    <a:pt x="102187" y="804761"/>
                  </a:lnTo>
                  <a:lnTo>
                    <a:pt x="76338" y="767416"/>
                  </a:lnTo>
                  <a:lnTo>
                    <a:pt x="53889" y="727723"/>
                  </a:lnTo>
                  <a:lnTo>
                    <a:pt x="35049" y="685892"/>
                  </a:lnTo>
                  <a:lnTo>
                    <a:pt x="20030" y="642134"/>
                  </a:lnTo>
                  <a:lnTo>
                    <a:pt x="9042" y="596658"/>
                  </a:lnTo>
                  <a:lnTo>
                    <a:pt x="2295" y="549675"/>
                  </a:lnTo>
                  <a:lnTo>
                    <a:pt x="0" y="501396"/>
                  </a:lnTo>
                  <a:close/>
                </a:path>
              </a:pathLst>
            </a:custGeom>
            <a:grpFill/>
            <a:ln w="12192">
              <a:solidFill>
                <a:srgbClr val="2C5579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48667" y="2629613"/>
            <a:ext cx="7321375" cy="3584347"/>
          </a:xfrm>
          <a:prstGeom prst="rect">
            <a:avLst/>
          </a:prstGeom>
        </p:spPr>
        <p:txBody>
          <a:bodyPr vert="horz" wrap="square" lIns="0" tIns="87154" rIns="0" bIns="0" rtlCol="0">
            <a:spAutoFit/>
          </a:bodyPr>
          <a:lstStyle/>
          <a:p>
            <a:pPr marL="9525" defTabSz="685800">
              <a:spcBef>
                <a:spcPts val="686"/>
              </a:spcBef>
            </a:pPr>
            <a:r>
              <a:rPr sz="1900" b="1" spc="-4" dirty="0">
                <a:solidFill>
                  <a:schemeClr val="bg2">
                    <a:lumMod val="10000"/>
                  </a:schemeClr>
                </a:solidFill>
                <a:cs typeface="Calibri"/>
              </a:rPr>
              <a:t>Площадь</a:t>
            </a:r>
            <a:r>
              <a:rPr sz="1900" b="1" dirty="0">
                <a:solidFill>
                  <a:schemeClr val="bg2">
                    <a:lumMod val="10000"/>
                  </a:schemeClr>
                </a:solidFill>
                <a:cs typeface="Calibri"/>
              </a:rPr>
              <a:t> </a:t>
            </a:r>
            <a:r>
              <a:rPr sz="1900" b="1" spc="-8" dirty="0">
                <a:solidFill>
                  <a:schemeClr val="bg2">
                    <a:lumMod val="10000"/>
                  </a:schemeClr>
                </a:solidFill>
                <a:cs typeface="Calibri"/>
              </a:rPr>
              <a:t>территории:</a:t>
            </a:r>
            <a:r>
              <a:rPr sz="1900" b="1" spc="23" dirty="0">
                <a:solidFill>
                  <a:schemeClr val="bg2">
                    <a:lumMod val="10000"/>
                  </a:schemeClr>
                </a:solidFill>
                <a:cs typeface="Calibri"/>
              </a:rPr>
              <a:t> </a:t>
            </a:r>
            <a:r>
              <a:rPr lang="ru-RU" sz="1900" spc="-4" dirty="0">
                <a:solidFill>
                  <a:schemeClr val="bg2">
                    <a:lumMod val="10000"/>
                  </a:schemeClr>
                </a:solidFill>
                <a:cs typeface="Calibri"/>
              </a:rPr>
              <a:t>589 913 км²;</a:t>
            </a:r>
          </a:p>
          <a:p>
            <a:pPr marL="9525" defTabSz="685800">
              <a:spcBef>
                <a:spcPts val="686"/>
              </a:spcBef>
            </a:pPr>
            <a:r>
              <a:rPr sz="1900" b="1" spc="-4" dirty="0" err="1">
                <a:solidFill>
                  <a:schemeClr val="bg2">
                    <a:lumMod val="10000"/>
                  </a:schemeClr>
                </a:solidFill>
                <a:cs typeface="Calibri"/>
              </a:rPr>
              <a:t>Численность</a:t>
            </a:r>
            <a:r>
              <a:rPr sz="1900" b="1" dirty="0">
                <a:solidFill>
                  <a:schemeClr val="bg2">
                    <a:lumMod val="10000"/>
                  </a:schemeClr>
                </a:solidFill>
                <a:cs typeface="Calibri"/>
              </a:rPr>
              <a:t> </a:t>
            </a:r>
            <a:r>
              <a:rPr sz="1900" b="1" spc="-4" dirty="0" err="1">
                <a:solidFill>
                  <a:schemeClr val="bg2">
                    <a:lumMod val="10000"/>
                  </a:schemeClr>
                </a:solidFill>
                <a:cs typeface="Calibri"/>
              </a:rPr>
              <a:t>населения</a:t>
            </a:r>
            <a:r>
              <a:rPr lang="ru-RU" sz="1900" spc="-23" dirty="0">
                <a:solidFill>
                  <a:schemeClr val="bg2">
                    <a:lumMod val="10000"/>
                  </a:schemeClr>
                </a:solidFill>
                <a:cs typeface="Calibri"/>
              </a:rPr>
              <a:t> – </a:t>
            </a:r>
            <a:r>
              <a:rPr sz="1900" spc="-4" dirty="0">
                <a:solidFill>
                  <a:schemeClr val="bg2">
                    <a:lumMod val="10000"/>
                  </a:schemeClr>
                </a:solidFill>
                <a:cs typeface="Calibri"/>
              </a:rPr>
              <a:t> </a:t>
            </a:r>
            <a:r>
              <a:rPr lang="ru-RU" sz="1900" spc="-4" dirty="0">
                <a:solidFill>
                  <a:schemeClr val="bg2">
                    <a:lumMod val="10000"/>
                  </a:schemeClr>
                </a:solidFill>
                <a:cs typeface="Microsoft Sans Serif"/>
              </a:rPr>
              <a:t>998 072 </a:t>
            </a:r>
            <a:r>
              <a:rPr sz="1900" spc="-19" dirty="0" err="1">
                <a:solidFill>
                  <a:schemeClr val="bg2">
                    <a:lumMod val="10000"/>
                  </a:schemeClr>
                </a:solidFill>
                <a:cs typeface="Microsoft Sans Serif"/>
              </a:rPr>
              <a:t>человек</a:t>
            </a:r>
            <a:r>
              <a:rPr lang="ru-RU" sz="1900" spc="-19" dirty="0">
                <a:solidFill>
                  <a:schemeClr val="bg2">
                    <a:lumMod val="10000"/>
                  </a:schemeClr>
                </a:solidFill>
                <a:cs typeface="Microsoft Sans Serif"/>
              </a:rPr>
              <a:t>;</a:t>
            </a:r>
          </a:p>
          <a:p>
            <a:r>
              <a:rPr lang="ru-RU" sz="1900" b="1" dirty="0">
                <a:solidFill>
                  <a:schemeClr val="bg2">
                    <a:lumMod val="10000"/>
                  </a:schemeClr>
                </a:solidFill>
              </a:rPr>
              <a:t>Плотность населения</a:t>
            </a:r>
            <a:r>
              <a:rPr lang="ru-RU" sz="1900" dirty="0">
                <a:solidFill>
                  <a:schemeClr val="bg2">
                    <a:lumMod val="10000"/>
                  </a:schemeClr>
                </a:solidFill>
              </a:rPr>
              <a:t> — 1,69 чел./км</a:t>
            </a:r>
            <a:r>
              <a:rPr lang="ru-RU" sz="1900" baseline="30000" dirty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ru-RU" sz="1900" dirty="0">
                <a:solidFill>
                  <a:schemeClr val="bg2">
                    <a:lumMod val="10000"/>
                  </a:schemeClr>
                </a:solidFill>
              </a:rPr>
              <a:t>;</a:t>
            </a:r>
          </a:p>
          <a:p>
            <a:r>
              <a:rPr lang="ru-RU" sz="1900" b="1" dirty="0">
                <a:solidFill>
                  <a:schemeClr val="bg2">
                    <a:lumMod val="10000"/>
                  </a:schemeClr>
                </a:solidFill>
              </a:rPr>
              <a:t>Городское население</a:t>
            </a:r>
            <a:r>
              <a:rPr lang="ru-RU" sz="1900" dirty="0">
                <a:solidFill>
                  <a:schemeClr val="bg2">
                    <a:lumMod val="10000"/>
                  </a:schemeClr>
                </a:solidFill>
              </a:rPr>
              <a:t> — 78,86 %;</a:t>
            </a:r>
            <a:endParaRPr lang="ru-RU" sz="1900" dirty="0">
              <a:solidFill>
                <a:schemeClr val="bg2">
                  <a:lumMod val="10000"/>
                </a:schemeClr>
              </a:solidFill>
              <a:cs typeface="Microsoft Sans Serif"/>
            </a:endParaRPr>
          </a:p>
          <a:p>
            <a:r>
              <a:rPr lang="ru-RU" sz="1900" b="1" spc="-8" dirty="0">
                <a:solidFill>
                  <a:schemeClr val="bg2">
                    <a:lumMod val="10000"/>
                  </a:schemeClr>
                </a:solidFill>
                <a:cs typeface="Calibri"/>
              </a:rPr>
              <a:t>Общее количество муниципальных образований </a:t>
            </a:r>
            <a:r>
              <a:rPr lang="ru-RU" sz="1900" spc="-8" dirty="0">
                <a:solidFill>
                  <a:schemeClr val="bg2">
                    <a:lumMod val="10000"/>
                  </a:schemeClr>
                </a:solidFill>
                <a:cs typeface="Calibri"/>
              </a:rPr>
              <a:t>- 59:</a:t>
            </a:r>
          </a:p>
          <a:p>
            <a:pPr marL="9525" marR="364807" defTabSz="685800">
              <a:lnSpc>
                <a:spcPct val="90000"/>
              </a:lnSpc>
              <a:spcBef>
                <a:spcPts val="764"/>
              </a:spcBef>
            </a:pPr>
            <a:r>
              <a:rPr lang="ru-RU" sz="1900" spc="-8" dirty="0">
                <a:solidFill>
                  <a:schemeClr val="bg2">
                    <a:lumMod val="10000"/>
                  </a:schemeClr>
                </a:solidFill>
                <a:cs typeface="Calibri"/>
              </a:rPr>
              <a:t>Городские округа – 6;</a:t>
            </a:r>
            <a:br>
              <a:rPr lang="ru-RU" sz="1900" spc="-8" dirty="0">
                <a:solidFill>
                  <a:schemeClr val="bg2">
                    <a:lumMod val="10000"/>
                  </a:schemeClr>
                </a:solidFill>
                <a:cs typeface="Calibri"/>
              </a:rPr>
            </a:br>
            <a:r>
              <a:rPr lang="ru-RU" sz="1900" spc="-8" dirty="0">
                <a:solidFill>
                  <a:schemeClr val="bg2">
                    <a:lumMod val="10000"/>
                  </a:schemeClr>
                </a:solidFill>
                <a:cs typeface="Calibri"/>
              </a:rPr>
              <a:t>Муниципальные округа – 17;</a:t>
            </a:r>
            <a:br>
              <a:rPr lang="ru-RU" sz="1900" spc="-8" dirty="0">
                <a:solidFill>
                  <a:schemeClr val="bg2">
                    <a:lumMod val="10000"/>
                  </a:schemeClr>
                </a:solidFill>
                <a:cs typeface="Calibri"/>
              </a:rPr>
            </a:br>
            <a:r>
              <a:rPr lang="ru-RU" sz="1900" spc="-8" dirty="0">
                <a:solidFill>
                  <a:schemeClr val="bg2">
                    <a:lumMod val="10000"/>
                  </a:schemeClr>
                </a:solidFill>
                <a:cs typeface="Calibri"/>
              </a:rPr>
              <a:t>Муниципальные районы – 3;</a:t>
            </a:r>
            <a:br>
              <a:rPr lang="ru-RU" sz="1900" spc="-8" dirty="0">
                <a:solidFill>
                  <a:schemeClr val="bg2">
                    <a:lumMod val="10000"/>
                  </a:schemeClr>
                </a:solidFill>
                <a:cs typeface="Calibri"/>
              </a:rPr>
            </a:br>
            <a:r>
              <a:rPr lang="ru-RU" sz="1900" spc="-8" dirty="0">
                <a:solidFill>
                  <a:schemeClr val="bg2">
                    <a:lumMod val="10000"/>
                  </a:schemeClr>
                </a:solidFill>
                <a:cs typeface="Calibri"/>
              </a:rPr>
              <a:t>Городские  поселения – 4;</a:t>
            </a:r>
            <a:br>
              <a:rPr lang="ru-RU" sz="1900" spc="-8" dirty="0">
                <a:solidFill>
                  <a:schemeClr val="bg2">
                    <a:lumMod val="10000"/>
                  </a:schemeClr>
                </a:solidFill>
                <a:cs typeface="Calibri"/>
              </a:rPr>
            </a:br>
            <a:r>
              <a:rPr lang="ru-RU" sz="1900" spc="-8" dirty="0">
                <a:solidFill>
                  <a:schemeClr val="bg2">
                    <a:lumMod val="10000"/>
                  </a:schemeClr>
                </a:solidFill>
                <a:cs typeface="Calibri"/>
              </a:rPr>
              <a:t>Сельские поселения – 29.</a:t>
            </a:r>
            <a:br>
              <a:rPr lang="ru-RU" sz="1900" spc="-8" dirty="0">
                <a:solidFill>
                  <a:schemeClr val="bg2">
                    <a:lumMod val="10000"/>
                  </a:schemeClr>
                </a:solidFill>
                <a:cs typeface="Calibri"/>
              </a:rPr>
            </a:br>
            <a:r>
              <a:rPr lang="ru-RU" sz="1900" spc="-8" dirty="0">
                <a:solidFill>
                  <a:schemeClr val="bg2">
                    <a:lumMod val="10000"/>
                  </a:schemeClr>
                </a:solidFill>
                <a:cs typeface="Calibri"/>
              </a:rPr>
              <a:t/>
            </a:r>
            <a:br>
              <a:rPr lang="ru-RU" sz="1900" spc="-8" dirty="0">
                <a:solidFill>
                  <a:schemeClr val="bg2">
                    <a:lumMod val="10000"/>
                  </a:schemeClr>
                </a:solidFill>
                <a:cs typeface="Calibri"/>
              </a:rPr>
            </a:br>
            <a:r>
              <a:rPr lang="ru-RU" sz="1900" b="1" spc="-8" dirty="0">
                <a:solidFill>
                  <a:schemeClr val="bg2">
                    <a:lumMod val="10000"/>
                  </a:schemeClr>
                </a:solidFill>
                <a:cs typeface="Calibri"/>
              </a:rPr>
              <a:t>Общее количество муниципальных служащих </a:t>
            </a:r>
            <a:r>
              <a:rPr lang="ru-RU" sz="1900" spc="-8" dirty="0">
                <a:solidFill>
                  <a:schemeClr val="bg2">
                    <a:lumMod val="10000"/>
                  </a:schemeClr>
                </a:solidFill>
                <a:cs typeface="Calibri"/>
              </a:rPr>
              <a:t>– 3 486 человек.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487617" y="1850985"/>
            <a:ext cx="3519240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b="1" spc="-4" dirty="0">
                <a:solidFill>
                  <a:schemeClr val="tx2">
                    <a:lumMod val="50000"/>
                  </a:schemeClr>
                </a:solidFill>
                <a:latin typeface="Corbel"/>
                <a:cs typeface="Corbel"/>
              </a:rPr>
              <a:t>ОСНОВНЫЕ</a:t>
            </a:r>
            <a:r>
              <a:rPr b="1" spc="-41" dirty="0">
                <a:solidFill>
                  <a:schemeClr val="tx2">
                    <a:lumMod val="50000"/>
                  </a:schemeClr>
                </a:solidFill>
                <a:latin typeface="Corbel"/>
                <a:cs typeface="Corbel"/>
              </a:rPr>
              <a:t> </a:t>
            </a:r>
            <a:r>
              <a:rPr b="1" spc="-8" dirty="0">
                <a:solidFill>
                  <a:schemeClr val="tx2">
                    <a:lumMod val="50000"/>
                  </a:schemeClr>
                </a:solidFill>
                <a:latin typeface="Corbel"/>
                <a:cs typeface="Corbel"/>
              </a:rPr>
              <a:t>ПОКАЗАТЕЛИ</a:t>
            </a:r>
            <a:endParaRPr dirty="0">
              <a:solidFill>
                <a:schemeClr val="tx2">
                  <a:lumMod val="50000"/>
                </a:schemeClr>
              </a:solidFill>
              <a:latin typeface="Corbel"/>
              <a:cs typeface="Corbe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7471" y="1856172"/>
            <a:ext cx="299841" cy="30626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700C3312-D648-0373-8534-4C0F5DBC58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626" y="1466862"/>
            <a:ext cx="5067682" cy="4747098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0"/>
            <a:ext cx="4714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2809876" y="142876"/>
            <a:ext cx="7858125" cy="214313"/>
          </a:xfrm>
          <a:prstGeom prst="rect">
            <a:avLst/>
          </a:prstGeom>
          <a:solidFill>
            <a:srgbClr val="37609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</a:pPr>
            <a:endParaRPr lang="ru-RU" altLang="ru-RU"/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2809876" y="533400"/>
            <a:ext cx="7784426" cy="663352"/>
          </a:xfrm>
          <a:prstGeom prst="round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100000">
                <a:schemeClr val="dk2">
                  <a:tint val="96000"/>
                  <a:shade val="95000"/>
                  <a:satMod val="215000"/>
                  <a:lumMod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Архангельская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28698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809876" y="142876"/>
            <a:ext cx="7858125" cy="214313"/>
          </a:xfrm>
          <a:prstGeom prst="rect">
            <a:avLst/>
          </a:prstGeom>
          <a:solidFill>
            <a:srgbClr val="376092"/>
          </a:solidFill>
          <a:ln w="9525">
            <a:noFill/>
            <a:miter lim="800000"/>
            <a:headEnd/>
            <a:tailEnd/>
          </a:ln>
        </p:spPr>
        <p:txBody>
          <a:bodyPr tIns="90000" bIns="9000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100" b="1" dirty="0">
              <a:solidFill>
                <a:prstClr val="white"/>
              </a:solidFill>
              <a:latin typeface="Calibri" panose="020F0502020204030204"/>
              <a:cs typeface="Arial" charset="0"/>
            </a:endParaRPr>
          </a:p>
        </p:txBody>
      </p:sp>
      <p:pic>
        <p:nvPicPr>
          <p:cNvPr id="4301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0"/>
            <a:ext cx="4714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00940" y="1549400"/>
          <a:ext cx="11574683" cy="42966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8662">
                  <a:extLst>
                    <a:ext uri="{9D8B030D-6E8A-4147-A177-3AD203B41FA5}">
                      <a16:colId xmlns="" xmlns:a16="http://schemas.microsoft.com/office/drawing/2014/main" val="1078572628"/>
                    </a:ext>
                  </a:extLst>
                </a:gridCol>
                <a:gridCol w="1786027">
                  <a:extLst>
                    <a:ext uri="{9D8B030D-6E8A-4147-A177-3AD203B41FA5}">
                      <a16:colId xmlns="" xmlns:a16="http://schemas.microsoft.com/office/drawing/2014/main" val="2507295678"/>
                    </a:ext>
                  </a:extLst>
                </a:gridCol>
                <a:gridCol w="490451">
                  <a:extLst>
                    <a:ext uri="{9D8B030D-6E8A-4147-A177-3AD203B41FA5}">
                      <a16:colId xmlns="" xmlns:a16="http://schemas.microsoft.com/office/drawing/2014/main" val="665533472"/>
                    </a:ext>
                  </a:extLst>
                </a:gridCol>
                <a:gridCol w="2967644">
                  <a:extLst>
                    <a:ext uri="{9D8B030D-6E8A-4147-A177-3AD203B41FA5}">
                      <a16:colId xmlns="" xmlns:a16="http://schemas.microsoft.com/office/drawing/2014/main" val="260313402"/>
                    </a:ext>
                  </a:extLst>
                </a:gridCol>
                <a:gridCol w="1064029">
                  <a:extLst>
                    <a:ext uri="{9D8B030D-6E8A-4147-A177-3AD203B41FA5}">
                      <a16:colId xmlns="" xmlns:a16="http://schemas.microsoft.com/office/drawing/2014/main" val="3598505349"/>
                    </a:ext>
                  </a:extLst>
                </a:gridCol>
                <a:gridCol w="1305098">
                  <a:extLst>
                    <a:ext uri="{9D8B030D-6E8A-4147-A177-3AD203B41FA5}">
                      <a16:colId xmlns="" xmlns:a16="http://schemas.microsoft.com/office/drawing/2014/main" val="3269450886"/>
                    </a:ext>
                  </a:extLst>
                </a:gridCol>
                <a:gridCol w="3612772">
                  <a:extLst>
                    <a:ext uri="{9D8B030D-6E8A-4147-A177-3AD203B41FA5}">
                      <a16:colId xmlns="" xmlns:a16="http://schemas.microsoft.com/office/drawing/2014/main" val="1553398635"/>
                    </a:ext>
                  </a:extLst>
                </a:gridCol>
              </a:tblGrid>
              <a:tr h="58301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Муниципальный округ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территориальных отделов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статус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общественный совет</a:t>
                      </a: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Особенности преобразования района в округ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extLst>
                  <a:ext uri="{0D108BD9-81ED-4DB2-BD59-A6C34878D82A}">
                    <a16:rowId xmlns="" xmlns:a16="http://schemas.microsoft.com/office/drawing/2014/main" val="363196072"/>
                  </a:ext>
                </a:extLst>
              </a:tr>
              <a:tr h="1101395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52180" marR="521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Пинежский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муниципальный округ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2180" marR="52180" marT="0" marB="0"/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Пинежский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территориальный отдел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DejaVu Sans" charset="0"/>
                      </a:endParaRPr>
                    </a:p>
                  </a:txBody>
                  <a:tcPr marL="65160" marR="6516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юр. лицо</a:t>
                      </a: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2180" marR="521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Вместо 14 поселений создано 3 территориальных отдела и 1 отдел по МСУ,</a:t>
                      </a:r>
                      <a:r>
                        <a:rPr lang="ru-RU" sz="1400" baseline="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(«</a:t>
                      </a:r>
                      <a:r>
                        <a:rPr lang="ru-RU" sz="1400" dirty="0" err="1">
                          <a:effectLst/>
                        </a:rPr>
                        <a:t>Пинежское</a:t>
                      </a:r>
                      <a:r>
                        <a:rPr lang="ru-RU" sz="1400" dirty="0">
                          <a:effectLst/>
                        </a:rPr>
                        <a:t>» поселения</a:t>
                      </a:r>
                      <a:r>
                        <a:rPr lang="ru-RU" sz="1400" baseline="0" dirty="0">
                          <a:effectLst/>
                        </a:rPr>
                        <a:t> вошло в состав </a:t>
                      </a:r>
                      <a:r>
                        <a:rPr lang="ru-RU" sz="1400" baseline="0" dirty="0" err="1">
                          <a:effectLst/>
                        </a:rPr>
                        <a:t>Пинежского</a:t>
                      </a:r>
                      <a:r>
                        <a:rPr lang="ru-RU" sz="1400" baseline="0" dirty="0">
                          <a:effectLst/>
                        </a:rPr>
                        <a:t> </a:t>
                      </a:r>
                      <a:r>
                        <a:rPr lang="ru-RU" sz="1400" baseline="0" dirty="0" err="1">
                          <a:effectLst/>
                        </a:rPr>
                        <a:t>террриториального</a:t>
                      </a:r>
                      <a:r>
                        <a:rPr lang="ru-RU" sz="1400" baseline="0" dirty="0">
                          <a:effectLst/>
                        </a:rPr>
                        <a:t> отдела; «</a:t>
                      </a:r>
                      <a:r>
                        <a:rPr lang="ru-RU" sz="1400" baseline="0" dirty="0" err="1">
                          <a:effectLst/>
                        </a:rPr>
                        <a:t>Шилегское</a:t>
                      </a:r>
                      <a:r>
                        <a:rPr lang="ru-RU" sz="1400" baseline="0" dirty="0">
                          <a:effectLst/>
                        </a:rPr>
                        <a:t>», «</a:t>
                      </a:r>
                      <a:r>
                        <a:rPr lang="ru-RU" sz="1400" baseline="0" dirty="0" err="1">
                          <a:effectLst/>
                        </a:rPr>
                        <a:t>Сийское</a:t>
                      </a:r>
                      <a:r>
                        <a:rPr lang="ru-RU" sz="1400" baseline="0" dirty="0">
                          <a:effectLst/>
                        </a:rPr>
                        <a:t>» и  «</a:t>
                      </a:r>
                      <a:r>
                        <a:rPr lang="ru-RU" sz="1400" baseline="0" dirty="0" err="1">
                          <a:effectLst/>
                        </a:rPr>
                        <a:t>Покшеньгское</a:t>
                      </a:r>
                      <a:r>
                        <a:rPr lang="ru-RU" sz="1400" baseline="0" dirty="0">
                          <a:effectLst/>
                        </a:rPr>
                        <a:t>» вошло в состав «</a:t>
                      </a:r>
                      <a:r>
                        <a:rPr lang="ru-RU" sz="1400" baseline="0" dirty="0" err="1">
                          <a:effectLst/>
                        </a:rPr>
                        <a:t>Ясненского</a:t>
                      </a:r>
                      <a:r>
                        <a:rPr lang="ru-RU" sz="1400" baseline="0" dirty="0">
                          <a:effectLst/>
                        </a:rPr>
                        <a:t>» территориального отдела; «Сосновское», «Сурское», «</a:t>
                      </a:r>
                      <a:r>
                        <a:rPr lang="ru-RU" sz="1400" baseline="0" dirty="0" err="1">
                          <a:effectLst/>
                        </a:rPr>
                        <a:t>Лавельское</a:t>
                      </a:r>
                      <a:r>
                        <a:rPr lang="ru-RU" sz="1400" baseline="0" dirty="0">
                          <a:effectLst/>
                        </a:rPr>
                        <a:t>», «</a:t>
                      </a:r>
                      <a:r>
                        <a:rPr lang="ru-RU" sz="1400" baseline="0" dirty="0" err="1">
                          <a:effectLst/>
                        </a:rPr>
                        <a:t>Нюхченское</a:t>
                      </a:r>
                      <a:r>
                        <a:rPr lang="ru-RU" sz="1400" baseline="0" dirty="0">
                          <a:effectLst/>
                        </a:rPr>
                        <a:t>» вошли в состав Сурского территориального отдела; работники поселений «</a:t>
                      </a:r>
                      <a:r>
                        <a:rPr lang="ru-RU" sz="1400" baseline="0" dirty="0" err="1">
                          <a:effectLst/>
                        </a:rPr>
                        <a:t>Веркольское</a:t>
                      </a:r>
                      <a:r>
                        <a:rPr lang="ru-RU" sz="1400" baseline="0" dirty="0">
                          <a:effectLst/>
                        </a:rPr>
                        <a:t>», «</a:t>
                      </a:r>
                      <a:r>
                        <a:rPr lang="ru-RU" sz="1400" baseline="0" dirty="0" err="1">
                          <a:effectLst/>
                        </a:rPr>
                        <a:t>Карпогорское</a:t>
                      </a:r>
                      <a:r>
                        <a:rPr lang="ru-RU" sz="1400" baseline="0" dirty="0">
                          <a:effectLst/>
                        </a:rPr>
                        <a:t>», «</a:t>
                      </a:r>
                      <a:r>
                        <a:rPr lang="ru-RU" sz="1400" baseline="0" dirty="0" err="1">
                          <a:effectLst/>
                        </a:rPr>
                        <a:t>Кеврольское</a:t>
                      </a:r>
                      <a:r>
                        <a:rPr lang="ru-RU" sz="1400" baseline="0" dirty="0">
                          <a:effectLst/>
                        </a:rPr>
                        <a:t>», «</a:t>
                      </a:r>
                      <a:r>
                        <a:rPr lang="ru-RU" sz="1400" baseline="0" dirty="0" err="1">
                          <a:effectLst/>
                        </a:rPr>
                        <a:t>Кушкопальское</a:t>
                      </a:r>
                      <a:r>
                        <a:rPr lang="ru-RU" sz="1400" baseline="0" dirty="0">
                          <a:effectLst/>
                        </a:rPr>
                        <a:t>», «Междуреченское», «</a:t>
                      </a:r>
                      <a:r>
                        <a:rPr lang="ru-RU" sz="1400" baseline="0" dirty="0" err="1">
                          <a:effectLst/>
                        </a:rPr>
                        <a:t>Пиринемское</a:t>
                      </a:r>
                      <a:r>
                        <a:rPr lang="ru-RU" sz="1400" baseline="0" dirty="0">
                          <a:effectLst/>
                        </a:rPr>
                        <a:t>» стали муниципальными служащими отдела местного самоуправления администрации округа 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extLst>
                  <a:ext uri="{0D108BD9-81ED-4DB2-BD59-A6C34878D82A}">
                    <a16:rowId xmlns="" xmlns:a16="http://schemas.microsoft.com/office/drawing/2014/main" val="2334157703"/>
                  </a:ext>
                </a:extLst>
              </a:tr>
              <a:tr h="6565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Сурский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территориальный отдел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DejaVu Sans" charset="0"/>
                      </a:endParaRPr>
                    </a:p>
                  </a:txBody>
                  <a:tcPr marL="65160" marR="6516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юр. лицо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2180" marR="521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05791726"/>
                  </a:ext>
                </a:extLst>
              </a:tr>
              <a:tr h="6565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Ясненский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территориальный отдел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DejaVu Sans" charset="0"/>
                      </a:endParaRPr>
                    </a:p>
                  </a:txBody>
                  <a:tcPr marL="65160" marR="6516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юр. лицо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2180" marR="521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44123244"/>
                  </a:ext>
                </a:extLst>
              </a:tr>
              <a:tr h="7634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2180" marR="52180" marT="0" marB="0"/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Отдел по местному самоуправлению администрации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Пинежского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муниципального округа (и в то же время территориальный отдел центральной территории)</a:t>
                      </a:r>
                    </a:p>
                  </a:txBody>
                  <a:tcPr marL="65160" marR="6516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юр. лицо</a:t>
                      </a: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</a:p>
                  </a:txBody>
                  <a:tcPr marL="52180" marR="521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49312107"/>
                  </a:ext>
                </a:extLst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 bwMode="auto">
          <a:xfrm>
            <a:off x="2776071" y="533400"/>
            <a:ext cx="7712543" cy="591344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defRPr/>
            </a:pPr>
            <a:r>
              <a:rPr lang="ru-RU" b="1" dirty="0">
                <a:solidFill>
                  <a:prstClr val="white"/>
                </a:solidFill>
                <a:latin typeface="Calibri" panose="020F0502020204030204"/>
              </a:rPr>
              <a:t>Территориальное устройство </a:t>
            </a:r>
            <a:r>
              <a:rPr lang="ru-RU" b="1" dirty="0">
                <a:solidFill>
                  <a:prstClr val="white"/>
                </a:solidFill>
              </a:rPr>
              <a:t>муниципальных </a:t>
            </a:r>
            <a:r>
              <a:rPr lang="ru-RU" b="1" dirty="0">
                <a:solidFill>
                  <a:prstClr val="white"/>
                </a:solidFill>
                <a:latin typeface="Calibri" panose="020F0502020204030204"/>
              </a:rPr>
              <a:t>округов</a:t>
            </a:r>
          </a:p>
        </p:txBody>
      </p:sp>
    </p:spTree>
    <p:extLst>
      <p:ext uri="{BB962C8B-B14F-4D97-AF65-F5344CB8AC3E}">
        <p14:creationId xmlns:p14="http://schemas.microsoft.com/office/powerpoint/2010/main" val="891116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809876" y="142876"/>
            <a:ext cx="7858125" cy="214313"/>
          </a:xfrm>
          <a:prstGeom prst="rect">
            <a:avLst/>
          </a:prstGeom>
          <a:solidFill>
            <a:srgbClr val="376092"/>
          </a:solidFill>
          <a:ln w="9525">
            <a:noFill/>
            <a:miter lim="800000"/>
            <a:headEnd/>
            <a:tailEnd/>
          </a:ln>
        </p:spPr>
        <p:txBody>
          <a:bodyPr tIns="90000" bIns="9000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100" b="1" dirty="0">
              <a:solidFill>
                <a:prstClr val="white"/>
              </a:solidFill>
              <a:latin typeface="Calibri" panose="020F0502020204030204"/>
              <a:cs typeface="Arial" charset="0"/>
            </a:endParaRPr>
          </a:p>
        </p:txBody>
      </p:sp>
      <p:pic>
        <p:nvPicPr>
          <p:cNvPr id="4301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0"/>
            <a:ext cx="4714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00940" y="1549400"/>
          <a:ext cx="11574685" cy="3644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7474">
                  <a:extLst>
                    <a:ext uri="{9D8B030D-6E8A-4147-A177-3AD203B41FA5}">
                      <a16:colId xmlns="" xmlns:a16="http://schemas.microsoft.com/office/drawing/2014/main" val="1078572628"/>
                    </a:ext>
                  </a:extLst>
                </a:gridCol>
                <a:gridCol w="1870302">
                  <a:extLst>
                    <a:ext uri="{9D8B030D-6E8A-4147-A177-3AD203B41FA5}">
                      <a16:colId xmlns="" xmlns:a16="http://schemas.microsoft.com/office/drawing/2014/main" val="2507295678"/>
                    </a:ext>
                  </a:extLst>
                </a:gridCol>
                <a:gridCol w="559608">
                  <a:extLst>
                    <a:ext uri="{9D8B030D-6E8A-4147-A177-3AD203B41FA5}">
                      <a16:colId xmlns="" xmlns:a16="http://schemas.microsoft.com/office/drawing/2014/main" val="665533472"/>
                    </a:ext>
                  </a:extLst>
                </a:gridCol>
                <a:gridCol w="2678340">
                  <a:extLst>
                    <a:ext uri="{9D8B030D-6E8A-4147-A177-3AD203B41FA5}">
                      <a16:colId xmlns="" xmlns:a16="http://schemas.microsoft.com/office/drawing/2014/main" val="260313402"/>
                    </a:ext>
                  </a:extLst>
                </a:gridCol>
                <a:gridCol w="1011583">
                  <a:extLst>
                    <a:ext uri="{9D8B030D-6E8A-4147-A177-3AD203B41FA5}">
                      <a16:colId xmlns="" xmlns:a16="http://schemas.microsoft.com/office/drawing/2014/main" val="3598505349"/>
                    </a:ext>
                  </a:extLst>
                </a:gridCol>
                <a:gridCol w="1338349">
                  <a:extLst>
                    <a:ext uri="{9D8B030D-6E8A-4147-A177-3AD203B41FA5}">
                      <a16:colId xmlns="" xmlns:a16="http://schemas.microsoft.com/office/drawing/2014/main" val="3390714267"/>
                    </a:ext>
                  </a:extLst>
                </a:gridCol>
                <a:gridCol w="3779029">
                  <a:extLst>
                    <a:ext uri="{9D8B030D-6E8A-4147-A177-3AD203B41FA5}">
                      <a16:colId xmlns="" xmlns:a16="http://schemas.microsoft.com/office/drawing/2014/main" val="1553398635"/>
                    </a:ext>
                  </a:extLst>
                </a:gridCol>
              </a:tblGrid>
              <a:tr h="63109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Муниципальный округ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территориальных отделов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статус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общественный совет</a:t>
                      </a: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Особенности преобразования района в округ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extLst>
                  <a:ext uri="{0D108BD9-81ED-4DB2-BD59-A6C34878D82A}">
                    <a16:rowId xmlns="" xmlns:a16="http://schemas.microsoft.com/office/drawing/2014/main" val="363196072"/>
                  </a:ext>
                </a:extLst>
              </a:tr>
              <a:tr h="163093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52180" marR="521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Онежский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муниципальный округ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2180" marR="52180" marT="0" marB="0"/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Чекуевский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территориальный отдел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DejaVu Sans" charset="0"/>
                      </a:endParaRPr>
                    </a:p>
                  </a:txBody>
                  <a:tcPr marL="65160" marR="6516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юр. лицо</a:t>
                      </a: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2180" marR="521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Вместо 8 поселений создано 2 территориальных отдела и на</a:t>
                      </a:r>
                      <a:r>
                        <a:rPr lang="ru-RU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местах в трех бывших поселениях работают специалисты администрации округа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 «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Чекуевское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и «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Кодинское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вошли в состав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Чекуевского</a:t>
                      </a:r>
                      <a:r>
                        <a:rPr lang="ru-RU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территориального отдела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«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Малошуйское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», «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Мининскиое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», «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Золотушское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вошли в состав «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Малошуйского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территориального отдела, на</a:t>
                      </a:r>
                      <a:r>
                        <a:rPr lang="ru-RU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местах бывших поселений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«Онежское», «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Порожское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и «Покровское» работают специалисты администрации округа)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extLst>
                  <a:ext uri="{0D108BD9-81ED-4DB2-BD59-A6C34878D82A}">
                    <a16:rowId xmlns="" xmlns:a16="http://schemas.microsoft.com/office/drawing/2014/main" val="2334157703"/>
                  </a:ext>
                </a:extLst>
              </a:tr>
              <a:tr h="13822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2180" marR="52180" marT="0" marB="0"/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Малошуйский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территориальный отдел</a:t>
                      </a:r>
                    </a:p>
                  </a:txBody>
                  <a:tcPr marL="65160" marR="6516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юр. лицо</a:t>
                      </a: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</a:p>
                  </a:txBody>
                  <a:tcPr marL="52180" marR="521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49312107"/>
                  </a:ext>
                </a:extLst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 bwMode="auto">
          <a:xfrm>
            <a:off x="2776071" y="533400"/>
            <a:ext cx="7712543" cy="591344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defRPr/>
            </a:pPr>
            <a:r>
              <a:rPr lang="ru-RU" b="1" dirty="0">
                <a:solidFill>
                  <a:prstClr val="white"/>
                </a:solidFill>
                <a:latin typeface="Calibri" panose="020F0502020204030204"/>
              </a:rPr>
              <a:t>Территориальное устройство </a:t>
            </a:r>
            <a:r>
              <a:rPr lang="ru-RU" b="1" dirty="0">
                <a:solidFill>
                  <a:prstClr val="white"/>
                </a:solidFill>
              </a:rPr>
              <a:t>муниципальных </a:t>
            </a:r>
            <a:r>
              <a:rPr lang="ru-RU" b="1" dirty="0">
                <a:solidFill>
                  <a:prstClr val="white"/>
                </a:solidFill>
                <a:latin typeface="Calibri" panose="020F0502020204030204"/>
              </a:rPr>
              <a:t>округов</a:t>
            </a:r>
          </a:p>
        </p:txBody>
      </p:sp>
    </p:spTree>
    <p:extLst>
      <p:ext uri="{BB962C8B-B14F-4D97-AF65-F5344CB8AC3E}">
        <p14:creationId xmlns:p14="http://schemas.microsoft.com/office/powerpoint/2010/main" val="2644515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809876" y="142876"/>
            <a:ext cx="7858125" cy="214313"/>
          </a:xfrm>
          <a:prstGeom prst="rect">
            <a:avLst/>
          </a:prstGeom>
          <a:solidFill>
            <a:srgbClr val="376092"/>
          </a:solidFill>
          <a:ln w="9525">
            <a:noFill/>
            <a:miter lim="800000"/>
            <a:headEnd/>
            <a:tailEnd/>
          </a:ln>
        </p:spPr>
        <p:txBody>
          <a:bodyPr tIns="90000" bIns="9000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100" b="1" dirty="0">
              <a:solidFill>
                <a:prstClr val="white"/>
              </a:solidFill>
              <a:latin typeface="Calibri" panose="020F0502020204030204"/>
              <a:cs typeface="Arial" charset="0"/>
            </a:endParaRPr>
          </a:p>
        </p:txBody>
      </p:sp>
      <p:pic>
        <p:nvPicPr>
          <p:cNvPr id="4301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0"/>
            <a:ext cx="4714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636938"/>
              </p:ext>
            </p:extLst>
          </p:nvPr>
        </p:nvGraphicFramePr>
        <p:xfrm>
          <a:off x="300940" y="1549400"/>
          <a:ext cx="11574684" cy="3644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860">
                  <a:extLst>
                    <a:ext uri="{9D8B030D-6E8A-4147-A177-3AD203B41FA5}">
                      <a16:colId xmlns="" xmlns:a16="http://schemas.microsoft.com/office/drawing/2014/main" val="1078572628"/>
                    </a:ext>
                  </a:extLst>
                </a:gridCol>
                <a:gridCol w="2066412">
                  <a:extLst>
                    <a:ext uri="{9D8B030D-6E8A-4147-A177-3AD203B41FA5}">
                      <a16:colId xmlns="" xmlns:a16="http://schemas.microsoft.com/office/drawing/2014/main" val="2507295678"/>
                    </a:ext>
                  </a:extLst>
                </a:gridCol>
                <a:gridCol w="618285">
                  <a:extLst>
                    <a:ext uri="{9D8B030D-6E8A-4147-A177-3AD203B41FA5}">
                      <a16:colId xmlns="" xmlns:a16="http://schemas.microsoft.com/office/drawing/2014/main" val="665533472"/>
                    </a:ext>
                  </a:extLst>
                </a:gridCol>
                <a:gridCol w="3768696">
                  <a:extLst>
                    <a:ext uri="{9D8B030D-6E8A-4147-A177-3AD203B41FA5}">
                      <a16:colId xmlns="" xmlns:a16="http://schemas.microsoft.com/office/drawing/2014/main" val="260313402"/>
                    </a:ext>
                  </a:extLst>
                </a:gridCol>
                <a:gridCol w="2025120">
                  <a:extLst>
                    <a:ext uri="{9D8B030D-6E8A-4147-A177-3AD203B41FA5}">
                      <a16:colId xmlns="" xmlns:a16="http://schemas.microsoft.com/office/drawing/2014/main" val="3598505349"/>
                    </a:ext>
                  </a:extLst>
                </a:gridCol>
                <a:gridCol w="2723311">
                  <a:extLst>
                    <a:ext uri="{9D8B030D-6E8A-4147-A177-3AD203B41FA5}">
                      <a16:colId xmlns="" xmlns:a16="http://schemas.microsoft.com/office/drawing/2014/main" val="1553398635"/>
                    </a:ext>
                  </a:extLst>
                </a:gridCol>
              </a:tblGrid>
              <a:tr h="63109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Муниципальный округ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территориальных отделов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статус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Особенности преобразования района в округ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extLst>
                  <a:ext uri="{0D108BD9-81ED-4DB2-BD59-A6C34878D82A}">
                    <a16:rowId xmlns="" xmlns:a16="http://schemas.microsoft.com/office/drawing/2014/main" val="363196072"/>
                  </a:ext>
                </a:extLst>
              </a:tr>
              <a:tr h="3013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</a:rPr>
                        <a:t>* Вельский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</a:rPr>
                        <a:t>муниципальный округ</a:t>
                      </a:r>
                      <a:endParaRPr lang="ru-RU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52180" marR="52180" marT="0" marB="0"/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ru-RU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21 территориальный отдел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ru-RU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 с прежними названиями поселений)</a:t>
                      </a:r>
                      <a: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kumimoji="0" lang="en-US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</a:br>
                      <a:endParaRPr kumimoji="0" lang="ru-RU" alt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160" marR="6516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 статусом юр. лица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Вельский,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Кулойский</a:t>
                      </a:r>
                      <a:r>
                        <a:rPr lang="ru-RU" sz="1400" i="1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i="1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Муравьевский</a:t>
                      </a:r>
                      <a:r>
                        <a:rPr lang="ru-RU" sz="1400" i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80" marR="521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месте 21</a:t>
                      </a:r>
                      <a:r>
                        <a:rPr lang="ru-RU" sz="1400" i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поселения планируется создать 21 территориальный отдел</a:t>
                      </a:r>
                    </a:p>
                  </a:txBody>
                  <a:tcPr marL="52180" marR="52180" marT="0" marB="0"/>
                </a:tc>
                <a:extLst>
                  <a:ext uri="{0D108BD9-81ED-4DB2-BD59-A6C34878D82A}">
                    <a16:rowId xmlns="" xmlns:a16="http://schemas.microsoft.com/office/drawing/2014/main" val="2334157703"/>
                  </a:ext>
                </a:extLst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 bwMode="auto">
          <a:xfrm>
            <a:off x="2776071" y="533400"/>
            <a:ext cx="7712543" cy="591344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defRPr/>
            </a:pPr>
            <a:r>
              <a:rPr lang="ru-RU" b="1" dirty="0">
                <a:solidFill>
                  <a:prstClr val="white"/>
                </a:solidFill>
                <a:latin typeface="Calibri" panose="020F0502020204030204"/>
              </a:rPr>
              <a:t>Территориальное устройство </a:t>
            </a:r>
            <a:r>
              <a:rPr lang="ru-RU" b="1" dirty="0">
                <a:solidFill>
                  <a:prstClr val="white"/>
                </a:solidFill>
              </a:rPr>
              <a:t>муниципальных </a:t>
            </a:r>
            <a:r>
              <a:rPr lang="ru-RU" b="1" dirty="0">
                <a:solidFill>
                  <a:prstClr val="white"/>
                </a:solidFill>
                <a:latin typeface="Calibri" panose="020F0502020204030204"/>
              </a:rPr>
              <a:t>округов</a:t>
            </a:r>
          </a:p>
        </p:txBody>
      </p:sp>
    </p:spTree>
    <p:extLst>
      <p:ext uri="{BB962C8B-B14F-4D97-AF65-F5344CB8AC3E}">
        <p14:creationId xmlns:p14="http://schemas.microsoft.com/office/powerpoint/2010/main" val="1292320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7"/>
          <p:cNvSpPr txBox="1">
            <a:spLocks noChangeArrowheads="1"/>
          </p:cNvSpPr>
          <p:nvPr/>
        </p:nvSpPr>
        <p:spPr bwMode="auto">
          <a:xfrm>
            <a:off x="3503613" y="620714"/>
            <a:ext cx="6481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1800" b="1">
              <a:latin typeface="Arial" panose="020B0604020202020204" pitchFamily="34" charset="0"/>
            </a:endParaRPr>
          </a:p>
        </p:txBody>
      </p:sp>
      <p:sp>
        <p:nvSpPr>
          <p:cNvPr id="31749" name="TextBox 6"/>
          <p:cNvSpPr txBox="1">
            <a:spLocks noChangeArrowheads="1"/>
          </p:cNvSpPr>
          <p:nvPr/>
        </p:nvSpPr>
        <p:spPr bwMode="auto">
          <a:xfrm>
            <a:off x="2452688" y="3714750"/>
            <a:ext cx="8388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chemeClr val="bg1"/>
              </a:solidFill>
            </a:endParaRPr>
          </a:p>
        </p:txBody>
      </p:sp>
      <p:pic>
        <p:nvPicPr>
          <p:cNvPr id="3175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63" y="122211"/>
            <a:ext cx="415825" cy="46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 bwMode="auto">
          <a:xfrm>
            <a:off x="2809876" y="507564"/>
            <a:ext cx="8265561" cy="753647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cs typeface="Arial" charset="0"/>
              </a:rPr>
              <a:t>6 моделей территориального управления в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cs typeface="Arial" charset="0"/>
              </a:rPr>
              <a:t>созданных муниципальных округах:</a:t>
            </a:r>
          </a:p>
        </p:txBody>
      </p:sp>
      <p:graphicFrame>
        <p:nvGraphicFramePr>
          <p:cNvPr id="8" name="Group 4">
            <a:extLst>
              <a:ext uri="{FF2B5EF4-FFF2-40B4-BE49-F238E27FC236}">
                <a16:creationId xmlns="" xmlns:a16="http://schemas.microsoft.com/office/drawing/2014/main" id="{00D7C93A-60B2-4979-96AB-6CB426C9C1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588027"/>
              </p:ext>
            </p:extLst>
          </p:nvPr>
        </p:nvGraphicFramePr>
        <p:xfrm>
          <a:off x="403608" y="1374361"/>
          <a:ext cx="11384783" cy="5340256"/>
        </p:xfrm>
        <a:graphic>
          <a:graphicData uri="http://schemas.openxmlformats.org/drawingml/2006/table">
            <a:tbl>
              <a:tblPr/>
              <a:tblGrid>
                <a:gridCol w="472274">
                  <a:extLst>
                    <a:ext uri="{9D8B030D-6E8A-4147-A177-3AD203B41FA5}">
                      <a16:colId xmlns="" xmlns:a16="http://schemas.microsoft.com/office/drawing/2014/main" val="3517496944"/>
                    </a:ext>
                  </a:extLst>
                </a:gridCol>
                <a:gridCol w="7136735">
                  <a:extLst>
                    <a:ext uri="{9D8B030D-6E8A-4147-A177-3AD203B41FA5}">
                      <a16:colId xmlns="" xmlns:a16="http://schemas.microsoft.com/office/drawing/2014/main" val="3752684823"/>
                    </a:ext>
                  </a:extLst>
                </a:gridCol>
                <a:gridCol w="3775774">
                  <a:extLst>
                    <a:ext uri="{9D8B030D-6E8A-4147-A177-3AD203B41FA5}">
                      <a16:colId xmlns="" xmlns:a16="http://schemas.microsoft.com/office/drawing/2014/main" val="2315272389"/>
                    </a:ext>
                  </a:extLst>
                </a:gridCol>
              </a:tblGrid>
              <a:tr h="529094"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L="90000" marR="90000" marT="45003" marB="4500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Применяемая модель управления территорией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5003" marB="4500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Муниципальные округа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5003" marB="4500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9618077"/>
                  </a:ext>
                </a:extLst>
              </a:tr>
              <a:tr h="1248125"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0000" marR="90000" marT="45003" marB="4500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Территориальные отделы (управления) со статусом юридических лиц</a:t>
                      </a:r>
                    </a:p>
                  </a:txBody>
                  <a:tcPr marL="90000" marR="90000" marT="45003" marB="4500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Вилегодский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Плесецкий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Мезенский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Холмогорский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Приморский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Онежский</a:t>
                      </a:r>
                    </a:p>
                  </a:txBody>
                  <a:tcPr marL="90000" marR="90000" marT="45003" marB="4500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52161221"/>
                  </a:ext>
                </a:extLst>
              </a:tr>
              <a:tr h="1052512"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0000" marR="90000" marT="45003" marB="4500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Территориальные отделы (управления) без статуса юридических лиц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5003" marB="4500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Верхнетоемский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Каргопольский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Котласский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Няндомский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Красноборский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5003" marB="4500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943650"/>
                  </a:ext>
                </a:extLst>
              </a:tr>
              <a:tr h="433960"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0000" marR="90000" marT="45003" marB="4500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На месте поселений – муниципальные казенные учреждения</a:t>
                      </a:r>
                    </a:p>
                  </a:txBody>
                  <a:tcPr marL="90000" marR="90000" marT="45003" marB="4500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Виноградовский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5003" marB="4500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14644706"/>
                  </a:ext>
                </a:extLst>
              </a:tr>
              <a:tr h="529094"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0000" marR="90000" marT="45003" marB="4500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Без образования территориальных отделов (отдельный отдел/управление в администрации)</a:t>
                      </a:r>
                    </a:p>
                  </a:txBody>
                  <a:tcPr marL="90000" marR="90000" marT="45003" marB="4500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Лешуконский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5003" marB="4500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35334094"/>
                  </a:ext>
                </a:extLst>
              </a:tr>
              <a:tr h="599022"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0000" marR="90000" marT="45003" marB="4500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ru-RU" alt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Без образования территориальных отделов (специалисты бывших поселений в составе определенного отдела)</a:t>
                      </a:r>
                      <a:endParaRPr lang="ru-RU" sz="1400" dirty="0"/>
                    </a:p>
                  </a:txBody>
                  <a:tcPr marL="90000" marR="90000" marT="45003" marB="4500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ru-RU" alt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Шенкурский</a:t>
                      </a:r>
                      <a:endParaRPr lang="ru-RU" sz="1200" b="1" dirty="0"/>
                    </a:p>
                  </a:txBody>
                  <a:tcPr marL="90000" marR="90000" marT="45003" marB="4500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53640641"/>
                  </a:ext>
                </a:extLst>
              </a:tr>
              <a:tr h="661286"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0000" marR="90000" marT="45003" marB="4500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«Смешанный тип» (территориальные отделы и отдел в администрации округа)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5003" marB="4500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Устьянский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Пинежский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Приморский</a:t>
                      </a:r>
                    </a:p>
                  </a:txBody>
                  <a:tcPr marL="90000" marR="90000" marT="45003" marB="4500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80500807"/>
                  </a:ext>
                </a:extLst>
              </a:tr>
            </a:tbl>
          </a:graphicData>
        </a:graphic>
      </p:graphicFrame>
      <p:sp>
        <p:nvSpPr>
          <p:cNvPr id="2" name="TextBox 4">
            <a:extLst>
              <a:ext uri="{FF2B5EF4-FFF2-40B4-BE49-F238E27FC236}">
                <a16:creationId xmlns="" xmlns:a16="http://schemas.microsoft.com/office/drawing/2014/main" id="{A0F5A73D-1E3E-810A-A10C-85C40CB9D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76" y="142876"/>
            <a:ext cx="7858125" cy="214313"/>
          </a:xfrm>
          <a:prstGeom prst="rect">
            <a:avLst/>
          </a:prstGeom>
          <a:solidFill>
            <a:srgbClr val="376092"/>
          </a:solidFill>
          <a:ln w="9525">
            <a:noFill/>
            <a:miter lim="800000"/>
            <a:headEnd/>
            <a:tailEnd/>
          </a:ln>
        </p:spPr>
        <p:txBody>
          <a:bodyPr tIns="90000" bIns="9000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100" b="1" dirty="0">
              <a:solidFill>
                <a:prstClr val="white"/>
              </a:solidFill>
              <a:latin typeface="Calibri" panose="020F0502020204030204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107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66" y="0"/>
            <a:ext cx="118178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14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7"/>
          <p:cNvSpPr txBox="1">
            <a:spLocks noChangeArrowheads="1"/>
          </p:cNvSpPr>
          <p:nvPr/>
        </p:nvSpPr>
        <p:spPr bwMode="auto">
          <a:xfrm>
            <a:off x="3503613" y="620714"/>
            <a:ext cx="6481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1800" b="1">
              <a:latin typeface="Arial" panose="020B0604020202020204" pitchFamily="34" charset="0"/>
            </a:endParaRPr>
          </a:p>
        </p:txBody>
      </p:sp>
      <p:sp>
        <p:nvSpPr>
          <p:cNvPr id="31747" name="Rectangle 8"/>
          <p:cNvSpPr>
            <a:spLocks noChangeArrowheads="1"/>
          </p:cNvSpPr>
          <p:nvPr/>
        </p:nvSpPr>
        <p:spPr bwMode="auto">
          <a:xfrm>
            <a:off x="2027271" y="2750344"/>
            <a:ext cx="8501063" cy="78581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bg1"/>
              </a:solidFill>
            </a:endParaRPr>
          </a:p>
        </p:txBody>
      </p:sp>
      <p:sp>
        <p:nvSpPr>
          <p:cNvPr id="2054" name="TextBox 4"/>
          <p:cNvSpPr txBox="1">
            <a:spLocks noChangeArrowheads="1"/>
          </p:cNvSpPr>
          <p:nvPr/>
        </p:nvSpPr>
        <p:spPr bwMode="auto">
          <a:xfrm>
            <a:off x="883105" y="2448321"/>
            <a:ext cx="6715125" cy="857250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tIns="90000" bIns="90000"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bg1"/>
                </a:solidFill>
                <a:cs typeface="Arial" charset="0"/>
              </a:rPr>
              <a:t>Благодарю за внимание!</a:t>
            </a:r>
          </a:p>
        </p:txBody>
      </p:sp>
      <p:sp>
        <p:nvSpPr>
          <p:cNvPr id="31749" name="TextBox 6"/>
          <p:cNvSpPr txBox="1">
            <a:spLocks noChangeArrowheads="1"/>
          </p:cNvSpPr>
          <p:nvPr/>
        </p:nvSpPr>
        <p:spPr bwMode="auto">
          <a:xfrm>
            <a:off x="2452688" y="3714750"/>
            <a:ext cx="8388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chemeClr val="bg1"/>
              </a:solidFill>
            </a:endParaRPr>
          </a:p>
        </p:txBody>
      </p:sp>
      <p:pic>
        <p:nvPicPr>
          <p:cNvPr id="3175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463" y="620714"/>
            <a:ext cx="1255048" cy="141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029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707391" y="1516918"/>
            <a:ext cx="5046700" cy="547298"/>
          </a:xfrm>
          <a:custGeom>
            <a:avLst/>
            <a:gdLst/>
            <a:ahLst/>
            <a:cxnLst/>
            <a:rect l="l" t="t" r="r" b="b"/>
            <a:pathLst>
              <a:path w="5626735" h="1007744">
                <a:moveTo>
                  <a:pt x="5626608" y="0"/>
                </a:moveTo>
                <a:lnTo>
                  <a:pt x="0" y="0"/>
                </a:lnTo>
                <a:lnTo>
                  <a:pt x="0" y="1007363"/>
                </a:lnTo>
                <a:lnTo>
                  <a:pt x="5626608" y="1007363"/>
                </a:lnTo>
                <a:lnTo>
                  <a:pt x="5626608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27838" y="1516918"/>
            <a:ext cx="580727" cy="560568"/>
            <a:chOff x="5077967" y="1645920"/>
            <a:chExt cx="1015365" cy="1015365"/>
          </a:xfrm>
          <a:solidFill>
            <a:schemeClr val="bg2">
              <a:lumMod val="25000"/>
            </a:schemeClr>
          </a:solidFill>
        </p:grpSpPr>
        <p:sp>
          <p:nvSpPr>
            <p:cNvPr id="7" name="object 7"/>
            <p:cNvSpPr/>
            <p:nvPr/>
          </p:nvSpPr>
          <p:spPr>
            <a:xfrm>
              <a:off x="5084063" y="1652016"/>
              <a:ext cx="1003300" cy="1003300"/>
            </a:xfrm>
            <a:custGeom>
              <a:avLst/>
              <a:gdLst/>
              <a:ahLst/>
              <a:cxnLst/>
              <a:rect l="l" t="t" r="r" b="b"/>
              <a:pathLst>
                <a:path w="1003300" h="1003300">
                  <a:moveTo>
                    <a:pt x="501396" y="0"/>
                  </a:moveTo>
                  <a:lnTo>
                    <a:pt x="453116" y="2295"/>
                  </a:lnTo>
                  <a:lnTo>
                    <a:pt x="406133" y="9042"/>
                  </a:lnTo>
                  <a:lnTo>
                    <a:pt x="360657" y="20030"/>
                  </a:lnTo>
                  <a:lnTo>
                    <a:pt x="316899" y="35049"/>
                  </a:lnTo>
                  <a:lnTo>
                    <a:pt x="275068" y="53889"/>
                  </a:lnTo>
                  <a:lnTo>
                    <a:pt x="235375" y="76338"/>
                  </a:lnTo>
                  <a:lnTo>
                    <a:pt x="198030" y="102187"/>
                  </a:lnTo>
                  <a:lnTo>
                    <a:pt x="163243" y="131225"/>
                  </a:lnTo>
                  <a:lnTo>
                    <a:pt x="131225" y="163243"/>
                  </a:lnTo>
                  <a:lnTo>
                    <a:pt x="102187" y="198030"/>
                  </a:lnTo>
                  <a:lnTo>
                    <a:pt x="76338" y="235375"/>
                  </a:lnTo>
                  <a:lnTo>
                    <a:pt x="53889" y="275068"/>
                  </a:lnTo>
                  <a:lnTo>
                    <a:pt x="35049" y="316899"/>
                  </a:lnTo>
                  <a:lnTo>
                    <a:pt x="20030" y="360657"/>
                  </a:lnTo>
                  <a:lnTo>
                    <a:pt x="9042" y="406133"/>
                  </a:lnTo>
                  <a:lnTo>
                    <a:pt x="2295" y="453116"/>
                  </a:lnTo>
                  <a:lnTo>
                    <a:pt x="0" y="501396"/>
                  </a:lnTo>
                  <a:lnTo>
                    <a:pt x="2295" y="549675"/>
                  </a:lnTo>
                  <a:lnTo>
                    <a:pt x="9042" y="596658"/>
                  </a:lnTo>
                  <a:lnTo>
                    <a:pt x="20030" y="642134"/>
                  </a:lnTo>
                  <a:lnTo>
                    <a:pt x="35049" y="685892"/>
                  </a:lnTo>
                  <a:lnTo>
                    <a:pt x="53889" y="727723"/>
                  </a:lnTo>
                  <a:lnTo>
                    <a:pt x="76338" y="767416"/>
                  </a:lnTo>
                  <a:lnTo>
                    <a:pt x="102187" y="804761"/>
                  </a:lnTo>
                  <a:lnTo>
                    <a:pt x="131225" y="839548"/>
                  </a:lnTo>
                  <a:lnTo>
                    <a:pt x="163243" y="871566"/>
                  </a:lnTo>
                  <a:lnTo>
                    <a:pt x="198030" y="900604"/>
                  </a:lnTo>
                  <a:lnTo>
                    <a:pt x="235375" y="926453"/>
                  </a:lnTo>
                  <a:lnTo>
                    <a:pt x="275068" y="948902"/>
                  </a:lnTo>
                  <a:lnTo>
                    <a:pt x="316899" y="967742"/>
                  </a:lnTo>
                  <a:lnTo>
                    <a:pt x="360657" y="982761"/>
                  </a:lnTo>
                  <a:lnTo>
                    <a:pt x="406133" y="993749"/>
                  </a:lnTo>
                  <a:lnTo>
                    <a:pt x="453116" y="1000496"/>
                  </a:lnTo>
                  <a:lnTo>
                    <a:pt x="501396" y="1002792"/>
                  </a:lnTo>
                  <a:lnTo>
                    <a:pt x="549675" y="1000496"/>
                  </a:lnTo>
                  <a:lnTo>
                    <a:pt x="596658" y="993749"/>
                  </a:lnTo>
                  <a:lnTo>
                    <a:pt x="642134" y="982761"/>
                  </a:lnTo>
                  <a:lnTo>
                    <a:pt x="685892" y="967742"/>
                  </a:lnTo>
                  <a:lnTo>
                    <a:pt x="727723" y="948902"/>
                  </a:lnTo>
                  <a:lnTo>
                    <a:pt x="767416" y="926453"/>
                  </a:lnTo>
                  <a:lnTo>
                    <a:pt x="804761" y="900604"/>
                  </a:lnTo>
                  <a:lnTo>
                    <a:pt x="839548" y="871566"/>
                  </a:lnTo>
                  <a:lnTo>
                    <a:pt x="871566" y="839548"/>
                  </a:lnTo>
                  <a:lnTo>
                    <a:pt x="900604" y="804761"/>
                  </a:lnTo>
                  <a:lnTo>
                    <a:pt x="926453" y="767416"/>
                  </a:lnTo>
                  <a:lnTo>
                    <a:pt x="948902" y="727723"/>
                  </a:lnTo>
                  <a:lnTo>
                    <a:pt x="967742" y="685892"/>
                  </a:lnTo>
                  <a:lnTo>
                    <a:pt x="982761" y="642134"/>
                  </a:lnTo>
                  <a:lnTo>
                    <a:pt x="993749" y="596658"/>
                  </a:lnTo>
                  <a:lnTo>
                    <a:pt x="1000496" y="549675"/>
                  </a:lnTo>
                  <a:lnTo>
                    <a:pt x="1002791" y="501396"/>
                  </a:lnTo>
                  <a:lnTo>
                    <a:pt x="1000496" y="453116"/>
                  </a:lnTo>
                  <a:lnTo>
                    <a:pt x="993749" y="406133"/>
                  </a:lnTo>
                  <a:lnTo>
                    <a:pt x="982761" y="360657"/>
                  </a:lnTo>
                  <a:lnTo>
                    <a:pt x="967742" y="316899"/>
                  </a:lnTo>
                  <a:lnTo>
                    <a:pt x="948902" y="275068"/>
                  </a:lnTo>
                  <a:lnTo>
                    <a:pt x="926453" y="235375"/>
                  </a:lnTo>
                  <a:lnTo>
                    <a:pt x="900604" y="198030"/>
                  </a:lnTo>
                  <a:lnTo>
                    <a:pt x="871566" y="163243"/>
                  </a:lnTo>
                  <a:lnTo>
                    <a:pt x="839548" y="131225"/>
                  </a:lnTo>
                  <a:lnTo>
                    <a:pt x="804761" y="102187"/>
                  </a:lnTo>
                  <a:lnTo>
                    <a:pt x="767416" y="76338"/>
                  </a:lnTo>
                  <a:lnTo>
                    <a:pt x="727723" y="53889"/>
                  </a:lnTo>
                  <a:lnTo>
                    <a:pt x="685892" y="35049"/>
                  </a:lnTo>
                  <a:lnTo>
                    <a:pt x="642134" y="20030"/>
                  </a:lnTo>
                  <a:lnTo>
                    <a:pt x="596658" y="9042"/>
                  </a:lnTo>
                  <a:lnTo>
                    <a:pt x="549675" y="2295"/>
                  </a:lnTo>
                  <a:lnTo>
                    <a:pt x="50139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5084063" y="1652016"/>
              <a:ext cx="1003300" cy="1003300"/>
            </a:xfrm>
            <a:custGeom>
              <a:avLst/>
              <a:gdLst/>
              <a:ahLst/>
              <a:cxnLst/>
              <a:rect l="l" t="t" r="r" b="b"/>
              <a:pathLst>
                <a:path w="1003300" h="1003300">
                  <a:moveTo>
                    <a:pt x="0" y="501396"/>
                  </a:moveTo>
                  <a:lnTo>
                    <a:pt x="2295" y="453116"/>
                  </a:lnTo>
                  <a:lnTo>
                    <a:pt x="9042" y="406133"/>
                  </a:lnTo>
                  <a:lnTo>
                    <a:pt x="20030" y="360657"/>
                  </a:lnTo>
                  <a:lnTo>
                    <a:pt x="35049" y="316899"/>
                  </a:lnTo>
                  <a:lnTo>
                    <a:pt x="53889" y="275068"/>
                  </a:lnTo>
                  <a:lnTo>
                    <a:pt x="76338" y="235375"/>
                  </a:lnTo>
                  <a:lnTo>
                    <a:pt x="102187" y="198030"/>
                  </a:lnTo>
                  <a:lnTo>
                    <a:pt x="131225" y="163243"/>
                  </a:lnTo>
                  <a:lnTo>
                    <a:pt x="163243" y="131225"/>
                  </a:lnTo>
                  <a:lnTo>
                    <a:pt x="198030" y="102187"/>
                  </a:lnTo>
                  <a:lnTo>
                    <a:pt x="235375" y="76338"/>
                  </a:lnTo>
                  <a:lnTo>
                    <a:pt x="275068" y="53889"/>
                  </a:lnTo>
                  <a:lnTo>
                    <a:pt x="316899" y="35049"/>
                  </a:lnTo>
                  <a:lnTo>
                    <a:pt x="360657" y="20030"/>
                  </a:lnTo>
                  <a:lnTo>
                    <a:pt x="406133" y="9042"/>
                  </a:lnTo>
                  <a:lnTo>
                    <a:pt x="453116" y="2295"/>
                  </a:lnTo>
                  <a:lnTo>
                    <a:pt x="501396" y="0"/>
                  </a:lnTo>
                  <a:lnTo>
                    <a:pt x="549675" y="2295"/>
                  </a:lnTo>
                  <a:lnTo>
                    <a:pt x="596658" y="9042"/>
                  </a:lnTo>
                  <a:lnTo>
                    <a:pt x="642134" y="20030"/>
                  </a:lnTo>
                  <a:lnTo>
                    <a:pt x="685892" y="35049"/>
                  </a:lnTo>
                  <a:lnTo>
                    <a:pt x="727723" y="53889"/>
                  </a:lnTo>
                  <a:lnTo>
                    <a:pt x="767416" y="76338"/>
                  </a:lnTo>
                  <a:lnTo>
                    <a:pt x="804761" y="102187"/>
                  </a:lnTo>
                  <a:lnTo>
                    <a:pt x="839548" y="131225"/>
                  </a:lnTo>
                  <a:lnTo>
                    <a:pt x="871566" y="163243"/>
                  </a:lnTo>
                  <a:lnTo>
                    <a:pt x="900604" y="198030"/>
                  </a:lnTo>
                  <a:lnTo>
                    <a:pt x="926453" y="235375"/>
                  </a:lnTo>
                  <a:lnTo>
                    <a:pt x="948902" y="275068"/>
                  </a:lnTo>
                  <a:lnTo>
                    <a:pt x="967742" y="316899"/>
                  </a:lnTo>
                  <a:lnTo>
                    <a:pt x="982761" y="360657"/>
                  </a:lnTo>
                  <a:lnTo>
                    <a:pt x="993749" y="406133"/>
                  </a:lnTo>
                  <a:lnTo>
                    <a:pt x="1000496" y="453116"/>
                  </a:lnTo>
                  <a:lnTo>
                    <a:pt x="1002791" y="501396"/>
                  </a:lnTo>
                  <a:lnTo>
                    <a:pt x="1000496" y="549675"/>
                  </a:lnTo>
                  <a:lnTo>
                    <a:pt x="993749" y="596658"/>
                  </a:lnTo>
                  <a:lnTo>
                    <a:pt x="982761" y="642134"/>
                  </a:lnTo>
                  <a:lnTo>
                    <a:pt x="967742" y="685892"/>
                  </a:lnTo>
                  <a:lnTo>
                    <a:pt x="948902" y="727723"/>
                  </a:lnTo>
                  <a:lnTo>
                    <a:pt x="926453" y="767416"/>
                  </a:lnTo>
                  <a:lnTo>
                    <a:pt x="900604" y="804761"/>
                  </a:lnTo>
                  <a:lnTo>
                    <a:pt x="871566" y="839548"/>
                  </a:lnTo>
                  <a:lnTo>
                    <a:pt x="839548" y="871566"/>
                  </a:lnTo>
                  <a:lnTo>
                    <a:pt x="804761" y="900604"/>
                  </a:lnTo>
                  <a:lnTo>
                    <a:pt x="767416" y="926453"/>
                  </a:lnTo>
                  <a:lnTo>
                    <a:pt x="727723" y="948902"/>
                  </a:lnTo>
                  <a:lnTo>
                    <a:pt x="685892" y="967742"/>
                  </a:lnTo>
                  <a:lnTo>
                    <a:pt x="642134" y="982761"/>
                  </a:lnTo>
                  <a:lnTo>
                    <a:pt x="596658" y="993749"/>
                  </a:lnTo>
                  <a:lnTo>
                    <a:pt x="549675" y="1000496"/>
                  </a:lnTo>
                  <a:lnTo>
                    <a:pt x="501396" y="1002792"/>
                  </a:lnTo>
                  <a:lnTo>
                    <a:pt x="453116" y="1000496"/>
                  </a:lnTo>
                  <a:lnTo>
                    <a:pt x="406133" y="993749"/>
                  </a:lnTo>
                  <a:lnTo>
                    <a:pt x="360657" y="982761"/>
                  </a:lnTo>
                  <a:lnTo>
                    <a:pt x="316899" y="967742"/>
                  </a:lnTo>
                  <a:lnTo>
                    <a:pt x="275068" y="948902"/>
                  </a:lnTo>
                  <a:lnTo>
                    <a:pt x="235375" y="926453"/>
                  </a:lnTo>
                  <a:lnTo>
                    <a:pt x="198030" y="900604"/>
                  </a:lnTo>
                  <a:lnTo>
                    <a:pt x="163243" y="871566"/>
                  </a:lnTo>
                  <a:lnTo>
                    <a:pt x="131225" y="839548"/>
                  </a:lnTo>
                  <a:lnTo>
                    <a:pt x="102187" y="804761"/>
                  </a:lnTo>
                  <a:lnTo>
                    <a:pt x="76338" y="767416"/>
                  </a:lnTo>
                  <a:lnTo>
                    <a:pt x="53889" y="727723"/>
                  </a:lnTo>
                  <a:lnTo>
                    <a:pt x="35049" y="685892"/>
                  </a:lnTo>
                  <a:lnTo>
                    <a:pt x="20030" y="642134"/>
                  </a:lnTo>
                  <a:lnTo>
                    <a:pt x="9042" y="596658"/>
                  </a:lnTo>
                  <a:lnTo>
                    <a:pt x="2295" y="549675"/>
                  </a:lnTo>
                  <a:lnTo>
                    <a:pt x="0" y="501396"/>
                  </a:lnTo>
                  <a:close/>
                </a:path>
              </a:pathLst>
            </a:custGeom>
            <a:grpFill/>
            <a:ln w="12192">
              <a:solidFill>
                <a:srgbClr val="2C5579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431325" y="1520214"/>
            <a:ext cx="5678013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1100"/>
              </a:spcBef>
              <a:spcAft>
                <a:spcPts val="600"/>
              </a:spcAft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Социально-демографический статус 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глав муниципальных образований </a:t>
            </a: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7471" y="1679908"/>
            <a:ext cx="299841" cy="306262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0"/>
            <a:ext cx="4714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2809876" y="142876"/>
            <a:ext cx="7858125" cy="214313"/>
          </a:xfrm>
          <a:prstGeom prst="rect">
            <a:avLst/>
          </a:prstGeom>
          <a:solidFill>
            <a:srgbClr val="37609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</a:pPr>
            <a:endParaRPr lang="ru-RU" altLang="ru-RU"/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2809876" y="533400"/>
            <a:ext cx="7784426" cy="663352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Архангельская область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="" xmlns:a16="http://schemas.microsoft.com/office/drawing/2014/main" id="{CBA50D9F-2885-DC6E-69B5-76ED668B41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50091"/>
              </p:ext>
            </p:extLst>
          </p:nvPr>
        </p:nvGraphicFramePr>
        <p:xfrm>
          <a:off x="403973" y="2635130"/>
          <a:ext cx="5484293" cy="3241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="" xmlns:a16="http://schemas.microsoft.com/office/drawing/2014/main" id="{63BFE6AD-6196-3141-DEDE-F730A0A4A4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0313942"/>
              </p:ext>
            </p:extLst>
          </p:nvPr>
        </p:nvGraphicFramePr>
        <p:xfrm>
          <a:off x="6413581" y="2435454"/>
          <a:ext cx="5484293" cy="3440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558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2809876" y="142876"/>
            <a:ext cx="7858125" cy="214313"/>
          </a:xfrm>
          <a:prstGeom prst="rect">
            <a:avLst/>
          </a:prstGeom>
          <a:solidFill>
            <a:srgbClr val="37609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</a:pPr>
            <a:endParaRPr lang="ru-RU" altLang="ru-RU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22" y="-16668"/>
            <a:ext cx="4714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542925"/>
            <a:ext cx="746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145565"/>
              </p:ext>
            </p:extLst>
          </p:nvPr>
        </p:nvGraphicFramePr>
        <p:xfrm>
          <a:off x="1819622" y="1705053"/>
          <a:ext cx="8642916" cy="4479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2313">
                  <a:extLst>
                    <a:ext uri="{9D8B030D-6E8A-4147-A177-3AD203B41FA5}">
                      <a16:colId xmlns="" xmlns:a16="http://schemas.microsoft.com/office/drawing/2014/main" val="2076569594"/>
                    </a:ext>
                  </a:extLst>
                </a:gridCol>
                <a:gridCol w="1291180">
                  <a:extLst>
                    <a:ext uri="{9D8B030D-6E8A-4147-A177-3AD203B41FA5}">
                      <a16:colId xmlns="" xmlns:a16="http://schemas.microsoft.com/office/drawing/2014/main" val="2001890459"/>
                    </a:ext>
                  </a:extLst>
                </a:gridCol>
                <a:gridCol w="1273448">
                  <a:extLst>
                    <a:ext uri="{9D8B030D-6E8A-4147-A177-3AD203B41FA5}">
                      <a16:colId xmlns="" xmlns:a16="http://schemas.microsoft.com/office/drawing/2014/main" val="2833231446"/>
                    </a:ext>
                  </a:extLst>
                </a:gridCol>
                <a:gridCol w="1280982">
                  <a:extLst>
                    <a:ext uri="{9D8B030D-6E8A-4147-A177-3AD203B41FA5}">
                      <a16:colId xmlns="" xmlns:a16="http://schemas.microsoft.com/office/drawing/2014/main" val="1134968368"/>
                    </a:ext>
                  </a:extLst>
                </a:gridCol>
                <a:gridCol w="1280982">
                  <a:extLst>
                    <a:ext uri="{9D8B030D-6E8A-4147-A177-3AD203B41FA5}">
                      <a16:colId xmlns="" xmlns:a16="http://schemas.microsoft.com/office/drawing/2014/main" val="44674009"/>
                    </a:ext>
                  </a:extLst>
                </a:gridCol>
                <a:gridCol w="1394011">
                  <a:extLst>
                    <a:ext uri="{9D8B030D-6E8A-4147-A177-3AD203B41FA5}">
                      <a16:colId xmlns="" xmlns:a16="http://schemas.microsoft.com/office/drawing/2014/main" val="1384802955"/>
                    </a:ext>
                  </a:extLst>
                </a:gridCol>
              </a:tblGrid>
              <a:tr h="94890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j-lt"/>
                          <a:cs typeface="Times New Roman" panose="02020603050405020304" pitchFamily="18" charset="0"/>
                        </a:rPr>
                        <a:t>Вид</a:t>
                      </a:r>
                    </a:p>
                    <a:p>
                      <a:pPr algn="ctr"/>
                      <a:r>
                        <a:rPr lang="ru-RU" sz="1600" dirty="0">
                          <a:latin typeface="+mj-lt"/>
                          <a:cs typeface="Times New Roman" panose="02020603050405020304" pitchFamily="18" charset="0"/>
                        </a:rPr>
                        <a:t>муниципального образования</a:t>
                      </a:r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j-lt"/>
                          <a:cs typeface="Times New Roman" panose="02020603050405020304" pitchFamily="18" charset="0"/>
                        </a:rPr>
                        <a:t>на 1 января </a:t>
                      </a:r>
                    </a:p>
                    <a:p>
                      <a:pPr algn="ctr"/>
                      <a:r>
                        <a:rPr lang="ru-RU" sz="1600" dirty="0">
                          <a:latin typeface="+mj-lt"/>
                          <a:cs typeface="Times New Roman" panose="02020603050405020304" pitchFamily="18" charset="0"/>
                        </a:rPr>
                        <a:t>2006 года</a:t>
                      </a:r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j-lt"/>
                          <a:cs typeface="Times New Roman" panose="02020603050405020304" pitchFamily="18" charset="0"/>
                        </a:rPr>
                        <a:t>на 1</a:t>
                      </a:r>
                      <a:r>
                        <a:rPr lang="ru-RU" sz="1600" baseline="0" dirty="0">
                          <a:latin typeface="+mj-lt"/>
                          <a:cs typeface="Times New Roman" panose="02020603050405020304" pitchFamily="18" charset="0"/>
                        </a:rPr>
                        <a:t> января </a:t>
                      </a:r>
                    </a:p>
                    <a:p>
                      <a:pPr algn="ctr"/>
                      <a:r>
                        <a:rPr lang="ru-RU" sz="1600" dirty="0">
                          <a:latin typeface="+mj-lt"/>
                          <a:cs typeface="Times New Roman" panose="02020603050405020304" pitchFamily="18" charset="0"/>
                        </a:rPr>
                        <a:t>2020 года</a:t>
                      </a:r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j-lt"/>
                          <a:cs typeface="Times New Roman" panose="02020603050405020304" pitchFamily="18" charset="0"/>
                        </a:rPr>
                        <a:t>на 1 ноября</a:t>
                      </a:r>
                    </a:p>
                    <a:p>
                      <a:pPr algn="ctr"/>
                      <a:r>
                        <a:rPr lang="ru-RU" sz="1600" dirty="0">
                          <a:latin typeface="+mj-lt"/>
                          <a:cs typeface="Times New Roman" panose="02020603050405020304" pitchFamily="18" charset="0"/>
                        </a:rPr>
                        <a:t>2024 года </a:t>
                      </a:r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j-lt"/>
                          <a:cs typeface="Times New Roman" panose="02020603050405020304" pitchFamily="18" charset="0"/>
                        </a:rPr>
                        <a:t>на 1 января</a:t>
                      </a:r>
                    </a:p>
                    <a:p>
                      <a:pPr algn="ctr"/>
                      <a:r>
                        <a:rPr lang="ru-RU" sz="1600" dirty="0">
                          <a:latin typeface="+mj-lt"/>
                          <a:cs typeface="Times New Roman" panose="02020603050405020304" pitchFamily="18" charset="0"/>
                        </a:rPr>
                        <a:t> 2025 года</a:t>
                      </a:r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на 1 января</a:t>
                      </a:r>
                    </a:p>
                    <a:p>
                      <a:pPr algn="ctr"/>
                      <a:r>
                        <a:rPr lang="ru-RU" sz="1600" b="1" i="1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2026 года</a:t>
                      </a:r>
                    </a:p>
                  </a:txBody>
                  <a:tcPr marL="91439" marR="91439" marT="45733" marB="45733"/>
                </a:tc>
                <a:extLst>
                  <a:ext uri="{0D108BD9-81ED-4DB2-BD59-A6C34878D82A}">
                    <a16:rowId xmlns="" xmlns:a16="http://schemas.microsoft.com/office/drawing/2014/main" val="2130940974"/>
                  </a:ext>
                </a:extLst>
              </a:tr>
              <a:tr h="469445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Городские округа</a:t>
                      </a:r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1439" marR="91439" marT="45733" marB="45733"/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0000" marR="90000" marT="45003" marB="4500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0000" marR="90000" marT="45003" marB="45003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0000" marR="90000" marT="45003" marB="45003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0000" marR="90000" marT="45003" marB="45003" horzOverflow="overflow"/>
                </a:tc>
                <a:extLst>
                  <a:ext uri="{0D108BD9-81ED-4DB2-BD59-A6C34878D82A}">
                    <a16:rowId xmlns="" xmlns:a16="http://schemas.microsoft.com/office/drawing/2014/main" val="3112874293"/>
                  </a:ext>
                </a:extLst>
              </a:tr>
              <a:tr h="830541">
                <a:tc>
                  <a:txBody>
                    <a:bodyPr/>
                    <a:lstStyle/>
                    <a:p>
                      <a:r>
                        <a:rPr lang="ru-RU" sz="1600" u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Муниципальные районы</a:t>
                      </a:r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u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91439" marR="91439" marT="45733" marB="45733"/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90000" marR="90000" marT="45003" marB="4500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0000" marR="90000" marT="45003" marB="45003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0000" marR="90000" marT="45003" marB="45003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0000" marR="90000" marT="45003" marB="45003" horzOverflow="overflow"/>
                </a:tc>
                <a:extLst>
                  <a:ext uri="{0D108BD9-81ED-4DB2-BD59-A6C34878D82A}">
                    <a16:rowId xmlns="" xmlns:a16="http://schemas.microsoft.com/office/drawing/2014/main" val="1771437978"/>
                  </a:ext>
                </a:extLst>
              </a:tr>
              <a:tr h="630083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Муниципальные</a:t>
                      </a:r>
                      <a:r>
                        <a:rPr lang="ru-RU" sz="16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округа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u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1439" marR="91439" marT="45733" marB="45733"/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0000" marR="90000" marT="45003" marB="4500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0000" marR="90000" marT="45003" marB="45003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90000" marR="90000" marT="45003" marB="45003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90000" marR="90000" marT="45003" marB="45003" horzOverflow="overflow"/>
                </a:tc>
                <a:extLst>
                  <a:ext uri="{0D108BD9-81ED-4DB2-BD59-A6C34878D82A}">
                    <a16:rowId xmlns="" xmlns:a16="http://schemas.microsoft.com/office/drawing/2014/main" val="838503182"/>
                  </a:ext>
                </a:extLst>
              </a:tr>
              <a:tr h="565489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Городские поселения</a:t>
                      </a:r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u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91439" marR="91439" marT="45733" marB="45733"/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0000" marR="90000" marT="45003" marB="4500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0000" marR="90000" marT="45003" marB="45003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0000" marR="90000" marT="45003" marB="45003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0000" marR="90000" marT="45003" marB="45003" horzOverflow="overflow"/>
                </a:tc>
                <a:extLst>
                  <a:ext uri="{0D108BD9-81ED-4DB2-BD59-A6C34878D82A}">
                    <a16:rowId xmlns="" xmlns:a16="http://schemas.microsoft.com/office/drawing/2014/main" val="169747976"/>
                  </a:ext>
                </a:extLst>
              </a:tr>
              <a:tr h="565489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Сельские поселения</a:t>
                      </a:r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u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179</a:t>
                      </a:r>
                    </a:p>
                  </a:txBody>
                  <a:tcPr marL="91439" marR="91439" marT="45733" marB="45733"/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90000" marR="90000" marT="45003" marB="4500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90000" marR="90000" marT="45003" marB="45003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90000" marR="90000" marT="45003" marB="45003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0000" marR="90000" marT="45003" marB="45003" horzOverflow="overflow"/>
                </a:tc>
                <a:extLst>
                  <a:ext uri="{0D108BD9-81ED-4DB2-BD59-A6C34878D82A}">
                    <a16:rowId xmlns="" xmlns:a16="http://schemas.microsoft.com/office/drawing/2014/main" val="3400311084"/>
                  </a:ext>
                </a:extLst>
              </a:tr>
              <a:tr h="469445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229</a:t>
                      </a:r>
                    </a:p>
                  </a:txBody>
                  <a:tcPr marL="91439" marR="91439" marT="45733" marB="45733"/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159</a:t>
                      </a:r>
                    </a:p>
                  </a:txBody>
                  <a:tcPr marL="90000" marR="90000" marT="45003" marB="4500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90000" marR="90000" marT="45003" marB="45003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90000" marR="90000" marT="45003" marB="45003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13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13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90000" marR="90000" marT="45003" marB="45003" horzOverflow="overflow"/>
                </a:tc>
                <a:extLst>
                  <a:ext uri="{0D108BD9-81ED-4DB2-BD59-A6C34878D82A}">
                    <a16:rowId xmlns="" xmlns:a16="http://schemas.microsoft.com/office/drawing/2014/main" val="55468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032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48189"/>
            <a:ext cx="850423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809876" y="142876"/>
            <a:ext cx="7858125" cy="214313"/>
          </a:xfrm>
          <a:prstGeom prst="rect">
            <a:avLst/>
          </a:prstGeom>
          <a:solidFill>
            <a:srgbClr val="376092"/>
          </a:solidFill>
          <a:ln w="9525">
            <a:noFill/>
            <a:miter lim="800000"/>
            <a:headEnd/>
            <a:tailEnd/>
          </a:ln>
        </p:spPr>
        <p:txBody>
          <a:bodyPr tIns="90000" bIns="90000" anchor="ctr"/>
          <a:lstStyle/>
          <a:p>
            <a:pPr algn="r" eaLnBrk="1" hangingPunct="1">
              <a:defRPr/>
            </a:pPr>
            <a:endParaRPr lang="ru-RU" sz="1100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pic>
        <p:nvPicPr>
          <p:cNvPr id="1331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0"/>
            <a:ext cx="4714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 bwMode="auto">
          <a:xfrm>
            <a:off x="3785787" y="664242"/>
            <a:ext cx="7656908" cy="4394867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r>
              <a:rPr lang="ru-RU" b="1" dirty="0"/>
              <a:t>2 июня 2015</a:t>
            </a:r>
            <a:r>
              <a:rPr lang="ru-RU" dirty="0"/>
              <a:t> года Постановлением Правительства Архангельской области №200-пп утверждена Концепция организации местного самоуправления в Архангельской области.</a:t>
            </a:r>
          </a:p>
          <a:p>
            <a:pPr algn="ctr">
              <a:spcAft>
                <a:spcPts val="600"/>
              </a:spcAft>
              <a:defRPr/>
            </a:pPr>
            <a:endParaRPr lang="ru-RU" dirty="0"/>
          </a:p>
          <a:p>
            <a:pPr algn="ctr">
              <a:spcAft>
                <a:spcPts val="600"/>
              </a:spcAft>
              <a:defRPr/>
            </a:pPr>
            <a:r>
              <a:rPr lang="ru-RU" b="1" dirty="0"/>
              <a:t>В 2020 году Правительством Архангельской области разработана и утверждена Концепция создания и развития муниципальных округов Архангельской области</a:t>
            </a:r>
          </a:p>
          <a:p>
            <a:pPr algn="ctr">
              <a:spcAft>
                <a:spcPts val="600"/>
              </a:spcAft>
              <a:defRPr/>
            </a:pPr>
            <a:r>
              <a:rPr lang="ru-RU" b="1" dirty="0"/>
              <a:t>(утверждена постановлением Правительства Архангельской области от 31 марта 2020 года №155-пп)</a:t>
            </a:r>
          </a:p>
          <a:p>
            <a:pPr algn="ctr">
              <a:spcAft>
                <a:spcPts val="600"/>
              </a:spcAft>
              <a:defRPr/>
            </a:pPr>
            <a:r>
              <a:rPr lang="ru-RU" i="1" dirty="0"/>
              <a:t>Период действия Концепции – с 2021  по 2024 годы.</a:t>
            </a: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23" y="1396941"/>
            <a:ext cx="3555852" cy="323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25778"/>
            <a:ext cx="3415997" cy="288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70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0"/>
          <a:stretch>
            <a:fillRect/>
          </a:stretch>
        </p:blipFill>
        <p:spPr bwMode="auto">
          <a:xfrm>
            <a:off x="676275" y="2624057"/>
            <a:ext cx="3024188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0"/>
            <a:ext cx="4714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05319539"/>
              </p:ext>
            </p:extLst>
          </p:nvPr>
        </p:nvGraphicFramePr>
        <p:xfrm>
          <a:off x="3289301" y="1339479"/>
          <a:ext cx="8226424" cy="5147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угольник 4"/>
          <p:cNvSpPr/>
          <p:nvPr/>
        </p:nvSpPr>
        <p:spPr bwMode="auto">
          <a:xfrm>
            <a:off x="3289300" y="1412875"/>
            <a:ext cx="503238" cy="649288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 sz="36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783014" y="2492375"/>
            <a:ext cx="503237" cy="649288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 sz="36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935414" y="3573463"/>
            <a:ext cx="504825" cy="647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 sz="36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3783014" y="4652963"/>
            <a:ext cx="503237" cy="647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 sz="36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3289300" y="5734050"/>
            <a:ext cx="503238" cy="647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 sz="36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2809876" y="214313"/>
            <a:ext cx="7858125" cy="214312"/>
          </a:xfrm>
          <a:prstGeom prst="rect">
            <a:avLst/>
          </a:prstGeom>
          <a:solidFill>
            <a:srgbClr val="376092"/>
          </a:solidFill>
          <a:ln w="9525">
            <a:noFill/>
            <a:miter lim="800000"/>
            <a:headEnd/>
            <a:tailEnd/>
          </a:ln>
        </p:spPr>
        <p:txBody>
          <a:bodyPr tIns="90000" bIns="90000" anchor="ctr"/>
          <a:lstStyle/>
          <a:p>
            <a:pPr algn="r" eaLnBrk="1" hangingPunct="1">
              <a:defRPr/>
            </a:pPr>
            <a:endParaRPr lang="ru-RU" sz="1100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2809876" y="604231"/>
            <a:ext cx="7750622" cy="629524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spcAft>
                <a:spcPts val="60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Предпосылки создания муниципальных округов:</a:t>
            </a:r>
          </a:p>
          <a:p>
            <a:pPr algn="ctr">
              <a:spcAft>
                <a:spcPts val="600"/>
              </a:spcAft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563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809876" y="142876"/>
            <a:ext cx="7858125" cy="214313"/>
          </a:xfrm>
          <a:prstGeom prst="rect">
            <a:avLst/>
          </a:prstGeom>
          <a:solidFill>
            <a:srgbClr val="376092"/>
          </a:solidFill>
          <a:ln w="9525">
            <a:noFill/>
            <a:miter lim="800000"/>
            <a:headEnd/>
            <a:tailEnd/>
          </a:ln>
        </p:spPr>
        <p:txBody>
          <a:bodyPr tIns="90000" bIns="90000" anchor="ctr"/>
          <a:lstStyle/>
          <a:p>
            <a:pPr algn="r" eaLnBrk="1" hangingPunct="1">
              <a:defRPr/>
            </a:pPr>
            <a:endParaRPr lang="ru-RU" sz="1100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pic>
        <p:nvPicPr>
          <p:cNvPr id="3891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0"/>
            <a:ext cx="4714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 bwMode="auto">
          <a:xfrm>
            <a:off x="2776070" y="533400"/>
            <a:ext cx="7784426" cy="663352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Положительные стороны создания муниципальных округов: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="" xmlns:a16="http://schemas.microsoft.com/office/drawing/2014/main" id="{99959CA2-F10D-416D-AAB8-6F30F67468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4672906"/>
              </p:ext>
            </p:extLst>
          </p:nvPr>
        </p:nvGraphicFramePr>
        <p:xfrm>
          <a:off x="1809721" y="1285860"/>
          <a:ext cx="9246206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2776068" y="2011914"/>
            <a:ext cx="7784427" cy="902202"/>
            <a:chOff x="966337" y="214933"/>
            <a:chExt cx="7099506" cy="422891"/>
          </a:xfrm>
        </p:grpSpPr>
        <p:sp>
          <p:nvSpPr>
            <p:cNvPr id="9" name="Прямоугольник с двумя скругленными соседними углами 8"/>
            <p:cNvSpPr/>
            <p:nvPr/>
          </p:nvSpPr>
          <p:spPr>
            <a:xfrm rot="5400000">
              <a:off x="4304644" y="-3123374"/>
              <a:ext cx="422891" cy="7099506"/>
            </a:xfrm>
            <a:prstGeom prst="round2Same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966337" y="226374"/>
              <a:ext cx="7078862" cy="381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b="1" kern="1200" dirty="0">
                  <a:solidFill>
                    <a:schemeClr val="tx2"/>
                  </a:solidFill>
                </a:rPr>
                <a:t>Формирование единого информационного пространства для обеспечения доступа жителей к информации о деятельности органов местного самоуправления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574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809876" y="142876"/>
            <a:ext cx="7858125" cy="214313"/>
          </a:xfrm>
          <a:prstGeom prst="rect">
            <a:avLst/>
          </a:prstGeom>
          <a:solidFill>
            <a:srgbClr val="376092"/>
          </a:solidFill>
          <a:ln w="9525">
            <a:noFill/>
            <a:miter lim="800000"/>
            <a:headEnd/>
            <a:tailEnd/>
          </a:ln>
        </p:spPr>
        <p:txBody>
          <a:bodyPr tIns="90000" bIns="90000" anchor="ctr"/>
          <a:lstStyle/>
          <a:p>
            <a:pPr algn="r" eaLnBrk="1" hangingPunct="1">
              <a:defRPr/>
            </a:pPr>
            <a:endParaRPr lang="ru-RU" sz="1100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pic>
        <p:nvPicPr>
          <p:cNvPr id="3891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0"/>
            <a:ext cx="4714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 bwMode="auto">
          <a:xfrm>
            <a:off x="2776070" y="533400"/>
            <a:ext cx="7784426" cy="663352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Положительные стороны создания муниципальных округов: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="" xmlns:a16="http://schemas.microsoft.com/office/drawing/2014/main" id="{99959CA2-F10D-416D-AAB8-6F30F67468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2692552"/>
              </p:ext>
            </p:extLst>
          </p:nvPr>
        </p:nvGraphicFramePr>
        <p:xfrm>
          <a:off x="1809721" y="1285860"/>
          <a:ext cx="8569911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2312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809876" y="142876"/>
            <a:ext cx="7858125" cy="214313"/>
          </a:xfrm>
          <a:prstGeom prst="rect">
            <a:avLst/>
          </a:prstGeom>
          <a:solidFill>
            <a:srgbClr val="376092"/>
          </a:solidFill>
          <a:ln w="9525">
            <a:noFill/>
            <a:miter lim="800000"/>
            <a:headEnd/>
            <a:tailEnd/>
          </a:ln>
        </p:spPr>
        <p:txBody>
          <a:bodyPr tIns="90000" bIns="90000" anchor="ctr"/>
          <a:lstStyle/>
          <a:p>
            <a:pPr algn="r" eaLnBrk="1" hangingPunct="1">
              <a:defRPr/>
            </a:pPr>
            <a:endParaRPr lang="ru-RU" sz="1100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pic>
        <p:nvPicPr>
          <p:cNvPr id="1638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0"/>
            <a:ext cx="4714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 bwMode="auto">
          <a:xfrm>
            <a:off x="2826972" y="504342"/>
            <a:ext cx="7733524" cy="642001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spcAft>
                <a:spcPts val="60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Создание муниципальных округов на территории</a:t>
            </a:r>
          </a:p>
          <a:p>
            <a:pPr algn="ctr">
              <a:spcAft>
                <a:spcPts val="60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Архангельской области</a:t>
            </a:r>
          </a:p>
          <a:p>
            <a:pPr algn="ctr">
              <a:spcAft>
                <a:spcPts val="600"/>
              </a:spcAft>
              <a:defRPr/>
            </a:pP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646298"/>
              </p:ext>
            </p:extLst>
          </p:nvPr>
        </p:nvGraphicFramePr>
        <p:xfrm>
          <a:off x="1340546" y="1293496"/>
          <a:ext cx="5893515" cy="53296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3605">
                  <a:extLst>
                    <a:ext uri="{9D8B030D-6E8A-4147-A177-3AD203B41FA5}">
                      <a16:colId xmlns="" xmlns:a16="http://schemas.microsoft.com/office/drawing/2014/main" val="772502074"/>
                    </a:ext>
                  </a:extLst>
                </a:gridCol>
                <a:gridCol w="4559910">
                  <a:extLst>
                    <a:ext uri="{9D8B030D-6E8A-4147-A177-3AD203B41FA5}">
                      <a16:colId xmlns="" xmlns:a16="http://schemas.microsoft.com/office/drawing/2014/main" val="3681330439"/>
                    </a:ext>
                  </a:extLst>
                </a:gridCol>
              </a:tblGrid>
              <a:tr h="4167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9" marR="43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муниципального округа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9" marR="43509" marT="0" marB="0"/>
                </a:tc>
                <a:extLst>
                  <a:ext uri="{0D108BD9-81ED-4DB2-BD59-A6C34878D82A}">
                    <a16:rowId xmlns="" xmlns:a16="http://schemas.microsoft.com/office/drawing/2014/main" val="1707149679"/>
                  </a:ext>
                </a:extLst>
              </a:tr>
              <a:tr h="629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2020 год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9" marR="435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 </a:t>
                      </a:r>
                      <a:r>
                        <a:rPr lang="ru-RU" sz="1400" dirty="0" err="1">
                          <a:effectLst/>
                        </a:rPr>
                        <a:t>Каргопольский</a:t>
                      </a:r>
                      <a:r>
                        <a:rPr lang="ru-RU" sz="1400" dirty="0">
                          <a:effectLst/>
                        </a:rPr>
                        <a:t> муниципальный округ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 </a:t>
                      </a:r>
                      <a:r>
                        <a:rPr lang="ru-RU" sz="1400" dirty="0" err="1">
                          <a:effectLst/>
                        </a:rPr>
                        <a:t>Вилегодский</a:t>
                      </a:r>
                      <a:r>
                        <a:rPr lang="ru-RU" sz="1400" dirty="0">
                          <a:effectLst/>
                        </a:rPr>
                        <a:t> муниципальный округ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9" marR="43509" marT="0" marB="0"/>
                </a:tc>
                <a:extLst>
                  <a:ext uri="{0D108BD9-81ED-4DB2-BD59-A6C34878D82A}">
                    <a16:rowId xmlns="" xmlns:a16="http://schemas.microsoft.com/office/drawing/2014/main" val="408288512"/>
                  </a:ext>
                </a:extLst>
              </a:tr>
              <a:tr h="842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2021 год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9" marR="435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 </a:t>
                      </a:r>
                      <a:r>
                        <a:rPr lang="ru-RU" sz="1400" dirty="0" err="1">
                          <a:effectLst/>
                        </a:rPr>
                        <a:t>Верхнетоемский</a:t>
                      </a:r>
                      <a:r>
                        <a:rPr lang="ru-RU" sz="1400" dirty="0">
                          <a:effectLst/>
                        </a:rPr>
                        <a:t> муниципальный округ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4. </a:t>
                      </a:r>
                      <a:r>
                        <a:rPr lang="ru-RU" sz="1400" dirty="0" err="1">
                          <a:effectLst/>
                        </a:rPr>
                        <a:t>Виноградовский</a:t>
                      </a:r>
                      <a:r>
                        <a:rPr lang="ru-RU" sz="1400" dirty="0">
                          <a:effectLst/>
                        </a:rPr>
                        <a:t> муниципальный округ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5. Плесецкий муниципальный округ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9" marR="43509" marT="0" marB="0"/>
                </a:tc>
                <a:extLst>
                  <a:ext uri="{0D108BD9-81ED-4DB2-BD59-A6C34878D82A}">
                    <a16:rowId xmlns="" xmlns:a16="http://schemas.microsoft.com/office/drawing/2014/main" val="290130450"/>
                  </a:ext>
                </a:extLst>
              </a:tr>
              <a:tr h="1587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2022 год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9" marR="435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6. </a:t>
                      </a:r>
                      <a:r>
                        <a:rPr lang="ru-RU" sz="1400" dirty="0" err="1">
                          <a:effectLst/>
                        </a:rPr>
                        <a:t>Котласский</a:t>
                      </a:r>
                      <a:r>
                        <a:rPr lang="ru-RU" sz="1400" dirty="0">
                          <a:effectLst/>
                        </a:rPr>
                        <a:t> муниципальный округ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7. </a:t>
                      </a:r>
                      <a:r>
                        <a:rPr lang="ru-RU" sz="1400" dirty="0" err="1">
                          <a:effectLst/>
                        </a:rPr>
                        <a:t>Лешуконский</a:t>
                      </a:r>
                      <a:r>
                        <a:rPr lang="ru-RU" sz="1400" dirty="0">
                          <a:effectLst/>
                        </a:rPr>
                        <a:t> муниципальный округ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8. Мезенский муниципальный округ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9. </a:t>
                      </a:r>
                      <a:r>
                        <a:rPr lang="ru-RU" sz="1400" dirty="0" err="1">
                          <a:effectLst/>
                        </a:rPr>
                        <a:t>Няндомский</a:t>
                      </a:r>
                      <a:r>
                        <a:rPr lang="ru-RU" sz="1400" dirty="0">
                          <a:effectLst/>
                        </a:rPr>
                        <a:t> муниципальный округ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10. </a:t>
                      </a:r>
                      <a:r>
                        <a:rPr lang="ru-RU" sz="1400" dirty="0" err="1">
                          <a:effectLst/>
                        </a:rPr>
                        <a:t>Устьянский</a:t>
                      </a:r>
                      <a:r>
                        <a:rPr lang="ru-RU" sz="1400" dirty="0">
                          <a:effectLst/>
                        </a:rPr>
                        <a:t> муниципальный округ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11. Холмогорский муниципальный округ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12. Шенкурский муниципальный округ  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9" marR="43509" marT="0" marB="0"/>
                </a:tc>
                <a:extLst>
                  <a:ext uri="{0D108BD9-81ED-4DB2-BD59-A6C34878D82A}">
                    <a16:rowId xmlns="" xmlns:a16="http://schemas.microsoft.com/office/drawing/2014/main" val="2303525636"/>
                  </a:ext>
                </a:extLst>
              </a:tr>
              <a:tr h="629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2023 год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9" marR="435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13. </a:t>
                      </a:r>
                      <a:r>
                        <a:rPr lang="ru-RU" sz="1400" dirty="0" err="1">
                          <a:effectLst/>
                        </a:rPr>
                        <a:t>Красноборский</a:t>
                      </a:r>
                      <a:r>
                        <a:rPr lang="ru-RU" sz="1400" dirty="0">
                          <a:effectLst/>
                        </a:rPr>
                        <a:t> муниципальный округ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14. Приморский муниципальный округ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r>
                        <a:rPr lang="ru-RU" sz="1400" dirty="0">
                          <a:effectLst/>
                        </a:rPr>
                        <a:t>5.</a:t>
                      </a:r>
                      <a:r>
                        <a:rPr lang="ru-RU" sz="1400" baseline="0" dirty="0">
                          <a:effectLst/>
                        </a:rPr>
                        <a:t> Пинежский муниципальный округ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9" marR="43509" marT="0" marB="0"/>
                </a:tc>
                <a:extLst>
                  <a:ext uri="{0D108BD9-81ED-4DB2-BD59-A6C34878D82A}">
                    <a16:rowId xmlns="" xmlns:a16="http://schemas.microsoft.com/office/drawing/2014/main" val="3859589725"/>
                  </a:ext>
                </a:extLst>
              </a:tr>
              <a:tr h="4620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43509" marR="435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 Онежский муниципальный округ</a:t>
                      </a:r>
                    </a:p>
                  </a:txBody>
                  <a:tcPr marL="43509" marR="43509" marT="0" marB="0"/>
                </a:tc>
                <a:extLst>
                  <a:ext uri="{0D108BD9-81ED-4DB2-BD59-A6C34878D82A}">
                    <a16:rowId xmlns="" xmlns:a16="http://schemas.microsoft.com/office/drawing/2014/main" val="140275554"/>
                  </a:ext>
                </a:extLst>
              </a:tr>
              <a:tr h="6004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43509" marR="435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 Вельский муниципальный округ</a:t>
                      </a:r>
                    </a:p>
                  </a:txBody>
                  <a:tcPr marL="43509" marR="43509" marT="0" marB="0"/>
                </a:tc>
                <a:extLst>
                  <a:ext uri="{0D108BD9-81ED-4DB2-BD59-A6C34878D82A}">
                    <a16:rowId xmlns="" xmlns:a16="http://schemas.microsoft.com/office/drawing/2014/main" val="1931103724"/>
                  </a:ext>
                </a:extLst>
              </a:tr>
            </a:tbl>
          </a:graphicData>
        </a:graphic>
      </p:graphicFrame>
      <p:sp>
        <p:nvSpPr>
          <p:cNvPr id="16415" name="Прямоугольник 1"/>
          <p:cNvSpPr>
            <a:spLocks noChangeArrowheads="1"/>
          </p:cNvSpPr>
          <p:nvPr/>
        </p:nvSpPr>
        <p:spPr bwMode="auto">
          <a:xfrm>
            <a:off x="7901282" y="2768568"/>
            <a:ext cx="365340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39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400" dirty="0">
                <a:solidFill>
                  <a:srgbClr val="10253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Оставшиеся муниципальные районы Архангельской области: </a:t>
            </a:r>
          </a:p>
          <a:p>
            <a:pPr algn="just"/>
            <a:endParaRPr lang="ru-RU" altLang="ru-RU" sz="1400" dirty="0">
              <a:solidFill>
                <a:srgbClr val="10253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400" dirty="0">
                <a:solidFill>
                  <a:srgbClr val="10253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1. Ленский муниципальный район</a:t>
            </a:r>
          </a:p>
          <a:p>
            <a:pPr algn="just"/>
            <a:r>
              <a:rPr lang="ru-RU" altLang="ru-RU" sz="1400" dirty="0">
                <a:solidFill>
                  <a:srgbClr val="10253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altLang="ru-RU" sz="1400" dirty="0" err="1">
                <a:solidFill>
                  <a:srgbClr val="10253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Коношский</a:t>
            </a:r>
            <a:r>
              <a:rPr lang="ru-RU" altLang="ru-RU" sz="1400" dirty="0">
                <a:solidFill>
                  <a:srgbClr val="10253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муниципальный район</a:t>
            </a:r>
          </a:p>
        </p:txBody>
      </p:sp>
    </p:spTree>
    <p:extLst>
      <p:ext uri="{BB962C8B-B14F-4D97-AF65-F5344CB8AC3E}">
        <p14:creationId xmlns:p14="http://schemas.microsoft.com/office/powerpoint/2010/main" val="1307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</TotalTime>
  <Words>2282</Words>
  <Application>Microsoft Office PowerPoint</Application>
  <PresentationFormat>Широкоэкранный</PresentationFormat>
  <Paragraphs>621</Paragraphs>
  <Slides>25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Corbel</vt:lpstr>
      <vt:lpstr>DejaVu Sans</vt:lpstr>
      <vt:lpstr>Microsoft Sans Serif</vt:lpstr>
      <vt:lpstr>Times New Roman</vt:lpstr>
      <vt:lpstr>Parcel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Петрова Мира Александровна</dc:creator>
  <cp:lastModifiedBy>user</cp:lastModifiedBy>
  <cp:revision>77</cp:revision>
  <cp:lastPrinted>2024-02-28T09:32:50Z</cp:lastPrinted>
  <dcterms:created xsi:type="dcterms:W3CDTF">2023-11-30T07:12:44Z</dcterms:created>
  <dcterms:modified xsi:type="dcterms:W3CDTF">2025-06-26T23:09:29Z</dcterms:modified>
</cp:coreProperties>
</file>