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мидей Людмила" initials="СЛ" lastIdx="1" clrIdx="0">
    <p:extLst>
      <p:ext uri="{19B8F6BF-5375-455C-9EA6-DF929625EA0E}">
        <p15:presenceInfo xmlns:p15="http://schemas.microsoft.com/office/powerpoint/2012/main" userId="Семидей Людмил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4DB2809-6449-4915-B319-1BB0F30D3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B387F2-2DE8-451E-B32B-C1FA491BE9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C48D3-8D58-45B2-98ED-8523E9310B1D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47FD24-E2A1-4371-BDE3-0EB7B40D9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4BA69D-BCF8-4325-B945-DAEEE7FA15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0F860-E574-4A16-97D7-126F45CFD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63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48A67-B4BA-47D7-9036-985D9FF511E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D4D1-EF97-4D8A-97C9-3DB5CD76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2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3209187-3716-408D-AD07-9B83A0A6D92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564AE2-0470-4BEB-B071-FE87D9EC634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FF2B7BD-F7F9-4FB3-A572-5B8F91C823E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80851E-E30F-4269-B970-3C7BD1646EB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C441429-8F5E-43D8-9557-F24D41B99DE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3914E8-26C2-40B5-A686-F3A6B76A61B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576168-D683-4C8A-82F4-E41CA2A681E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BCFD1AF-8D79-40F4-999E-98770E6C888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495A54-66A7-4BE0-B8CD-86484C53D33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A91CFF-6FFA-4EF5-B9BD-107B4C91625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FAECDDD-4D19-4DD5-98EA-791960395DB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ru-RU"/>
              <a:t>Отчет главы Мазановского района за 2021 год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122D108-0D54-49A8-91A5-EC5154C1C54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Отчет главы Мазановского района за 2021 год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BEE3D6-6FEC-4323-8D3C-9233CD28EF6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2434B7-C6DE-4ECD-9886-521E49067266}"/>
              </a:ext>
            </a:extLst>
          </p:cNvPr>
          <p:cNvSpPr txBox="1"/>
          <p:nvPr/>
        </p:nvSpPr>
        <p:spPr>
          <a:xfrm>
            <a:off x="634182" y="1523018"/>
            <a:ext cx="8982220" cy="226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переходе на одноуровневую систему муниципального управления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примере Мазановского муниципального округа Амурской области</a:t>
            </a:r>
            <a:endParaRPr lang="ru-RU" altLang="ru-RU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48401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10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9461" y="248739"/>
            <a:ext cx="672582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Правовая база и алгоритм для преобразования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F18BD6-BB0A-4801-9196-99CFA44BCF6E}"/>
              </a:ext>
            </a:extLst>
          </p:cNvPr>
          <p:cNvSpPr txBox="1"/>
          <p:nvPr/>
        </p:nvSpPr>
        <p:spPr>
          <a:xfrm>
            <a:off x="1617529" y="597668"/>
            <a:ext cx="8440105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На первых сессиях </a:t>
            </a:r>
            <a:r>
              <a:rPr lang="ru-RU" sz="1500" dirty="0" smtClean="0"/>
              <a:t>округа приняты </a:t>
            </a:r>
            <a:r>
              <a:rPr lang="ru-RU" sz="1500" dirty="0"/>
              <a:t>НПА, предусмотренные дорожной картой, в </a:t>
            </a:r>
            <a:r>
              <a:rPr lang="ru-RU" sz="1500" dirty="0" err="1"/>
              <a:t>т.ч</a:t>
            </a:r>
            <a:r>
              <a:rPr lang="ru-RU" sz="1500" dirty="0" smtClean="0"/>
              <a:t>. организационные вопросы Совета, о </a:t>
            </a:r>
            <a:r>
              <a:rPr lang="ru-RU" sz="1500" dirty="0"/>
              <a:t>правопреемстве ОМСУ, о публичных слушаниях, о конкурсе по выборам главы МО, Устав МО и др.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Объявлен конкурс на должность главы муниципального округа (документы подали 3 кандидата, конкурсная комиссия рекомендовала депутатам 2 кандидатуры для избрания).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/>
              <a:t>19 ноября 2024 года </a:t>
            </a:r>
            <a:r>
              <a:rPr lang="ru-RU" sz="1500" dirty="0"/>
              <a:t>– выборы  главы округа, </a:t>
            </a:r>
            <a:r>
              <a:rPr lang="ru-RU" sz="1500" b="1" dirty="0"/>
              <a:t>22 ноября </a:t>
            </a:r>
            <a:r>
              <a:rPr lang="ru-RU" sz="1500" dirty="0"/>
              <a:t>глава округа вступил в должность.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Со дня вступления главы в должность прекратили полномочия главы сельсоветов (остались председателями ликвидационных комиссий, решениями Совета округа на них были возложены полномочия по управлению делами администрации до 31 декабря).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/>
              <a:t>25 ноября 2024 года </a:t>
            </a:r>
            <a:r>
              <a:rPr lang="ru-RU" sz="1500" dirty="0"/>
              <a:t>Устав муниципального округа передан в Минюст на регистрацию, </a:t>
            </a:r>
            <a:r>
              <a:rPr lang="ru-RU" sz="1500" b="1" dirty="0"/>
              <a:t>29-го ноября </a:t>
            </a:r>
            <a:r>
              <a:rPr lang="ru-RU" sz="1500" dirty="0"/>
              <a:t>получено уведомление о регистрации Устава.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/>
              <a:t>2 декабря 2024 года </a:t>
            </a:r>
            <a:r>
              <a:rPr lang="ru-RU" sz="1500" dirty="0"/>
              <a:t>Устав официально опубликован в сетевом издании.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/>
              <a:t>5 декабря 2024 года </a:t>
            </a:r>
            <a:r>
              <a:rPr lang="ru-RU" sz="1500" dirty="0"/>
              <a:t>на сессии приняты решения о создании органов местного самоуправления округа и учреждении финансового управления как юридических лиц – муниципальных казенных учреждений.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/>
              <a:t>Все остальные учреждения района внесли изменения в учредительные документы, штампы и печати об изменении учредителя и переименовании.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48401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11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9461" y="262589"/>
            <a:ext cx="7994081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+mn-lt"/>
              </a:rPr>
              <a:t>Схема управления администрации Мазановского муниципального округа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D6E3DBF1-31AC-4953-9F6B-EF07E28EFA69}"/>
              </a:ext>
            </a:extLst>
          </p:cNvPr>
          <p:cNvGrpSpPr/>
          <p:nvPr/>
        </p:nvGrpSpPr>
        <p:grpSpPr>
          <a:xfrm>
            <a:off x="1466280" y="485032"/>
            <a:ext cx="7881052" cy="4485218"/>
            <a:chOff x="1466280" y="485032"/>
            <a:chExt cx="7881052" cy="448521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71C283C4-578D-4BFA-AF1E-1ADCEC8DBD06}"/>
                </a:ext>
              </a:extLst>
            </p:cNvPr>
            <p:cNvGrpSpPr/>
            <p:nvPr/>
          </p:nvGrpSpPr>
          <p:grpSpPr>
            <a:xfrm>
              <a:off x="1466280" y="485032"/>
              <a:ext cx="7881052" cy="4485218"/>
              <a:chOff x="1466280" y="485032"/>
              <a:chExt cx="7881052" cy="4485218"/>
            </a:xfrm>
          </p:grpSpPr>
          <p:pic>
            <p:nvPicPr>
              <p:cNvPr id="18" name="Рисунок 1">
                <a:extLst>
                  <a:ext uri="{FF2B5EF4-FFF2-40B4-BE49-F238E27FC236}">
                    <a16:creationId xmlns:a16="http://schemas.microsoft.com/office/drawing/2014/main" xmlns="" id="{EEC3F6BC-191A-4E33-9489-C28AFBB147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58"/>
              <a:stretch/>
            </p:blipFill>
            <p:spPr bwMode="auto">
              <a:xfrm>
                <a:off x="1466280" y="485032"/>
                <a:ext cx="7881052" cy="4485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BEC1EEE0-9FCF-4433-9297-87F01825E763}"/>
                  </a:ext>
                </a:extLst>
              </p:cNvPr>
              <p:cNvSpPr/>
              <p:nvPr/>
            </p:nvSpPr>
            <p:spPr>
              <a:xfrm>
                <a:off x="7797077" y="485032"/>
                <a:ext cx="1361671" cy="3113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E6F5FADC-117F-48CB-85AA-410E4156E91B}"/>
                </a:ext>
              </a:extLst>
            </p:cNvPr>
            <p:cNvCxnSpPr>
              <a:cxnSpLocks/>
            </p:cNvCxnSpPr>
            <p:nvPr/>
          </p:nvCxnSpPr>
          <p:spPr>
            <a:xfrm>
              <a:off x="7733267" y="749262"/>
              <a:ext cx="4889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0DF55233-F690-46FB-B599-E06F135B0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2227" y="749262"/>
              <a:ext cx="0" cy="1075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31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48401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12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9461" y="401812"/>
            <a:ext cx="7994081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+mn-lt"/>
              </a:rPr>
              <a:t>            Схема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управления </a:t>
            </a:r>
            <a:r>
              <a:rPr lang="ru-RU" altLang="ru-RU" sz="1800" b="1" dirty="0" smtClean="0">
                <a:solidFill>
                  <a:schemeClr val="tx2"/>
                </a:solidFill>
                <a:latin typeface="+mn-lt"/>
              </a:rPr>
              <a:t> по  МО Амурской области</a:t>
            </a:r>
            <a:endParaRPr lang="ru-RU" altLang="ru-RU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6A0569-1BC5-4EFA-83BA-A01B5CC14154}"/>
              </a:ext>
            </a:extLst>
          </p:cNvPr>
          <p:cNvSpPr txBox="1"/>
          <p:nvPr/>
        </p:nvSpPr>
        <p:spPr>
          <a:xfrm>
            <a:off x="1783997" y="1329520"/>
            <a:ext cx="74336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Из 15-ти преобразованных районных муниципальных образований в 12-ти созданы муниципальные бюджетные и казенные учреждения, вместо ликвидированных администраций </a:t>
            </a:r>
            <a:r>
              <a:rPr lang="ru-RU" dirty="0" smtClean="0"/>
              <a:t>городских и </a:t>
            </a:r>
            <a:r>
              <a:rPr lang="ru-RU" dirty="0"/>
              <a:t>сельских </a:t>
            </a:r>
            <a:r>
              <a:rPr lang="ru-RU" dirty="0" smtClean="0"/>
              <a:t>поселений.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В 3-х муниципалитетах созданы территориальные отделы администрации МО (со статусом или без статуса юридического лица).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2 МО еще в  переходном периоде, не приняли решения о создании новых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39098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48401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13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94302" y="2447477"/>
            <a:ext cx="505418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477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82DA9BB3-6EFC-45BE-BC71-969C6657B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802594"/>
              </p:ext>
            </p:extLst>
          </p:nvPr>
        </p:nvGraphicFramePr>
        <p:xfrm>
          <a:off x="1079640" y="1556349"/>
          <a:ext cx="8344580" cy="3078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231">
                  <a:extLst>
                    <a:ext uri="{9D8B030D-6E8A-4147-A177-3AD203B41FA5}">
                      <a16:colId xmlns:a16="http://schemas.microsoft.com/office/drawing/2014/main" xmlns="" val="2739020955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xmlns="" val="3156056896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xmlns="" val="3009289389"/>
                    </a:ext>
                  </a:extLst>
                </a:gridCol>
                <a:gridCol w="1194619">
                  <a:extLst>
                    <a:ext uri="{9D8B030D-6E8A-4147-A177-3AD203B41FA5}">
                      <a16:colId xmlns:a16="http://schemas.microsoft.com/office/drawing/2014/main" xmlns="" val="2779899171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xmlns="" val="1696798559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xmlns="" val="3752886070"/>
                    </a:ext>
                  </a:extLst>
                </a:gridCol>
                <a:gridCol w="1113504">
                  <a:extLst>
                    <a:ext uri="{9D8B030D-6E8A-4147-A177-3AD203B41FA5}">
                      <a16:colId xmlns:a16="http://schemas.microsoft.com/office/drawing/2014/main" xmlns="" val="1050332858"/>
                    </a:ext>
                  </a:extLst>
                </a:gridCol>
              </a:tblGrid>
              <a:tr h="424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городские округа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муниципальные районы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муниципальные округа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городские поселения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сельские поселения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777761306"/>
                  </a:ext>
                </a:extLst>
              </a:tr>
              <a:tr h="201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1777869147"/>
                  </a:ext>
                </a:extLst>
              </a:tr>
              <a:tr h="206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1056654111"/>
                  </a:ext>
                </a:extLst>
              </a:tr>
              <a:tr h="214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1118368424"/>
                  </a:ext>
                </a:extLst>
              </a:tr>
              <a:tr h="214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19.01.2021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1143838747"/>
                  </a:ext>
                </a:extLst>
              </a:tr>
              <a:tr h="2212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30.07.2021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4072788554"/>
                  </a:ext>
                </a:extLst>
              </a:tr>
              <a:tr h="235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2864701199"/>
                  </a:ext>
                </a:extLst>
              </a:tr>
              <a:tr h="221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07.06.2022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1288319333"/>
                  </a:ext>
                </a:extLst>
              </a:tr>
              <a:tr h="199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12.07.2022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3804422889"/>
                  </a:ext>
                </a:extLst>
              </a:tr>
              <a:tr h="185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3553253017"/>
                  </a:ext>
                </a:extLst>
              </a:tr>
              <a:tr h="214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10.04.2023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1447987301"/>
                  </a:ext>
                </a:extLst>
              </a:tr>
              <a:tr h="199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07.05.2024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2639999365"/>
                  </a:ext>
                </a:extLst>
              </a:tr>
              <a:tr h="33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30.04.2025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58" marR="61458" marT="0" marB="0"/>
                </a:tc>
                <a:extLst>
                  <a:ext uri="{0D108BD9-81ED-4DB2-BD59-A6C34878D82A}">
                    <a16:rowId xmlns:a16="http://schemas.microsoft.com/office/drawing/2014/main" xmlns="" val="1717541341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37295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2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49C7C138-8EA2-446A-AB9E-AFDCB430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560" y="434981"/>
            <a:ext cx="792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муниципальных образований в Амурской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динамике с 2019 по 2025 год</a:t>
            </a:r>
            <a:endParaRPr lang="ru-RU" altLang="ru-RU" sz="14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985" y="52335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00326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3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CD4484F-38AC-4891-9957-28FD8A4F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560" y="52335"/>
            <a:ext cx="7486646" cy="467424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>
                <a:solidFill>
                  <a:srgbClr val="002060"/>
                </a:solidFill>
              </a:rPr>
              <a:t>Мазановский </a:t>
            </a:r>
            <a:r>
              <a:rPr lang="ru-RU" sz="1800" b="1" dirty="0" smtClean="0">
                <a:solidFill>
                  <a:srgbClr val="002060"/>
                </a:solidFill>
              </a:rPr>
              <a:t>муниципальный округ </a:t>
            </a:r>
            <a:r>
              <a:rPr lang="ru-RU" sz="1800" b="1" dirty="0">
                <a:solidFill>
                  <a:srgbClr val="002060"/>
                </a:solidFill>
              </a:rPr>
              <a:t>на карте Амурской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B0491DB-1B41-4350-A691-F0A5CCF63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133" y="498520"/>
            <a:ext cx="4809178" cy="44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18147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4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CD4484F-38AC-4891-9957-28FD8A4F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193" y="52335"/>
            <a:ext cx="6148929" cy="467424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      Мазановский муниципальный округ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E94FDD-0EB8-4193-AB46-EEA121D78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307" y="441919"/>
            <a:ext cx="4170025" cy="46577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3F5C21-316D-4742-836B-21C23BE81614}"/>
              </a:ext>
            </a:extLst>
          </p:cNvPr>
          <p:cNvSpPr txBox="1"/>
          <p:nvPr/>
        </p:nvSpPr>
        <p:spPr>
          <a:xfrm>
            <a:off x="5330039" y="1021973"/>
            <a:ext cx="3273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40 населенных пунктов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8C858C8-C121-470D-966B-2EAC2E5FFD30}"/>
              </a:ext>
            </a:extLst>
          </p:cNvPr>
          <p:cNvSpPr txBox="1"/>
          <p:nvPr/>
        </p:nvSpPr>
        <p:spPr>
          <a:xfrm>
            <a:off x="5322734" y="1353115"/>
            <a:ext cx="39892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Площадь территории – 28,3 тыс. км²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8779617-EC84-4F8F-856F-72F5C28DF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7338" y="1678268"/>
            <a:ext cx="1261981" cy="78645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4A4E6D5-9CCF-436F-A1C3-1F1A97D25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0350" y="3512802"/>
            <a:ext cx="1261981" cy="83522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398CC21-C3E7-487B-ABE6-6BE3DBE30C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9722" y="2704425"/>
            <a:ext cx="1421414" cy="7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254346" y="5111045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5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87230" y="139604"/>
            <a:ext cx="6725827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Местное самоуправление в Мазановском районе (муниципальном округе)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262A0426-F2E4-48ED-ADC4-B495BBBB2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46135"/>
              </p:ext>
            </p:extLst>
          </p:nvPr>
        </p:nvGraphicFramePr>
        <p:xfrm>
          <a:off x="1708560" y="762136"/>
          <a:ext cx="8120496" cy="4223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4941">
                  <a:extLst>
                    <a:ext uri="{9D8B030D-6E8A-4147-A177-3AD203B41FA5}">
                      <a16:colId xmlns:a16="http://schemas.microsoft.com/office/drawing/2014/main" xmlns="" val="565846568"/>
                    </a:ext>
                  </a:extLst>
                </a:gridCol>
                <a:gridCol w="5365555">
                  <a:extLst>
                    <a:ext uri="{9D8B030D-6E8A-4147-A177-3AD203B41FA5}">
                      <a16:colId xmlns:a16="http://schemas.microsoft.com/office/drawing/2014/main" xmlns="" val="3149642183"/>
                    </a:ext>
                  </a:extLst>
                </a:gridCol>
              </a:tblGrid>
              <a:tr h="347172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Мазановский район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Мазановский муниципальный округ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538066"/>
                  </a:ext>
                </a:extLst>
              </a:tr>
              <a:tr h="517680">
                <a:tc>
                  <a:txBody>
                    <a:bodyPr/>
                    <a:lstStyle/>
                    <a:p>
                      <a:pPr indent="850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 муниципальных образований:</a:t>
                      </a:r>
                    </a:p>
                    <a:p>
                      <a:pPr indent="850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– муниципальный район</a:t>
                      </a:r>
                    </a:p>
                    <a:p>
                      <a:pPr indent="850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– сельских поселений</a:t>
                      </a: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муниципальное образование: муниципальный округ</a:t>
                      </a: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/>
                </a:tc>
                <a:extLst>
                  <a:ext uri="{0D108BD9-81ED-4DB2-BD59-A6C34878D82A}">
                    <a16:rowId xmlns:a16="http://schemas.microsoft.com/office/drawing/2014/main" xmlns="" val="3248067453"/>
                  </a:ext>
                </a:extLst>
              </a:tr>
              <a:tr h="545391">
                <a:tc>
                  <a:txBody>
                    <a:bodyPr/>
                    <a:lstStyle/>
                    <a:p>
                      <a:pPr indent="850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 представительных органов:</a:t>
                      </a:r>
                    </a:p>
                    <a:p>
                      <a:pPr indent="850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– муниципальный район, 18 депутатов</a:t>
                      </a:r>
                    </a:p>
                    <a:p>
                      <a:pPr indent="850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– сельских поселений, 106 депутатов</a:t>
                      </a: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представительный орган – Совет народных депутатов муниципального округа, 18 депутатов (6 </a:t>
                      </a:r>
                      <a:r>
                        <a:rPr lang="ru-RU" sz="11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трехмандатных</a:t>
                      </a: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округов)</a:t>
                      </a: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/>
                </a:tc>
                <a:extLst>
                  <a:ext uri="{0D108BD9-81ED-4DB2-BD59-A6C34878D82A}">
                    <a16:rowId xmlns:a16="http://schemas.microsoft.com/office/drawing/2014/main" xmlns="" val="3708126579"/>
                  </a:ext>
                </a:extLst>
              </a:tr>
              <a:tr h="1619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 администраций: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– муниципальный район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– сельских поселений</a:t>
                      </a: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Администрация муниципального округа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муниципальных казенных учреждений (заменили Молчановский, Краснояровский, Белояровский, сельсоветы, 8 небольших сельсоветов объединены в МКУ территориальное управление с 8 территориальными отделами)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муниципальное бюджетное учреждение (заменило Новокиевский сельсовет)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Нотариальные услуги оказываются в селах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округа, </a:t>
                      </a: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там же исполняются полномочия по военкоматам (за исключением окружного центра)</a:t>
                      </a: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/>
                </a:tc>
                <a:extLst>
                  <a:ext uri="{0D108BD9-81ED-4DB2-BD59-A6C34878D82A}">
                    <a16:rowId xmlns:a16="http://schemas.microsoft.com/office/drawing/2014/main" xmlns="" val="1022096689"/>
                  </a:ext>
                </a:extLst>
              </a:tr>
              <a:tr h="680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 глав муниципальных образований: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– муниципальный район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– сельских поселений</a:t>
                      </a: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– глава муниципального округа</a:t>
                      </a:r>
                      <a:endParaRPr lang="ru-RU" sz="11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48" marR="70748" marT="35380" marB="35380"/>
                </a:tc>
                <a:extLst>
                  <a:ext uri="{0D108BD9-81ED-4DB2-BD59-A6C34878D82A}">
                    <a16:rowId xmlns:a16="http://schemas.microsoft.com/office/drawing/2014/main" xmlns="" val="1433003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0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11045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6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57733" y="365014"/>
            <a:ext cx="672582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Цель и принципы преобразования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2B84CA-D7B2-423E-83C9-A77AFC5D0A58}"/>
              </a:ext>
            </a:extLst>
          </p:cNvPr>
          <p:cNvSpPr txBox="1"/>
          <p:nvPr/>
        </p:nvSpPr>
        <p:spPr>
          <a:xfrm>
            <a:off x="2094270" y="1107622"/>
            <a:ext cx="64892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Цель преобразования местного самоуправления </a:t>
            </a:r>
            <a:r>
              <a:rPr lang="ru-RU" dirty="0"/>
              <a:t>– повышение эффективности деятельности органов местного самоуправления.</a:t>
            </a:r>
          </a:p>
          <a:p>
            <a:endParaRPr lang="ru-RU" dirty="0"/>
          </a:p>
          <a:p>
            <a:r>
              <a:rPr lang="ru-RU" b="1" dirty="0"/>
              <a:t>Основные принципы преобразования местного самоуправления</a:t>
            </a:r>
            <a:r>
              <a:rPr lang="ru-RU" dirty="0"/>
              <a:t>:</a:t>
            </a:r>
          </a:p>
          <a:p>
            <a:r>
              <a:rPr lang="ru-RU" dirty="0"/>
              <a:t>- недопустимость отдаления власти от населения;</a:t>
            </a:r>
          </a:p>
          <a:p>
            <a:r>
              <a:rPr lang="ru-RU" dirty="0"/>
              <a:t>- принцип целостности территорий и доступности органов власти.</a:t>
            </a:r>
          </a:p>
        </p:txBody>
      </p:sp>
    </p:spTree>
    <p:extLst>
      <p:ext uri="{BB962C8B-B14F-4D97-AF65-F5344CB8AC3E}">
        <p14:creationId xmlns:p14="http://schemas.microsoft.com/office/powerpoint/2010/main" val="12354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48401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7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83997" y="361761"/>
            <a:ext cx="672582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Задачи преобразования местного самоуправления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EAF55D-7AA9-4B28-BFA8-6C520D1F7D8B}"/>
              </a:ext>
            </a:extLst>
          </p:cNvPr>
          <p:cNvSpPr txBox="1"/>
          <p:nvPr/>
        </p:nvSpPr>
        <p:spPr>
          <a:xfrm>
            <a:off x="2065552" y="969783"/>
            <a:ext cx="735866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Повышение административной управляемости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Укрепление кадрового потенциала органов местного самоуправления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Объединение доходных источников объединившихся поселений, повышение эффективности использования финансовых средств, возможность оптимизации расходов, в том числе за счет экономии средств на проведение выборных кампаний в сельских поселениях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Исключение (уменьшение) нагрузки по разработке и утверждению НПА, устранение дублирующих функций.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участия в национальных проектах и областных программах для сел округа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Сохранение социального и исторического уклада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18751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48401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8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9964" y="415429"/>
            <a:ext cx="672582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Правовая база и алгоритм для преобразования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9976CF-1964-482E-A089-3A80052D7A72}"/>
              </a:ext>
            </a:extLst>
          </p:cNvPr>
          <p:cNvSpPr txBox="1"/>
          <p:nvPr/>
        </p:nvSpPr>
        <p:spPr>
          <a:xfrm>
            <a:off x="1730742" y="987608"/>
            <a:ext cx="77156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Основание для преобразования муниципального образования Мазановский район Амурской области в Мазановский муниципальный округ Амурской области – инициатива Мазановского районного Совета народных депутатов.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31 октября - 03 ноября 2023 года</a:t>
            </a:r>
            <a:r>
              <a:rPr lang="ru-RU" sz="1600" dirty="0"/>
              <a:t> (во всех сельских муниципальных образованиях Мазановского района), </a:t>
            </a:r>
            <a:r>
              <a:rPr lang="ru-RU" sz="1600" b="1" dirty="0"/>
              <a:t>28 ноября 2023 года </a:t>
            </a:r>
            <a:r>
              <a:rPr lang="ru-RU" sz="1600" dirty="0"/>
              <a:t>(районным Советом народных депутатов) проведены публичные слушания по вопросу преобразования муниципальных образований, входящих в состав муниципального образования Мазановский муниципальный район Амурской области путем объединения всех поселений, с последующим наделением вновь образованного муниципального образования статусом муниципального округа (в соответствии с пунктом 2 части 1 статьи 14 Закона Амурской области от 23.12.2005 № 127-ОЗ «О порядке решения вопросов административно-территориального устройства Амурской области» и уставами сельских поселений (сельсоветов)</a:t>
            </a:r>
          </a:p>
        </p:txBody>
      </p:sp>
    </p:spTree>
    <p:extLst>
      <p:ext uri="{BB962C8B-B14F-4D97-AF65-F5344CB8AC3E}">
        <p14:creationId xmlns:p14="http://schemas.microsoft.com/office/powerpoint/2010/main" val="30405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847CB0B-1DFD-4E7B-8DD1-CA0C9D604211}"/>
              </a:ext>
            </a:extLst>
          </p:cNvPr>
          <p:cNvCxnSpPr>
            <a:cxnSpLocks/>
          </p:cNvCxnSpPr>
          <p:nvPr/>
        </p:nvCxnSpPr>
        <p:spPr>
          <a:xfrm>
            <a:off x="184808" y="5021826"/>
            <a:ext cx="923941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70BEB7-06FD-4AFB-959B-FFF1CEEF8F89}"/>
              </a:ext>
            </a:extLst>
          </p:cNvPr>
          <p:cNvGrpSpPr/>
          <p:nvPr/>
        </p:nvGrpSpPr>
        <p:grpSpPr>
          <a:xfrm>
            <a:off x="0" y="0"/>
            <a:ext cx="10079640" cy="5670550"/>
            <a:chOff x="0" y="0"/>
            <a:chExt cx="10079640" cy="56705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922EE54-2C02-484B-9C34-8CA22B14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87" r="49702" b="15746"/>
            <a:stretch/>
          </p:blipFill>
          <p:spPr>
            <a:xfrm>
              <a:off x="6902245" y="15670"/>
              <a:ext cx="3177395" cy="5377511"/>
            </a:xfrm>
            <a:prstGeom prst="rect">
              <a:avLst/>
            </a:prstGeom>
          </p:spPr>
        </p:pic>
        <p:pic>
          <p:nvPicPr>
            <p:cNvPr id="42" name="Рисунок 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621440" cy="201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" name="Рисунок 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466280" cy="181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" name="Рисунок 3"/>
            <p:cNvPicPr/>
            <p:nvPr/>
          </p:nvPicPr>
          <p:blipFill>
            <a:blip r:embed="rId5"/>
            <a:stretch/>
          </p:blipFill>
          <p:spPr>
            <a:xfrm>
              <a:off x="87120" y="142920"/>
              <a:ext cx="992520" cy="111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Рисунок 4"/>
            <p:cNvPicPr/>
            <p:nvPr/>
          </p:nvPicPr>
          <p:blipFill>
            <a:blip r:embed="rId6"/>
            <a:stretch/>
          </p:blipFill>
          <p:spPr>
            <a:xfrm>
              <a:off x="8272440" y="4604040"/>
              <a:ext cx="1807200" cy="106651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905BD514-F694-4BC0-96A9-34B860CB1755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184808" y="5148401"/>
            <a:ext cx="6554880" cy="390240"/>
          </a:xfrm>
        </p:spPr>
        <p:txBody>
          <a:bodyPr/>
          <a:lstStyle/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О переходе на одноуровневую систему муниципального управления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+mn-lt"/>
              </a:rPr>
              <a:t>на примере Мазановского муниципального округа Амурской области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F61C4C8-C0EE-4868-8A44-D3FE5F7B436F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272440" y="5280310"/>
            <a:ext cx="2347920" cy="390240"/>
          </a:xfrm>
        </p:spPr>
        <p:txBody>
          <a:bodyPr/>
          <a:lstStyle/>
          <a:p>
            <a:pPr algn="ctr"/>
            <a:fld id="{2E3914E8-26C2-40B5-A686-F3A6B76A61B0}" type="slidenum">
              <a:rPr lang="ru-RU" sz="1200" smtClean="0">
                <a:solidFill>
                  <a:schemeClr val="bg1"/>
                </a:solidFill>
                <a:latin typeface="+mn-lt"/>
              </a:rPr>
              <a:pPr algn="ctr"/>
              <a:t>9</a:t>
            </a:fld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1128C1D5-6C19-41F2-8519-14D0D824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9964" y="415429"/>
            <a:ext cx="672582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Правовая база и алгоритм для преобразования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EB09FD-DB8F-4CC0-A179-0A14094F93D0}"/>
              </a:ext>
            </a:extLst>
          </p:cNvPr>
          <p:cNvSpPr txBox="1"/>
          <p:nvPr/>
        </p:nvSpPr>
        <p:spPr>
          <a:xfrm>
            <a:off x="1755830" y="880679"/>
            <a:ext cx="81919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14 - 17 ноября 2023 года </a:t>
            </a:r>
            <a:r>
              <a:rPr lang="ru-RU" sz="1600" dirty="0"/>
              <a:t>(сельские Советы народных депутатов), </a:t>
            </a:r>
            <a:r>
              <a:rPr lang="ru-RU" sz="1600" b="1" dirty="0"/>
              <a:t>05 декабря 2023 года</a:t>
            </a:r>
            <a:r>
              <a:rPr lang="ru-RU" sz="1600" dirty="0"/>
              <a:t> (Мазановский районный Совет народных депутатов) по результатам публичных слушаний  выразили согласие  на преобразование путем объединения всех сельских поселений, входящих в состав муниципального образования Мазановский район Амурской области, и наделение вновь образованного муниципального образования статусом муниципального округа (в соответствии с частью 3.1-1 статьи 13 Федерального закона от 06.10.2003 № 131-ФЗ «Об общих принципах организации местного самоуправления в Российской Федерации»)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Принят Закон Амурской области от </a:t>
            </a:r>
            <a:r>
              <a:rPr lang="ru-RU" sz="1600" b="1" dirty="0"/>
              <a:t>25.04.2024</a:t>
            </a:r>
            <a:r>
              <a:rPr lang="ru-RU" sz="1600" dirty="0"/>
              <a:t> № 482-ОЗ «О преобразовании сельских поселений Мазановского района Амурской области во вновь образованное муниципальное образование Мазановский муниципальный округ Амурской области», утверждены схемы округов.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8 сентября 2024 года </a:t>
            </a:r>
            <a:r>
              <a:rPr lang="ru-RU" sz="1600" dirty="0"/>
              <a:t>проведены выборы депутатов Совета народных депутатов Мазановского муниципального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29344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1125</Words>
  <Application>Microsoft Office PowerPoint</Application>
  <PresentationFormat>Произвольный</PresentationFormat>
  <Paragraphs>192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Мазановский муниципальный округ на карте Амурской области</vt:lpstr>
      <vt:lpstr>      Мазановский муниципальный округ</vt:lpstr>
      <vt:lpstr>Местное самоуправление в Мазановском районе (муниципальном округе)</vt:lpstr>
      <vt:lpstr>Цель и принципы преобразования</vt:lpstr>
      <vt:lpstr>Задачи преобразования местного самоуправления</vt:lpstr>
      <vt:lpstr>Правовая база и алгоритм для преобразования</vt:lpstr>
      <vt:lpstr>Правовая база и алгоритм для преобразования</vt:lpstr>
      <vt:lpstr>Правовая база и алгоритм для преобразования</vt:lpstr>
      <vt:lpstr>Схема управления администрации Мазановского муниципального округа</vt:lpstr>
      <vt:lpstr>            Схема управления  по  МО Амурской области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Колесникова Александра Фёдоровна</dc:creator>
  <dc:description/>
  <cp:lastModifiedBy>Роскошная Александра Федоровна</cp:lastModifiedBy>
  <cp:revision>88</cp:revision>
  <dcterms:created xsi:type="dcterms:W3CDTF">2022-08-09T11:42:26Z</dcterms:created>
  <dcterms:modified xsi:type="dcterms:W3CDTF">2025-06-25T04:55:17Z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6</vt:i4>
  </property>
</Properties>
</file>