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8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11.xml.rels" ContentType="application/vnd.openxmlformats-package.relationships+xml"/>
  <Override PartName="/ppt/slides/_rels/slide5.xml.rels" ContentType="application/vnd.openxmlformats-package.relationship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6.xml.rels" ContentType="application/vnd.openxmlformats-package.relationships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media/image15.png" ContentType="image/png"/>
  <Override PartName="/ppt/media/image1.jpeg" ContentType="image/jpeg"/>
  <Override PartName="/ppt/media/image9.jpeg" ContentType="image/jpeg"/>
  <Override PartName="/ppt/media/image20.png" ContentType="image/png"/>
  <Override PartName="/ppt/media/image10.jpeg" ContentType="image/jpeg"/>
  <Override PartName="/ppt/media/image2.png" ContentType="image/png"/>
  <Override PartName="/ppt/media/image8.png" ContentType="image/png"/>
  <Override PartName="/ppt/media/image7.jpeg" ContentType="image/jpeg"/>
  <Override PartName="/ppt/media/image16.png" ContentType="image/png"/>
  <Override PartName="/ppt/media/image14.png" ContentType="image/png"/>
  <Override PartName="/ppt/media/image18.jpeg" ContentType="image/jpeg"/>
  <Override PartName="/ppt/media/image12.jpeg" ContentType="image/jpeg"/>
  <Override PartName="/ppt/media/image6.jpeg" ContentType="image/jpeg"/>
  <Override PartName="/ppt/media/image13.jpeg" ContentType="image/jpeg"/>
  <Override PartName="/ppt/media/image23.png" ContentType="image/png"/>
  <Override PartName="/ppt/media/image29.jpeg" ContentType="image/jpeg"/>
  <Override PartName="/ppt/media/image25.png" ContentType="image/png"/>
  <Override PartName="/ppt/media/image30.jpeg" ContentType="image/jpeg"/>
  <Override PartName="/ppt/media/image26.png" ContentType="image/png"/>
  <Override PartName="/ppt/media/image33.png" ContentType="image/png"/>
  <Override PartName="/ppt/media/image31.png" ContentType="image/png"/>
  <Override PartName="/ppt/media/image32.png" ContentType="image/png"/>
  <Override PartName="/ppt/media/image24.jpeg" ContentType="image/jpeg"/>
  <Override PartName="/ppt/media/image17.png" ContentType="image/png"/>
  <Override PartName="/ppt/media/image5.png" ContentType="image/png"/>
  <Override PartName="/ppt/media/image22.jpeg" ContentType="image/jpeg"/>
  <Override PartName="/ppt/media/image28.png" ContentType="image/png"/>
  <Override PartName="/ppt/media/image21.jpeg" ContentType="image/jpeg"/>
  <Override PartName="/ppt/media/image19.png" ContentType="image/png"/>
  <Override PartName="/ppt/media/image3.gif" ContentType="image/gif"/>
  <Override PartName="/ppt/media/image4.png" ContentType="image/png"/>
  <Override PartName="/ppt/media/image11.png" ContentType="image/png"/>
  <Override PartName="/ppt/media/image27.png" ContentType="image/png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1879263" cy="6858000"/>
  <p:notesSz cx="6796088" cy="99250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EDAEF181-3680-45CA-98DF-C7BE8ABBA551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ldNum" idx="4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5A4F1B96-F6FF-4F53-8F21-7A6C9E4FBD06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Text Box 1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D7240F3E-F458-4D41-83A4-5720F619380E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 Box 2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0AA9B7A4-51D1-4178-8DCE-32D37F28784C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sldImg"/>
          </p:nvPr>
        </p:nvSpPr>
        <p:spPr>
          <a:xfrm>
            <a:off x="176040" y="744480"/>
            <a:ext cx="6436440" cy="371376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Num" idx="13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5CCA7E31-70BE-4B4E-8B70-A5E838125367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2" name="Text Box 45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3181328C-DEC2-47A9-96CE-95D13C761D1E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 Box 46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8A333787-DF2A-4A08-8217-A1F36664BAD3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Text Box 47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71665011-B513-4661-8A1B-1B3D4140E082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Num" idx="14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63A40945-5A6E-4F88-9511-E1CD7F46CC2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48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EBC5C8A8-B606-44B1-822F-A65F846CF04E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Text Box 49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BD46279E-F8CD-4715-9144-BE4A41033C4D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 Box 50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0C2808D8-4BE1-4EF1-867C-63F8B352403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ldNum" idx="15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41DFF2D3-0A52-41B5-8AA6-36707CA0A44C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Text Box 51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31DE878F-8545-49B2-A801-9FE81754CA0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 Box 52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FBADEED3-1130-49CD-84F4-D4571C2DD5FB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Text Box 53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C905E081-47EE-4EF5-BD5B-62D65120984D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Num" idx="16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38B29A81-2587-41EA-B543-7D987E92D23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Text Box 54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032EBC70-15CE-4B6D-A2B6-13D7253C052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Text Box 55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7555C8BF-F5AC-4909-BC34-CF25664AA81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Text Box 56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D90057F2-485A-4C25-BD7E-4E658B205F37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Num" idx="17"/>
          </p:nvPr>
        </p:nvSpPr>
        <p:spPr>
          <a:xfrm>
            <a:off x="3851280" y="9431280"/>
            <a:ext cx="2925720" cy="474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40033AD4-4755-4212-898E-C2611A27174C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6"/>
          <p:cNvSpPr/>
          <p:nvPr/>
        </p:nvSpPr>
        <p:spPr>
          <a:xfrm>
            <a:off x="3851280" y="9431280"/>
            <a:ext cx="2931840" cy="48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98A14B54-0A3D-488E-BDC8-97974555749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Text Box 7"/>
          <p:cNvSpPr/>
          <p:nvPr/>
        </p:nvSpPr>
        <p:spPr>
          <a:xfrm>
            <a:off x="3851280" y="9431280"/>
            <a:ext cx="2936880" cy="4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874E86DC-930B-4ADD-B733-1119B0615132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sldImg"/>
          </p:nvPr>
        </p:nvSpPr>
        <p:spPr>
          <a:xfrm>
            <a:off x="176040" y="744480"/>
            <a:ext cx="6439680" cy="3715560"/>
          </a:xfrm>
          <a:prstGeom prst="rect">
            <a:avLst/>
          </a:prstGeom>
          <a:ln w="0">
            <a:noFill/>
          </a:ln>
        </p:spPr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3840" cy="4460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Text Box 8"/>
          <p:cNvSpPr/>
          <p:nvPr/>
        </p:nvSpPr>
        <p:spPr>
          <a:xfrm>
            <a:off x="3851280" y="9431280"/>
            <a:ext cx="2938320" cy="4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9C74AE88-B1EB-4934-8107-42765D4B2D71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Num" idx="18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409F552A-8B53-40C9-965E-89ACA758E7F3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2" name="Text Box 34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4D2ACE13-4634-4C0B-A0F5-7DF9D9B585D3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Text Box 35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DC90DB61-C805-410D-9810-3B55A4B39F1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Text Box 36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532F5E8D-4DEE-4C69-926F-28429EE2C39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Num" idx="19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9E55B02A-2C4C-4AB4-813F-6B994D96BF9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" name="Text Box 1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45EB2A29-3438-469C-A7D7-36341C1C17C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Text Box 2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43E91685-2CD3-4410-A5F6-F0107C313FAE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ldImg"/>
          </p:nvPr>
        </p:nvSpPr>
        <p:spPr>
          <a:xfrm>
            <a:off x="174600" y="744480"/>
            <a:ext cx="6439680" cy="3714120"/>
          </a:xfrm>
          <a:prstGeom prst="rect">
            <a:avLst/>
          </a:prstGeom>
          <a:ln w="0">
            <a:noFill/>
          </a:ln>
        </p:spPr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Num" idx="5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011BDEF1-9E75-4ACC-B732-12E5866E4904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4" name="Text Box 1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D0716478-94D8-4E01-9BC9-EA9B0227C6F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Text Box 2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760562F1-F2B8-410F-9841-2B907389C776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Text Box 5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AC5DF83E-A07B-4F3C-8ED0-C674FFE5C80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Num" idx="6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E0B8868A-DD4A-4ACF-A0DA-3FCD4FD3F33E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Text Box 22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7F05B1D3-CBBE-4FF2-81F1-65EFAE07C3F6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 Box 23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EB70FD18-43F8-44DE-AAF1-1830FE1712EF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Text Box 24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897A7892-F74B-4ADC-99EF-F9498326F091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Num" idx="7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FFE0CF96-6316-4C6A-BA7A-39BC3D17F33A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6" name="Text Box 28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62F18E38-4386-48DA-990D-31205EB3FCD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Text Box 29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EE8E9DF6-46D9-483C-BC9D-C193B3EA9A2C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Text Box 30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E82B0757-7901-42C7-ACA6-0E29C8FDE56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Num" idx="8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8519A031-572C-4107-85FE-7AD6901C5BE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Text Box 9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4CEBDA4C-03DC-4345-81C5-CFDF73400393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0051A03A-5EBC-4C65-84D1-2C232C45D6E7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ext Box 11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8631E58E-D62A-4546-B2F9-0CF2958738B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Num" idx="9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0A7F16F2-41B5-41E1-845B-3DAE48B0D85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Text Box 12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6B375D0B-A2DF-4C22-831F-13E5933819DB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 Box 13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1DDB9C24-17D4-4E46-B187-E9B737F1A49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 Box 14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707974E5-F8E4-4D2B-85FC-1425D41D575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Num" idx="10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F8E33AD3-F80C-4C52-8B8A-4F41B83152C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4" name="Text Box 15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C1F3A44F-E94B-458D-A7E1-FA26BAA0F972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 Box 19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8A8E4EBD-D72D-474C-8D3E-7EEB30D9D8BD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Text Box 20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3716A9FD-CF24-45A1-BACE-17959B3AB293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Num" idx="11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CB552839-424A-4380-B130-F4773944331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Text Box 21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7CBA57A7-875C-4AE3-A237-4240645A30D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Text Box 40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2D47C746-DA51-4025-8B5E-5FDFC870F0DC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Text Box 41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0EAA5F30-0B65-411B-82DB-FB52F4B80BFA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Num" idx="12"/>
          </p:nvPr>
        </p:nvSpPr>
        <p:spPr>
          <a:xfrm>
            <a:off x="3851280" y="9431280"/>
            <a:ext cx="2923560" cy="472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fld id="{50744543-AB4C-470F-A518-B8B4526478C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42"/>
          <p:cNvSpPr/>
          <p:nvPr/>
        </p:nvSpPr>
        <p:spPr>
          <a:xfrm>
            <a:off x="3851280" y="9431280"/>
            <a:ext cx="2929680" cy="4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79FFE2B2-CEA8-47F7-8148-44EED9D69614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 Box 43"/>
          <p:cNvSpPr/>
          <p:nvPr/>
        </p:nvSpPr>
        <p:spPr>
          <a:xfrm>
            <a:off x="3851280" y="9431280"/>
            <a:ext cx="293472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08E62A4D-D6AE-4D53-8C7D-6ADC24F3DC0C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sldImg"/>
          </p:nvPr>
        </p:nvSpPr>
        <p:spPr>
          <a:xfrm>
            <a:off x="177840" y="744480"/>
            <a:ext cx="6434280" cy="3713400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1680" cy="4458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6800" bIns="46800" anchor="ctr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Text Box 44"/>
          <p:cNvSpPr/>
          <p:nvPr/>
        </p:nvSpPr>
        <p:spPr>
          <a:xfrm>
            <a:off x="3851280" y="9431280"/>
            <a:ext cx="2936160" cy="4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2960"/>
                <a:tab algn="l" pos="1825560"/>
                <a:tab algn="l" pos="2738520"/>
                <a:tab algn="l" pos="3651120"/>
                <a:tab algn="l" pos="4564080"/>
                <a:tab algn="l" pos="5477040"/>
                <a:tab algn="l" pos="6389640"/>
                <a:tab algn="l" pos="7302600"/>
                <a:tab algn="l" pos="8215200"/>
                <a:tab algn="l" pos="9128160"/>
                <a:tab algn="l" pos="10040760"/>
                <a:tab algn="l" pos="10953720"/>
              </a:tabLst>
            </a:pPr>
            <a:fld id="{903648BC-4205-47AC-AECA-4C9FC5C5414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20840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782316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9364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20840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782316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93640" y="273600"/>
            <a:ext cx="106909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20840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782316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59364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20840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782316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593640" y="273600"/>
            <a:ext cx="106909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20840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782316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59364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420840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782316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593640" y="273600"/>
            <a:ext cx="106909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20840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7823160" y="160452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59364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420840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7823160" y="3682080"/>
            <a:ext cx="34423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93640" y="273600"/>
            <a:ext cx="106909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72120" y="368208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93640" y="221040"/>
            <a:ext cx="106909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9364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072120" y="1604520"/>
            <a:ext cx="5217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93640" y="3682080"/>
            <a:ext cx="106909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Text Box 3"/>
          <p:cNvSpPr/>
          <p:nvPr/>
        </p:nvSpPr>
        <p:spPr>
          <a:xfrm>
            <a:off x="593640" y="6246720"/>
            <a:ext cx="276300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" name="Text Box 4"/>
          <p:cNvSpPr/>
          <p:nvPr/>
        </p:nvSpPr>
        <p:spPr>
          <a:xfrm>
            <a:off x="4059360" y="6246720"/>
            <a:ext cx="375372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93640" y="273600"/>
            <a:ext cx="106909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3"/>
          <p:cNvSpPr/>
          <p:nvPr/>
        </p:nvSpPr>
        <p:spPr>
          <a:xfrm>
            <a:off x="593640" y="6246720"/>
            <a:ext cx="276300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" name="Text Box 4"/>
          <p:cNvSpPr/>
          <p:nvPr/>
        </p:nvSpPr>
        <p:spPr>
          <a:xfrm>
            <a:off x="4059360" y="6246720"/>
            <a:ext cx="375372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93640" y="273600"/>
            <a:ext cx="106909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Box 3"/>
          <p:cNvSpPr/>
          <p:nvPr/>
        </p:nvSpPr>
        <p:spPr>
          <a:xfrm>
            <a:off x="593640" y="6246720"/>
            <a:ext cx="2765160" cy="46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1" name="Text Box 4"/>
          <p:cNvSpPr/>
          <p:nvPr/>
        </p:nvSpPr>
        <p:spPr>
          <a:xfrm>
            <a:off x="4059360" y="6246720"/>
            <a:ext cx="3755880" cy="46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93640" y="273600"/>
            <a:ext cx="106909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 Box 3"/>
          <p:cNvSpPr/>
          <p:nvPr/>
        </p:nvSpPr>
        <p:spPr>
          <a:xfrm>
            <a:off x="593640" y="6246720"/>
            <a:ext cx="2765160" cy="46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1" name="Text Box 4"/>
          <p:cNvSpPr/>
          <p:nvPr/>
        </p:nvSpPr>
        <p:spPr>
          <a:xfrm>
            <a:off x="4059360" y="6246720"/>
            <a:ext cx="3755880" cy="46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93640" y="273600"/>
            <a:ext cx="106909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93640" y="1604520"/>
            <a:ext cx="106909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gif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" descr=""/>
          <p:cNvPicPr/>
          <p:nvPr/>
        </p:nvPicPr>
        <p:blipFill>
          <a:blip r:embed="rId1"/>
          <a:stretch/>
        </p:blipFill>
        <p:spPr>
          <a:xfrm>
            <a:off x="0" y="19080"/>
            <a:ext cx="11872080" cy="683028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2" descr=""/>
          <p:cNvPicPr/>
          <p:nvPr/>
        </p:nvPicPr>
        <p:blipFill>
          <a:blip r:embed="rId2"/>
          <a:stretch/>
        </p:blipFill>
        <p:spPr>
          <a:xfrm>
            <a:off x="4956120" y="209520"/>
            <a:ext cx="2137680" cy="2194920"/>
          </a:xfrm>
          <a:prstGeom prst="rect">
            <a:avLst/>
          </a:prstGeom>
          <a:ln w="0">
            <a:noFill/>
          </a:ln>
        </p:spPr>
      </p:pic>
      <p:sp>
        <p:nvSpPr>
          <p:cNvPr id="168" name="Text Box 3"/>
          <p:cNvSpPr/>
          <p:nvPr/>
        </p:nvSpPr>
        <p:spPr>
          <a:xfrm>
            <a:off x="6222960" y="2544840"/>
            <a:ext cx="156600" cy="14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9" name="Text Box 4"/>
          <p:cNvSpPr/>
          <p:nvPr/>
        </p:nvSpPr>
        <p:spPr>
          <a:xfrm>
            <a:off x="1427040" y="2538360"/>
            <a:ext cx="9254520" cy="312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ДОКЛАД</a:t>
            </a:r>
            <a:br>
              <a:rPr sz="2200"/>
            </a:b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заместителя начальника Главного управления — начальника управления надзорной деятельности и профилактической работы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полковника внутренней службы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Чебыкина Сергея Анатольевича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Вопросы </a:t>
            </a:r>
            <a:r>
              <a:rPr b="1" i="1" lang="ru-RU" sz="1800" spc="-1" strike="noStrike">
                <a:solidFill>
                  <a:srgbClr val="111111"/>
                </a:solidFill>
                <a:latin typeface="Tinos"/>
                <a:ea typeface=""/>
              </a:rPr>
              <a:t>подготовки к весенне-летнему 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пожароопасному сезону 2026 года</a:t>
            </a:r>
            <a:r>
              <a:rPr b="1" i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Picture 5" descr=""/>
          <p:cNvPicPr/>
          <p:nvPr/>
        </p:nvPicPr>
        <p:blipFill>
          <a:blip r:embed="rId3"/>
          <a:stretch/>
        </p:blipFill>
        <p:spPr>
          <a:xfrm>
            <a:off x="142920" y="127080"/>
            <a:ext cx="1393200" cy="143136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6" descr=""/>
          <p:cNvPicPr/>
          <p:nvPr/>
        </p:nvPicPr>
        <p:blipFill>
          <a:blip r:embed="rId4"/>
          <a:stretch/>
        </p:blipFill>
        <p:spPr>
          <a:xfrm>
            <a:off x="10391760" y="209520"/>
            <a:ext cx="1034280" cy="128664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9"/>
          <p:cNvSpPr/>
          <p:nvPr/>
        </p:nvSpPr>
        <p:spPr>
          <a:xfrm>
            <a:off x="-7920" y="947880"/>
            <a:ext cx="1187208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 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ОФОРМЛЕНИЯ ПАСПОРТА НАСЕЛЕННОГО ПУНКТА, ПАСПОРТА ТЕРРИТОРИИ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AutoShape 16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" name="Picture 26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36" name="" descr=""/>
          <p:cNvPicPr/>
          <p:nvPr/>
        </p:nvPicPr>
        <p:blipFill>
          <a:blip r:embed="rId2"/>
          <a:stretch/>
        </p:blipFill>
        <p:spPr>
          <a:xfrm>
            <a:off x="35640" y="1391760"/>
            <a:ext cx="11843640" cy="546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 11"/>
          <p:cNvSpPr/>
          <p:nvPr/>
        </p:nvSpPr>
        <p:spPr>
          <a:xfrm>
            <a:off x="-7920" y="94788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ОБУЧЕНИЕ, ИНФОРМИРОВАНИЕ НАСЕЛЕНИЯ О МЕРАХ ПОЖАРНОЙ БЕЗОПАСНОСТИ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AutoShape 17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Picture 27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40" name="" descr=""/>
          <p:cNvPicPr/>
          <p:nvPr/>
        </p:nvPicPr>
        <p:blipFill>
          <a:blip r:embed="rId2"/>
          <a:srcRect l="0" t="9642" r="0" b="0"/>
          <a:stretch/>
        </p:blipFill>
        <p:spPr>
          <a:xfrm>
            <a:off x="0" y="1440000"/>
            <a:ext cx="11880000" cy="541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15"/>
          <p:cNvSpPr/>
          <p:nvPr/>
        </p:nvSpPr>
        <p:spPr>
          <a:xfrm>
            <a:off x="-7920" y="94788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РЕАЛИЗАЦИЯ МЕР ПОЖАРНОЙ БЕЗОПАСНОСТИ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AutoShape 18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Picture 28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0" y="1440000"/>
            <a:ext cx="11879280" cy="54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20"/>
          <p:cNvSpPr/>
          <p:nvPr/>
        </p:nvSpPr>
        <p:spPr>
          <a:xfrm>
            <a:off x="-7920" y="947880"/>
            <a:ext cx="11872080" cy="52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ОСОБЫЙ ПРОТИВОПОЖАРНЫЙ РЕЖИМ</a:t>
            </a:r>
            <a:endParaRPr b="1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Постановление Правительства Хабаровского края от 10 июля 2007 г. № 102</a:t>
            </a:r>
            <a:endParaRPr b="1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AutoShape 19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7" name="Picture 29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48" name="" descr=""/>
          <p:cNvPicPr/>
          <p:nvPr/>
        </p:nvPicPr>
        <p:blipFill>
          <a:blip r:embed="rId2"/>
          <a:stretch/>
        </p:blipFill>
        <p:spPr>
          <a:xfrm>
            <a:off x="0" y="1800000"/>
            <a:ext cx="11880000" cy="503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4"/>
          <p:cNvSpPr/>
          <p:nvPr/>
        </p:nvSpPr>
        <p:spPr>
          <a:xfrm>
            <a:off x="2160" y="947880"/>
            <a:ext cx="1187424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ПРАВИЛА ИСПОЛЬЗОВАНИЯ ОТКРЫТОГО ОГНЯ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AutoShape 2"/>
          <p:cNvSpPr/>
          <p:nvPr/>
        </p:nvSpPr>
        <p:spPr>
          <a:xfrm>
            <a:off x="1708200" y="44280"/>
            <a:ext cx="8361360" cy="896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Picture 3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9320" cy="983880"/>
          </a:xfrm>
          <a:prstGeom prst="rect">
            <a:avLst/>
          </a:prstGeom>
          <a:ln w="9525">
            <a:noFill/>
          </a:ln>
        </p:spPr>
      </p:pic>
      <p:sp>
        <p:nvSpPr>
          <p:cNvPr id="252" name="Скругленный прямоугольник 10"/>
          <p:cNvSpPr/>
          <p:nvPr/>
        </p:nvSpPr>
        <p:spPr>
          <a:xfrm>
            <a:off x="0" y="5760000"/>
            <a:ext cx="11877840" cy="1096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Порядок использования открытого огня и разведения костров на землях сельскохозяйственного назначения, землях запаса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 землях населенных пунктов установлен приложением к Правилам противопожарного режима в Российской Федерации, утвержденные постановлением Правительства Российской Федерации от 16 сентября 2012 г. № 1479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5760000" y="1620000"/>
            <a:ext cx="5938560" cy="3958560"/>
          </a:xfrm>
          <a:prstGeom prst="rect">
            <a:avLst/>
          </a:prstGeom>
          <a:ln w="12600">
            <a:solidFill>
              <a:srgbClr val="3465a4"/>
            </a:solidFill>
            <a:round/>
          </a:ln>
        </p:spPr>
      </p:pic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180000" y="1620000"/>
            <a:ext cx="5218560" cy="395856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17"/>
          <p:cNvSpPr/>
          <p:nvPr/>
        </p:nvSpPr>
        <p:spPr>
          <a:xfrm>
            <a:off x="-7920" y="94788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ГОСУДАРСТВЕННАЯ ПОЛИТИКА В ОБЛАСТИ ПОЖАРНОЙ БЕЗОПАСНОСТИ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AutoShape 11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7" name="Picture 18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58" name="" descr=""/>
          <p:cNvPicPr/>
          <p:nvPr/>
        </p:nvPicPr>
        <p:blipFill>
          <a:blip r:embed="rId2">
            <a:alphaModFix amt="91000"/>
          </a:blip>
          <a:srcRect l="58016" t="45362" r="0" b="13616"/>
          <a:stretch/>
        </p:blipFill>
        <p:spPr>
          <a:xfrm>
            <a:off x="0" y="1440000"/>
            <a:ext cx="11877840" cy="5400000"/>
          </a:xfrm>
          <a:prstGeom prst="rect">
            <a:avLst/>
          </a:prstGeom>
          <a:ln w="0">
            <a:noFill/>
          </a:ln>
          <a:effectLst>
            <a:softEdge rad="88920"/>
          </a:effectLst>
        </p:spPr>
      </p:pic>
      <p:pic>
        <p:nvPicPr>
          <p:cNvPr id="259" name="Picture 21" descr=""/>
          <p:cNvPicPr/>
          <p:nvPr/>
        </p:nvPicPr>
        <p:blipFill>
          <a:blip r:embed="rId3"/>
          <a:srcRect l="50520" t="21928" r="16406" b="46362"/>
          <a:stretch/>
        </p:blipFill>
        <p:spPr>
          <a:xfrm>
            <a:off x="4846320" y="1292400"/>
            <a:ext cx="7017840" cy="5547600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</p:pic>
      <p:pic>
        <p:nvPicPr>
          <p:cNvPr id="260" name="Рисунок 5" descr="l_9fd3f195.jpg"/>
          <p:cNvPicPr/>
          <p:nvPr/>
        </p:nvPicPr>
        <p:blipFill>
          <a:blip r:embed="rId4"/>
          <a:stretch/>
        </p:blipFill>
        <p:spPr>
          <a:xfrm>
            <a:off x="0" y="3960000"/>
            <a:ext cx="4860000" cy="28980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61" name="Picture 22" descr="C:\Users\User\Desktop\скачанные файлы (1).jpg"/>
          <p:cNvPicPr/>
          <p:nvPr/>
        </p:nvPicPr>
        <p:blipFill>
          <a:blip r:embed="rId5"/>
          <a:stretch/>
        </p:blipFill>
        <p:spPr>
          <a:xfrm>
            <a:off x="360" y="1292400"/>
            <a:ext cx="4859640" cy="269856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" descr=""/>
          <p:cNvPicPr/>
          <p:nvPr/>
        </p:nvPicPr>
        <p:blipFill>
          <a:blip r:embed="rId1"/>
          <a:stretch/>
        </p:blipFill>
        <p:spPr>
          <a:xfrm>
            <a:off x="0" y="19080"/>
            <a:ext cx="11872080" cy="683028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2"/>
          <p:cNvSpPr/>
          <p:nvPr/>
        </p:nvSpPr>
        <p:spPr>
          <a:xfrm>
            <a:off x="4349880" y="6310440"/>
            <a:ext cx="335988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64" name="Rectangle 3"/>
          <p:cNvSpPr/>
          <p:nvPr/>
        </p:nvSpPr>
        <p:spPr>
          <a:xfrm>
            <a:off x="2108160" y="4489560"/>
            <a:ext cx="7842960" cy="47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marL="331920" indent="-331920"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БЛАГОДАРЮ ЗА ВНИМАНИЕ !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Picture 4" descr=""/>
          <p:cNvPicPr/>
          <p:nvPr/>
        </p:nvPicPr>
        <p:blipFill>
          <a:blip r:embed="rId2"/>
          <a:stretch/>
        </p:blipFill>
        <p:spPr>
          <a:xfrm>
            <a:off x="142920" y="127080"/>
            <a:ext cx="1393200" cy="14313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5" descr=""/>
          <p:cNvPicPr/>
          <p:nvPr/>
        </p:nvPicPr>
        <p:blipFill>
          <a:blip r:embed="rId3"/>
          <a:stretch/>
        </p:blipFill>
        <p:spPr>
          <a:xfrm>
            <a:off x="10391760" y="209520"/>
            <a:ext cx="1034280" cy="12866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"/>
          <p:cNvPicPr/>
          <p:nvPr/>
        </p:nvPicPr>
        <p:blipFill>
          <a:blip r:embed="rId4"/>
          <a:stretch/>
        </p:blipFill>
        <p:spPr>
          <a:xfrm>
            <a:off x="4738680" y="1281240"/>
            <a:ext cx="2137680" cy="219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"/>
          <p:cNvSpPr/>
          <p:nvPr/>
        </p:nvSpPr>
        <p:spPr>
          <a:xfrm>
            <a:off x="-7920" y="947880"/>
            <a:ext cx="11872080" cy="64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ОБЕСПЕЧЕНИЕ ПОЖАРНОЙ БЕЗОПАСНОСТИ ЯВЛЯЕТСЯ ОДНОЙ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ИЗ ВАЖНЕЙШЕЙ ФУНКЦИЕЙ ГОСУДАРСТВА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AutoShape 4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Picture 8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sp>
        <p:nvSpPr>
          <p:cNvPr id="175" name=""/>
          <p:cNvSpPr/>
          <p:nvPr/>
        </p:nvSpPr>
        <p:spPr>
          <a:xfrm>
            <a:off x="3060000" y="1800000"/>
            <a:ext cx="5938560" cy="898560"/>
          </a:xfrm>
          <a:prstGeom prst="rect">
            <a:avLst/>
          </a:prstGeom>
          <a:solidFill>
            <a:schemeClr val="accent1"/>
          </a:solidFill>
          <a:ln w="0">
            <a:solidFill>
              <a:srgbClr val="00664d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ЭЛЕМЕНТЫ СИСТЕМЫ ОБЕСПЕЧЕНИЯ ПОЖАРНОЙ БЕЗОПАСНОСТИ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Скругленный прямоугольник 7"/>
          <p:cNvSpPr/>
          <p:nvPr/>
        </p:nvSpPr>
        <p:spPr>
          <a:xfrm>
            <a:off x="363960" y="3243960"/>
            <a:ext cx="2514600" cy="125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Органы государственной власти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Скругленный прямоугольник 1"/>
          <p:cNvSpPr/>
          <p:nvPr/>
        </p:nvSpPr>
        <p:spPr>
          <a:xfrm>
            <a:off x="3063960" y="3243960"/>
            <a:ext cx="2514600" cy="125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Органы местного самоуправления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Скругленный прямоугольник 2"/>
          <p:cNvSpPr/>
          <p:nvPr/>
        </p:nvSpPr>
        <p:spPr>
          <a:xfrm>
            <a:off x="5763960" y="3240000"/>
            <a:ext cx="2514600" cy="1258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Организации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Скругленный прямоугольник 3"/>
          <p:cNvSpPr/>
          <p:nvPr/>
        </p:nvSpPr>
        <p:spPr>
          <a:xfrm>
            <a:off x="8460000" y="3240000"/>
            <a:ext cx="3238560" cy="1258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Граждане, принимающие участие в обеспечении пожарной безопасности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Стрелка вниз 3"/>
          <p:cNvSpPr/>
          <p:nvPr/>
        </p:nvSpPr>
        <p:spPr>
          <a:xfrm rot="3460200">
            <a:off x="2339640" y="2667600"/>
            <a:ext cx="668880" cy="389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169e1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181" name="Стрелка вниз 1"/>
          <p:cNvSpPr/>
          <p:nvPr/>
        </p:nvSpPr>
        <p:spPr>
          <a:xfrm rot="18989400">
            <a:off x="9005760" y="2696760"/>
            <a:ext cx="668880" cy="389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169e1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182" name="Стрелка вниз 2"/>
          <p:cNvSpPr/>
          <p:nvPr/>
        </p:nvSpPr>
        <p:spPr>
          <a:xfrm rot="49200">
            <a:off x="4006800" y="2847600"/>
            <a:ext cx="668880" cy="389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169e1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183" name="Стрелка вниз 6"/>
          <p:cNvSpPr/>
          <p:nvPr/>
        </p:nvSpPr>
        <p:spPr>
          <a:xfrm rot="49200">
            <a:off x="6706800" y="2843640"/>
            <a:ext cx="668880" cy="389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169e1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184" name="Стрелка вниз 4"/>
          <p:cNvSpPr/>
          <p:nvPr/>
        </p:nvSpPr>
        <p:spPr>
          <a:xfrm rot="21561600">
            <a:off x="4681080" y="4631400"/>
            <a:ext cx="2155680" cy="389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169e1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185" name="Скругленный прямоугольник 4"/>
          <p:cNvSpPr/>
          <p:nvPr/>
        </p:nvSpPr>
        <p:spPr>
          <a:xfrm>
            <a:off x="1800000" y="5220000"/>
            <a:ext cx="8818560" cy="125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ПОЛНОМОЧИЯ В ОБЛАСТИ ПОЖАРНОЙ БЕЗОПАСНОСТИ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ОПРЕДЕЛЕНЫ ФЕДЕРАЛЬНЫМ ЗАКОНОМ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от 21 ДЕКАБРЯ 1994 г. № 69-ФЗ «О ПОЖАРНОЙ БЕЗОПАСНОСТИ»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2"/>
          <p:cNvSpPr/>
          <p:nvPr/>
        </p:nvSpPr>
        <p:spPr>
          <a:xfrm>
            <a:off x="-7920" y="94788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ПОЖАРЫ НА ОТКРЫТЫХ ТЕРРИТОРИЯХ В 2025 ГОДУ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AutoShape 7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Picture 13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sp>
        <p:nvSpPr>
          <p:cNvPr id="189" name="Стрелка вниз 15"/>
          <p:cNvSpPr/>
          <p:nvPr/>
        </p:nvSpPr>
        <p:spPr>
          <a:xfrm rot="49200">
            <a:off x="5222880" y="4817880"/>
            <a:ext cx="1256040" cy="389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169e1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190" name="Скругленный прямоугольник 5"/>
          <p:cNvSpPr/>
          <p:nvPr/>
        </p:nvSpPr>
        <p:spPr>
          <a:xfrm>
            <a:off x="180000" y="5220000"/>
            <a:ext cx="11518560" cy="1438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5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Tinos"/>
              </a:rPr>
              <a:t>На территории края зарегистрировано </a:t>
            </a:r>
            <a:r>
              <a:rPr b="1" lang="ru-RU" sz="1800" spc="-1" strike="noStrike">
                <a:solidFill>
                  <a:srgbClr val="c9211e"/>
                </a:solidFill>
                <a:latin typeface="Tinos"/>
                <a:ea typeface="DejaVu Sans"/>
              </a:rPr>
              <a:t>4821</a:t>
            </a: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Tinos"/>
              </a:rPr>
              <a:t>пожар.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Tinos"/>
              </a:rPr>
              <a:t>На открытых территориях произошло </a:t>
            </a:r>
            <a:r>
              <a:rPr b="1" lang="ru-RU" sz="1800" spc="-1" strike="noStrike">
                <a:solidFill>
                  <a:srgbClr val="c9211e"/>
                </a:solidFill>
                <a:latin typeface="Tinos"/>
                <a:ea typeface="Tinos"/>
              </a:rPr>
              <a:t>2555</a:t>
            </a: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Tinos"/>
              </a:rPr>
              <a:t> пожаров или более половины от общего числа</a:t>
            </a: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c9211e"/>
                </a:solidFill>
                <a:latin typeface="Tinos"/>
                <a:ea typeface="DejaVu Sans"/>
              </a:rPr>
              <a:t>(53 %)</a:t>
            </a: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DejaVu Sans"/>
              </a:rPr>
              <a:t>,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ru-RU" sz="1800" spc="-1" strike="noStrike">
                <a:solidFill>
                  <a:srgbClr val="c9211e"/>
                </a:solidFill>
                <a:latin typeface="Tinos"/>
                <a:ea typeface="Tinos"/>
              </a:rPr>
              <a:t>1052</a:t>
            </a:r>
            <a:r>
              <a:rPr b="1" lang="ru-RU" sz="1800" spc="-1" strike="noStrike">
                <a:solidFill>
                  <a:srgbClr val="000000"/>
                </a:solidFill>
                <a:latin typeface="Tinos"/>
                <a:ea typeface="Tinos"/>
              </a:rPr>
              <a:t> пожара – это ландшафтные пожары.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2">
            <a:alphaModFix amt="91000"/>
          </a:blip>
          <a:srcRect l="58016" t="45362" r="0" b="13616"/>
          <a:stretch/>
        </p:blipFill>
        <p:spPr>
          <a:xfrm>
            <a:off x="360" y="1440000"/>
            <a:ext cx="11698200" cy="3778560"/>
          </a:xfrm>
          <a:prstGeom prst="rect">
            <a:avLst/>
          </a:prstGeom>
          <a:ln w="0">
            <a:noFill/>
          </a:ln>
          <a:effectLst>
            <a:softEdge rad="8892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4"/>
          <p:cNvSpPr/>
          <p:nvPr/>
        </p:nvSpPr>
        <p:spPr>
          <a:xfrm>
            <a:off x="-7920" y="94788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ПОЖАРЫ НА ОТКРЫТЫХ ТЕРРИТОРИЯХ В 2025 ГОДУ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AutoShape 9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Picture 16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195" name="" descr=""/>
          <p:cNvPicPr/>
          <p:nvPr/>
        </p:nvPicPr>
        <p:blipFill>
          <a:blip r:embed="rId2"/>
          <a:stretch/>
        </p:blipFill>
        <p:spPr>
          <a:xfrm>
            <a:off x="6660000" y="4320000"/>
            <a:ext cx="5038560" cy="2518560"/>
          </a:xfrm>
          <a:prstGeom prst="rect">
            <a:avLst/>
          </a:prstGeom>
          <a:ln w="19080">
            <a:solidFill>
              <a:srgbClr val="0000ff"/>
            </a:solidFill>
            <a:round/>
          </a:ln>
        </p:spPr>
      </p:pic>
      <p:pic>
        <p:nvPicPr>
          <p:cNvPr id="196" name="" descr=""/>
          <p:cNvPicPr/>
          <p:nvPr/>
        </p:nvPicPr>
        <p:blipFill>
          <a:blip r:embed="rId3"/>
          <a:stretch/>
        </p:blipFill>
        <p:spPr>
          <a:xfrm>
            <a:off x="0" y="1440000"/>
            <a:ext cx="6631920" cy="5416560"/>
          </a:xfrm>
          <a:prstGeom prst="rect">
            <a:avLst/>
          </a:prstGeom>
          <a:ln w="0">
            <a:solidFill>
              <a:srgbClr val="0000ff"/>
            </a:solidFill>
          </a:ln>
        </p:spPr>
      </p:pic>
      <p:pic>
        <p:nvPicPr>
          <p:cNvPr id="197" name="" descr=""/>
          <p:cNvPicPr/>
          <p:nvPr/>
        </p:nvPicPr>
        <p:blipFill>
          <a:blip r:embed="rId4"/>
          <a:stretch/>
        </p:blipFill>
        <p:spPr>
          <a:xfrm>
            <a:off x="2044800" y="1440000"/>
            <a:ext cx="4587120" cy="3058560"/>
          </a:xfrm>
          <a:prstGeom prst="rect">
            <a:avLst/>
          </a:prstGeom>
          <a:ln w="0">
            <a:noFill/>
          </a:ln>
        </p:spPr>
      </p:pic>
      <p:pic>
        <p:nvPicPr>
          <p:cNvPr id="198" name="" descr=""/>
          <p:cNvPicPr/>
          <p:nvPr/>
        </p:nvPicPr>
        <p:blipFill>
          <a:blip r:embed="rId5"/>
          <a:stretch/>
        </p:blipFill>
        <p:spPr>
          <a:xfrm>
            <a:off x="6660000" y="1440000"/>
            <a:ext cx="5038560" cy="2878560"/>
          </a:xfrm>
          <a:prstGeom prst="rect">
            <a:avLst/>
          </a:prstGeom>
          <a:ln w="19080">
            <a:solidFill>
              <a:srgbClr val="0000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"/>
          <p:cNvSpPr/>
          <p:nvPr/>
        </p:nvSpPr>
        <p:spPr>
          <a:xfrm>
            <a:off x="-7920" y="94788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РЕЗУЛЬТАТЫ ПРОВЕДЕННЫХ ПРОВЕРОК В 2025 ГОДУ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AutoShape 3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Picture 9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02" name="Picture 10" descr=""/>
          <p:cNvPicPr/>
          <p:nvPr/>
        </p:nvPicPr>
        <p:blipFill>
          <a:blip r:embed="rId2"/>
          <a:stretch/>
        </p:blipFill>
        <p:spPr>
          <a:xfrm>
            <a:off x="0" y="1293120"/>
            <a:ext cx="5758560" cy="410544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203" name="Рисунок 3" descr=""/>
          <p:cNvPicPr/>
          <p:nvPr/>
        </p:nvPicPr>
        <p:blipFill>
          <a:blip r:embed="rId3"/>
          <a:srcRect l="11143" t="-386" r="20166" b="0"/>
          <a:stretch/>
        </p:blipFill>
        <p:spPr>
          <a:xfrm rot="5400000">
            <a:off x="6768000" y="284760"/>
            <a:ext cx="4105440" cy="611856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204" name="Скругленный прямоугольник 8"/>
          <p:cNvSpPr/>
          <p:nvPr/>
        </p:nvSpPr>
        <p:spPr>
          <a:xfrm>
            <a:off x="0" y="5400000"/>
            <a:ext cx="11877840" cy="1438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be">
                  <a:alpha val="50196"/>
                </a:srgbClr>
              </a:gs>
              <a:gs pos="100000">
                <a:srgbClr val="ffe5e5">
                  <a:alpha val="50196"/>
                </a:srgbClr>
              </a:gs>
            </a:gsLst>
            <a:lin ang="16200000"/>
          </a:gradFill>
          <a:ln>
            <a:solidFill>
              <a:srgbClr val="be4b4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50000"/>
              </a:lnSpc>
              <a:tabLst>
                <a:tab algn="l" pos="-207072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Проведено  206 (100%) внеплановых выездных проверок населенных пунктов,  в 121 (58,7 %) поселении (79 ОМС), выявлено 501 нарушений требований законодательства в области пожарной безопасности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-207072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 административной ответственности привлечено 51 должностное лицо и 33 органов местного самоуправления.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-207072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Рисунок 4" descr=""/>
          <p:cNvPicPr/>
          <p:nvPr/>
        </p:nvPicPr>
        <p:blipFill>
          <a:blip r:embed="rId4"/>
          <a:stretch/>
        </p:blipFill>
        <p:spPr>
          <a:xfrm rot="5422200">
            <a:off x="4381200" y="1393200"/>
            <a:ext cx="2355120" cy="28231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5"/>
          <p:cNvSpPr/>
          <p:nvPr/>
        </p:nvSpPr>
        <p:spPr>
          <a:xfrm>
            <a:off x="7200" y="72000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РЕЗУЛЬТАТЫ ПРОВЕДЕННЫХ ПРОВЕРОК В 2025 ГОДУ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AutoShape 6"/>
          <p:cNvSpPr/>
          <p:nvPr/>
        </p:nvSpPr>
        <p:spPr>
          <a:xfrm>
            <a:off x="1708200" y="44280"/>
            <a:ext cx="8359200" cy="675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Picture 11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6120000" y="1064520"/>
            <a:ext cx="3600000" cy="57934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8102160" y="1962000"/>
            <a:ext cx="3777120" cy="48960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11" name="" descr=""/>
          <p:cNvPicPr/>
          <p:nvPr/>
        </p:nvPicPr>
        <p:blipFill>
          <a:blip r:embed="rId4"/>
          <a:srcRect l="0" t="3123" r="0" b="0"/>
          <a:stretch/>
        </p:blipFill>
        <p:spPr>
          <a:xfrm>
            <a:off x="0" y="1080000"/>
            <a:ext cx="6120000" cy="5760000"/>
          </a:xfrm>
          <a:prstGeom prst="rect">
            <a:avLst/>
          </a:prstGeom>
          <a:ln w="0">
            <a:noFill/>
          </a:ln>
        </p:spPr>
      </p:pic>
      <p:pic>
        <p:nvPicPr>
          <p:cNvPr id="212" name="" descr=""/>
          <p:cNvPicPr/>
          <p:nvPr/>
        </p:nvPicPr>
        <p:blipFill>
          <a:blip r:embed="rId5"/>
          <a:stretch/>
        </p:blipFill>
        <p:spPr>
          <a:xfrm>
            <a:off x="5370480" y="3744000"/>
            <a:ext cx="2731680" cy="30960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13" name=""/>
          <p:cNvSpPr/>
          <p:nvPr/>
        </p:nvSpPr>
        <p:spPr>
          <a:xfrm>
            <a:off x="9540000" y="3780360"/>
            <a:ext cx="1980000" cy="539640"/>
          </a:xfrm>
          <a:prstGeom prst="ellipse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6"/>
          <p:cNvSpPr/>
          <p:nvPr/>
        </p:nvSpPr>
        <p:spPr>
          <a:xfrm>
            <a:off x="7200" y="72000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ОРГАНИЗАЦИЯ И ПРОФИЛАКТИКА ПОЖАРОВ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AutoShape 13"/>
          <p:cNvSpPr/>
          <p:nvPr/>
        </p:nvSpPr>
        <p:spPr>
          <a:xfrm>
            <a:off x="1708200" y="44280"/>
            <a:ext cx="8359200" cy="675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6" name="Picture 12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0" y="1240560"/>
            <a:ext cx="6480000" cy="5617440"/>
          </a:xfrm>
          <a:prstGeom prst="rect">
            <a:avLst/>
          </a:prstGeom>
          <a:ln w="19080">
            <a:solidFill>
              <a:srgbClr val="3465a4"/>
            </a:solidFill>
            <a:round/>
          </a:ln>
        </p:spPr>
      </p:pic>
      <p:pic>
        <p:nvPicPr>
          <p:cNvPr id="218" name="" descr=""/>
          <p:cNvPicPr/>
          <p:nvPr/>
        </p:nvPicPr>
        <p:blipFill>
          <a:blip r:embed="rId3"/>
          <a:stretch/>
        </p:blipFill>
        <p:spPr>
          <a:xfrm>
            <a:off x="6480000" y="1240560"/>
            <a:ext cx="5399280" cy="1260000"/>
          </a:xfrm>
          <a:prstGeom prst="rect">
            <a:avLst/>
          </a:prstGeom>
          <a:ln w="19080">
            <a:solidFill>
              <a:srgbClr val="55308d"/>
            </a:solidFill>
            <a:round/>
          </a:ln>
        </p:spPr>
      </p:pic>
      <p:sp>
        <p:nvSpPr>
          <p:cNvPr id="219" name="Прямоугольник 2"/>
          <p:cNvSpPr/>
          <p:nvPr/>
        </p:nvSpPr>
        <p:spPr>
          <a:xfrm>
            <a:off x="6479280" y="2520000"/>
            <a:ext cx="5400000" cy="4358520"/>
          </a:xfrm>
          <a:prstGeom prst="rect">
            <a:avLst/>
          </a:prstGeom>
          <a:gradFill rotWithShape="0">
            <a:gsLst>
              <a:gs pos="0">
                <a:srgbClr val="ffc0cb">
                  <a:alpha val="0"/>
                </a:srgbClr>
              </a:gs>
              <a:gs pos="50000">
                <a:srgbClr val="ffc0cb"/>
              </a:gs>
              <a:gs pos="100000">
                <a:srgbClr val="ffc0cb">
                  <a:alpha val="0"/>
                </a:srgbClr>
              </a:gs>
            </a:gsLst>
            <a:lin ang="5400000"/>
          </a:gradFill>
          <a:ln w="1908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c00000"/>
                </a:solidFill>
                <a:latin typeface="Arial"/>
                <a:ea typeface="Times New Roman"/>
              </a:rPr>
              <a:t>  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Times New Roman"/>
              </a:rPr>
              <a:t>РЕГУЛЯРНАЯ УБОРКА</a:t>
            </a:r>
            <a:r>
              <a:rPr b="1" lang="ru-RU" sz="2000" spc="-1" strike="noStrike">
                <a:solidFill>
                  <a:srgbClr val="3465a4"/>
                </a:solidFill>
                <a:latin typeface="Arial"/>
                <a:ea typeface="Times New Roman"/>
              </a:rPr>
              <a:t> 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3465a4"/>
                </a:solidFill>
                <a:latin typeface="Arial"/>
                <a:ea typeface="Times New Roman"/>
              </a:rPr>
              <a:t>МУСОРА, СУХОЙ ТРАВЯНИСТОЙ РАСТИТЕЛЬНОСТИ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3465a4"/>
                </a:solidFill>
                <a:latin typeface="Arial"/>
                <a:ea typeface="Times New Roman"/>
              </a:rPr>
              <a:t>НА ТЕРРИТОРИИ ПОСЕЛЕНИЯ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a933"/>
                </a:solidFill>
                <a:latin typeface="Arial"/>
                <a:ea typeface="Times New Roman"/>
              </a:rPr>
              <a:t>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Times New Roman"/>
              </a:rPr>
              <a:t>ПОКОС ТРАВЫ</a:t>
            </a:r>
            <a:r>
              <a:rPr b="1" lang="ru-RU" sz="2000" spc="-1" strike="noStrike">
                <a:solidFill>
                  <a:srgbClr val="3465a4"/>
                </a:solidFill>
                <a:latin typeface="Arial"/>
                <a:ea typeface="Times New Roman"/>
              </a:rPr>
              <a:t>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3465a4"/>
                </a:solidFill>
                <a:latin typeface="Arial"/>
                <a:ea typeface="Times New Roman"/>
              </a:rPr>
              <a:t>НА ПРИЛЕГАЮЩЕЙ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3465a4"/>
                </a:solidFill>
                <a:latin typeface="Arial"/>
                <a:ea typeface="Times New Roman"/>
              </a:rPr>
              <a:t>К ДОМОВЛАДЕНИЮ ТЕРРИТОРИИ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a933"/>
                </a:solidFill>
                <a:latin typeface="Arial"/>
                <a:ea typeface="Times New Roman"/>
              </a:rPr>
              <a:t>   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Times New Roman"/>
              </a:rPr>
              <a:t>(скошенная трава должна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Times New Roman"/>
              </a:rPr>
              <a:t>быть убрана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Times New Roman"/>
              </a:rPr>
              <a:t>в течение трех суток)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Times New Roman"/>
              </a:rPr>
              <a:t>ЗАПРЕТ НА РАЗВЕДЕНИЕ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Times New Roman"/>
              </a:rPr>
              <a:t>КОСТРОВ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"/>
          <p:cNvSpPr/>
          <p:nvPr/>
        </p:nvSpPr>
        <p:spPr>
          <a:xfrm>
            <a:off x="2880000" y="5760000"/>
            <a:ext cx="2520000" cy="900000"/>
          </a:xfrm>
          <a:prstGeom prst="ellipse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"/>
          <p:cNvSpPr/>
          <p:nvPr/>
        </p:nvSpPr>
        <p:spPr>
          <a:xfrm>
            <a:off x="6660000" y="6120000"/>
            <a:ext cx="540000" cy="540000"/>
          </a:xfrm>
          <a:prstGeom prst="noSmoking">
            <a:avLst>
              <a:gd name="adj" fmla="val 12500"/>
            </a:avLst>
          </a:prstGeom>
          <a:solidFill>
            <a:srgbClr val="ff0000"/>
          </a:solidFill>
          <a:ln w="0">
            <a:solidFill>
              <a:srgbClr val="4a63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7"/>
          <p:cNvSpPr/>
          <p:nvPr/>
        </p:nvSpPr>
        <p:spPr>
          <a:xfrm>
            <a:off x="-7920" y="947880"/>
            <a:ext cx="1187208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  <a:tab algn="l" pos="11231640"/>
                <a:tab algn="l" pos="116809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ОБУСТРОЙСТВО ПРОТИВОПОЖАРНЫХ БАРЬЕРОВ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AutoShape 14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Picture 14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25" name="" descr=""/>
          <p:cNvPicPr/>
          <p:nvPr/>
        </p:nvPicPr>
        <p:blipFill>
          <a:blip r:embed="rId2"/>
          <a:srcRect l="0" t="2657" r="0" b="0"/>
          <a:stretch/>
        </p:blipFill>
        <p:spPr>
          <a:xfrm>
            <a:off x="0" y="1440000"/>
            <a:ext cx="11879280" cy="54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66ccff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8"/>
          <p:cNvSpPr/>
          <p:nvPr/>
        </p:nvSpPr>
        <p:spPr>
          <a:xfrm>
            <a:off x="-7920" y="947880"/>
            <a:ext cx="11872080" cy="3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900" spc="-1" strike="noStrike">
                <a:solidFill>
                  <a:srgbClr val="000000"/>
                </a:solidFill>
                <a:latin typeface="Arial"/>
                <a:ea typeface="DejaVu Sans"/>
              </a:rPr>
              <a:t>РЕАЛИЗАЦИЯ ПОЛНОМОЧИЙ В ОБЛАСТИ ПОЖАРНОЙ БЕЗОПАСНОСТИ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AutoShape 15"/>
          <p:cNvSpPr/>
          <p:nvPr/>
        </p:nvSpPr>
        <p:spPr>
          <a:xfrm>
            <a:off x="1708200" y="44280"/>
            <a:ext cx="8359200" cy="89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/>
          </a:gradFill>
          <a:ln w="9360">
            <a:solidFill>
              <a:srgbClr val="000000"/>
            </a:solidFill>
            <a:miter/>
          </a:ln>
          <a:effectLst>
            <a:outerShdw algn="ctr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70560" rIns="70560" tIns="35280" bIns="35280" anchor="t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 УПРАВЛЕНИЕ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ru-RU" sz="1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МЧС РОССИИ ПО ХАБАРОВСКОМУ КРАЮ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Picture 24" descr="F:\Безымянный1.png"/>
          <p:cNvPicPr/>
          <p:nvPr/>
        </p:nvPicPr>
        <p:blipFill>
          <a:blip r:embed="rId1"/>
          <a:stretch/>
        </p:blipFill>
        <p:spPr>
          <a:xfrm>
            <a:off x="10868040" y="49680"/>
            <a:ext cx="767160" cy="981720"/>
          </a:xfrm>
          <a:prstGeom prst="rect">
            <a:avLst/>
          </a:prstGeom>
          <a:ln w="9525">
            <a:noFill/>
          </a:ln>
        </p:spPr>
      </p:pic>
      <p:pic>
        <p:nvPicPr>
          <p:cNvPr id="229" name="Рисунок 16" descr="https://static.vl.ru/news/1597292101318_default"/>
          <p:cNvPicPr/>
          <p:nvPr/>
        </p:nvPicPr>
        <p:blipFill>
          <a:blip r:embed="rId2"/>
          <a:stretch/>
        </p:blipFill>
        <p:spPr>
          <a:xfrm>
            <a:off x="180000" y="1308240"/>
            <a:ext cx="5580000" cy="2519640"/>
          </a:xfrm>
          <a:prstGeom prst="rect">
            <a:avLst/>
          </a:prstGeom>
          <a:ln w="9525">
            <a:noFill/>
          </a:ln>
        </p:spPr>
      </p:pic>
      <p:pic>
        <p:nvPicPr>
          <p:cNvPr id="230" name="Рисунок 14" descr="https://15.img.avito.st/1280x960/3627819015.jpg"/>
          <p:cNvPicPr/>
          <p:nvPr/>
        </p:nvPicPr>
        <p:blipFill>
          <a:blip r:embed="rId3"/>
          <a:stretch/>
        </p:blipFill>
        <p:spPr>
          <a:xfrm>
            <a:off x="180000" y="3827880"/>
            <a:ext cx="5580000" cy="3012120"/>
          </a:xfrm>
          <a:prstGeom prst="rect">
            <a:avLst/>
          </a:prstGeom>
          <a:ln w="9525">
            <a:noFill/>
          </a:ln>
        </p:spPr>
      </p:pic>
      <p:pic>
        <p:nvPicPr>
          <p:cNvPr id="231" name="Picture 25" descr=""/>
          <p:cNvPicPr/>
          <p:nvPr/>
        </p:nvPicPr>
        <p:blipFill>
          <a:blip r:embed="rId4"/>
          <a:srcRect l="15787" t="9517" r="17790" b="5082"/>
          <a:stretch/>
        </p:blipFill>
        <p:spPr>
          <a:xfrm>
            <a:off x="5760000" y="1308240"/>
            <a:ext cx="5940000" cy="2804040"/>
          </a:xfrm>
          <a:prstGeom prst="rect">
            <a:avLst/>
          </a:prstGeom>
          <a:ln w="0">
            <a:noFill/>
          </a:ln>
        </p:spPr>
      </p:pic>
      <p:pic>
        <p:nvPicPr>
          <p:cNvPr id="232" name="Рисунок 17" descr="https://gtrk-kostroma.ru/upload/iblock/b72/b729c5391f5271b6368d785e19391ab9.jpg"/>
          <p:cNvPicPr/>
          <p:nvPr/>
        </p:nvPicPr>
        <p:blipFill>
          <a:blip r:embed="rId5"/>
          <a:stretch/>
        </p:blipFill>
        <p:spPr>
          <a:xfrm>
            <a:off x="5760000" y="4140000"/>
            <a:ext cx="5940000" cy="2718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25582</TotalTime>
  <Application>LibreOffice/7.5.2.1$Linux_X86_64 LibreOffice_project/50$Build-1</Application>
  <AppVersion>15.0000</AppVersion>
  <Words>369</Words>
  <Paragraphs>108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2008-11-27T11:41:39Z</dcterms:created>
  <dc:creator>16235</dc:creator>
  <dc:description/>
  <dc:language>ru-RU</dc:language>
  <cp:lastModifiedBy/>
  <cp:lastPrinted>2019-09-06T02:42:08Z</cp:lastPrinted>
  <dcterms:modified xsi:type="dcterms:W3CDTF">2026-03-05T13:58:55Z</dcterms:modified>
  <cp:revision>5292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11</vt:i4>
  </property>
  <property fmtid="{D5CDD505-2E9C-101B-9397-08002B2CF9AE}" pid="3" name="PresentationFormat">
    <vt:lpwstr>Произвольный</vt:lpwstr>
  </property>
  <property fmtid="{D5CDD505-2E9C-101B-9397-08002B2CF9AE}" pid="4" name="Slides">
    <vt:i4>11</vt:i4>
  </property>
</Properties>
</file>