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CD"/>
    <a:srgbClr val="208075"/>
    <a:srgbClr val="324296"/>
    <a:srgbClr val="262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5" autoAdjust="0"/>
  </p:normalViewPr>
  <p:slideViewPr>
    <p:cSldViewPr snapToGrid="0">
      <p:cViewPr varScale="1">
        <p:scale>
          <a:sx n="81" d="100"/>
          <a:sy n="81" d="100"/>
        </p:scale>
        <p:origin x="7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F4E8D-D4F0-499A-A4EC-6EFAC38CA2E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49D41-251C-4DE0-B5D6-83C22E680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6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49D41-251C-4DE0-B5D6-83C22E6800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1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EF94B-0A8B-499B-A240-466FDF050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DDA629-FFA1-4034-B50E-078B2F2E4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917363-3189-44FC-97F1-E6CA4C3A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C47B-7039-49C0-A864-E240B85C3C4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2A872-8162-460E-BF8B-26349AA4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6B5C8-4BD9-452E-B6B6-2502338D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B2E7-BD8A-4FC8-B9FD-C2F6AEC3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DA5C2-AAD0-4271-B2D9-5FAB469F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DF34F7-116D-4EAE-B70B-464A55595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3176F0-04BD-484B-8868-75ABD89B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C47B-7039-49C0-A864-E240B85C3C4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5B4D9-A378-447D-AF32-356175FF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84A6-94C6-4C7E-8E75-8563FAB9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B2E7-BD8A-4FC8-B9FD-C2F6AEC3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3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A9A0FC-864E-4DAE-858C-B4D86E2C5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8DF974-955B-47FD-9C6E-2A5A801E3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7859F3-AA83-4291-BD4D-8814CCB5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C47B-7039-49C0-A864-E240B85C3C4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F9816-B67B-4D99-A075-5447BA78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A783EE-5DD7-4411-89AF-A4F7C60B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B2E7-BD8A-4FC8-B9FD-C2F6AEC3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0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190EB-399E-4FF0-A745-619944AB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356223-7442-45A1-BC5A-BDF7968B6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96DB42-8CDA-4361-8E65-A24FD58F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C47B-7039-49C0-A864-E240B85C3C4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D48CF-DFD5-4207-933A-3713C6FE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43557-3510-4690-86E6-9BB4CD46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B2E7-BD8A-4FC8-B9FD-C2F6AEC3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3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E4101-D91D-4F31-84ED-DF70EA46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09B075-28A7-47A2-A475-B1387A702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3378C-5799-48D6-B488-EFFE32F4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C47B-7039-49C0-A864-E240B85C3C4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92F6FD-159D-409D-944D-C62C2D42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99C2C8-331B-43ED-8146-6CF29EA1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B2E7-BD8A-4FC8-B9FD-C2F6AEC3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8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12402-DE9A-44F3-A439-4C0809BD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76FC4-3DE6-4EAE-B9C3-0ED325520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AF4270-64EB-41BA-BB6F-A0858FD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DBFC16-CB9F-4430-BDAA-123841BE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C47B-7039-49C0-A864-E240B85C3C4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51A8E3-9930-4163-A0C5-83E0226E3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65ABBC-07F0-4820-8740-820BD2E2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B2E7-BD8A-4FC8-B9FD-C2F6AEC3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4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7869E-F5E8-4DF1-8249-7524EB81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B07D85-B34B-43C1-A5C5-301F3308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168585-01E5-4353-B3EA-58779423B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065C2-68E0-4230-BCF1-3E068EA97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3B119-3F9D-427B-B169-99A0FCACC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9F95C0-E785-4B5A-AE64-3EAB7432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C47B-7039-49C0-A864-E240B85C3C4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3DA47B-D2EE-4155-8C5E-99DF3CB6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8DB2B8-CCE3-4B23-B623-6EA91AFD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B2E7-BD8A-4FC8-B9FD-C2F6AEC3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80EF-4FD6-412D-AF8F-8B8579FD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3AF16A-32DE-4413-8855-0A5C11B6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C47B-7039-49C0-A864-E240B85C3C4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63574B-EE73-4654-8338-7FA90018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A941AD-FA02-4BC5-B185-FEF368E2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B2E7-BD8A-4FC8-B9FD-C2F6AEC3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DD7D88-1B4B-42B3-8677-8122DB91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C47B-7039-49C0-A864-E240B85C3C4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882E5E-560D-4C4C-AEFE-0BE07C99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D9A18D-7CD4-4F15-893B-CE2AA967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B2E7-BD8A-4FC8-B9FD-C2F6AEC3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8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EFE04-5A44-4ABC-8EF5-BF543E41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592E0-60C4-4938-96DD-E7D3F723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F8396B-C131-47E4-BE7A-3FF82D56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DF0CFA-2C68-41FF-9718-D8E51075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C47B-7039-49C0-A864-E240B85C3C4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EAB731-C18B-4EC6-A968-23138F9A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E45E57-F8E0-4552-A9E9-E6E96F4E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B2E7-BD8A-4FC8-B9FD-C2F6AEC3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4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57C1E-524B-4F6B-9B2E-18F1AF10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4FF40E-EDB8-4025-84AE-AC018606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757F5-3417-4950-8C42-5D0469E29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748D80-2222-45C9-AEAC-BB419C04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C47B-7039-49C0-A864-E240B85C3C4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649A43-48A9-4450-9E3B-0F9D32E0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33006-D43A-4E81-A023-A18D45A0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B2E7-BD8A-4FC8-B9FD-C2F6AEC3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0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DE422-4E1C-4438-99DC-4A764855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FCEC0B-3D72-4F10-AA6E-64CE097E0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BAFBA6-05B5-4C06-A068-BA8A77F10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CC47B-7039-49C0-A864-E240B85C3C43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0BDF4-5627-487D-B3BC-F95CE2C19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08F85-4037-4EFA-BB97-57BD3C944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3B2E7-BD8A-4FC8-B9FD-C2F6AEC3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2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2855C-2905-49EE-A5A2-3ADB4F12A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149" y="1685041"/>
            <a:ext cx="9920140" cy="2387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324296"/>
                </a:solidFill>
              </a:rPr>
              <a:t>IV</a:t>
            </a:r>
            <a:r>
              <a:rPr lang="ru-RU" sz="3600" b="1" dirty="0">
                <a:solidFill>
                  <a:srgbClr val="324296"/>
                </a:solidFill>
              </a:rPr>
              <a:t> краевой конкурс Совета муниципальных образований Хабаровского края</a:t>
            </a:r>
            <a:br>
              <a:rPr lang="ru-RU" sz="3600" b="1" dirty="0">
                <a:solidFill>
                  <a:srgbClr val="324296"/>
                </a:solidFill>
              </a:rPr>
            </a:br>
            <a:r>
              <a:rPr lang="ru-RU" sz="3600" b="1" dirty="0">
                <a:solidFill>
                  <a:srgbClr val="324296"/>
                </a:solidFill>
              </a:rPr>
              <a:t>«Участие органов местного самоуправления и населения в реализации национальных проектов».</a:t>
            </a:r>
          </a:p>
        </p:txBody>
      </p:sp>
      <p:pic>
        <p:nvPicPr>
          <p:cNvPr id="1030" name="Picture 6" descr="Национальные проекты 2019-2024">
            <a:extLst>
              <a:ext uri="{FF2B5EF4-FFF2-40B4-BE49-F238E27FC236}">
                <a16:creationId xmlns:a16="http://schemas.microsoft.com/office/drawing/2014/main" id="{682B2F81-9B6C-4FD8-9DCE-BC3F04A8F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23290"/>
          <a:stretch/>
        </p:blipFill>
        <p:spPr bwMode="auto">
          <a:xfrm>
            <a:off x="0" y="5000919"/>
            <a:ext cx="12189748" cy="18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Национальные проекты 2019-2024">
            <a:extLst>
              <a:ext uri="{FF2B5EF4-FFF2-40B4-BE49-F238E27FC236}">
                <a16:creationId xmlns:a16="http://schemas.microsoft.com/office/drawing/2014/main" id="{E3BC459F-B64E-4A0B-872D-3AA70830D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4"/>
          <a:stretch/>
        </p:blipFill>
        <p:spPr bwMode="auto">
          <a:xfrm>
            <a:off x="2252" y="-1624814"/>
            <a:ext cx="12189748" cy="28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5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B9ECB-7D22-4200-9D54-2D9E458D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AECD"/>
                </a:solidFill>
              </a:rPr>
              <a:t>Национальный проект «Семья»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E50AFC-B109-453A-B772-2C45B5DDC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Региональный проект «Семейные ценности и инфраструктура культуры в год единства народов».</a:t>
            </a:r>
          </a:p>
          <a:p>
            <a:endParaRPr lang="ru-RU" dirty="0"/>
          </a:p>
          <a:p>
            <a:r>
              <a:rPr lang="ru-RU" dirty="0"/>
              <a:t>Традиционные семейные ценности – исторически сложившаяся система представлений, норм, обычаев, которая существует в обществе.</a:t>
            </a:r>
          </a:p>
        </p:txBody>
      </p:sp>
      <p:pic>
        <p:nvPicPr>
          <p:cNvPr id="9218" name="Picture 2" descr="Национальный проект &quot;Семья&quot; - БУ &quot;Сургутский районный комплексный центр  социального обслуживания населения&quot;">
            <a:extLst>
              <a:ext uri="{FF2B5EF4-FFF2-40B4-BE49-F238E27FC236}">
                <a16:creationId xmlns:a16="http://schemas.microsoft.com/office/drawing/2014/main" id="{FE240616-013F-4513-A694-B71B21AD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70" y="2781495"/>
            <a:ext cx="9492792" cy="53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6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3D8E4-4208-417B-B8CD-0AD9CA87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AECD"/>
                </a:solidFill>
              </a:rPr>
              <a:t>Структура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EBD341-4048-4933-8594-4D64F6646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1. Брак и верность</a:t>
            </a:r>
          </a:p>
          <a:p>
            <a:pPr marL="0" indent="0">
              <a:buNone/>
            </a:pPr>
            <a:r>
              <a:rPr lang="ru-RU" dirty="0"/>
              <a:t>2. Многодетность и преемственность поколений</a:t>
            </a:r>
          </a:p>
          <a:p>
            <a:pPr marL="0" indent="0">
              <a:buNone/>
            </a:pPr>
            <a:r>
              <a:rPr lang="ru-RU" dirty="0"/>
              <a:t>3. Почитание старших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Семьецентризм</a:t>
            </a:r>
            <a:r>
              <a:rPr lang="ru-RU" dirty="0"/>
              <a:t> (интересы семьи выше индивидуальных интересов)</a:t>
            </a:r>
          </a:p>
          <a:p>
            <a:pPr marL="0" indent="0">
              <a:buNone/>
            </a:pPr>
            <a:r>
              <a:rPr lang="ru-RU" dirty="0"/>
              <a:t>5. Культурные, моральные, религиозные семейные ценности</a:t>
            </a:r>
          </a:p>
          <a:p>
            <a:pPr marL="0" indent="0">
              <a:buNone/>
            </a:pPr>
            <a:r>
              <a:rPr lang="ru-RU" dirty="0"/>
              <a:t>6. Патриотизм и </a:t>
            </a:r>
            <a:r>
              <a:rPr lang="ru-RU" dirty="0" err="1"/>
              <a:t>волонтёрство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Нацпроект «Семья». | 11.12.2025 | Шилово - БезФормата">
            <a:extLst>
              <a:ext uri="{FF2B5EF4-FFF2-40B4-BE49-F238E27FC236}">
                <a16:creationId xmlns:a16="http://schemas.microsoft.com/office/drawing/2014/main" id="{BD2B0C21-F9BA-4E22-B66D-6A3DA19C9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/>
          <a:stretch/>
        </p:blipFill>
        <p:spPr bwMode="auto">
          <a:xfrm>
            <a:off x="6401492" y="2052744"/>
            <a:ext cx="5231923" cy="36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2184B-9244-4D20-9D07-7219705B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87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AECD"/>
                </a:solidFill>
              </a:rPr>
              <a:t>Анализ состояния семей в муниципальном образовании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C1A1F-0140-449D-A27E-44AB2550F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95829"/>
            <a:ext cx="10515600" cy="1161902"/>
          </a:xfrm>
        </p:spPr>
        <p:txBody>
          <a:bodyPr>
            <a:normAutofit/>
          </a:bodyPr>
          <a:lstStyle/>
          <a:p>
            <a:r>
              <a:rPr lang="ru-RU" sz="1800" dirty="0"/>
              <a:t>Кроме ответа на показатели, приведённые в таблице, нужно рассказать о семьях с учётом направлений, представленных выше. Рассказ должен подтверждаться фото и копиями документов, отзывами (включить проведение конкурсов, семейных праздников, соревнований, которые проходят в муниципальном образовании).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9D451-057B-4972-AB31-FB7C85B1C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45" t="22681" r="27166" b="23299"/>
          <a:stretch/>
        </p:blipFill>
        <p:spPr>
          <a:xfrm>
            <a:off x="2688486" y="678731"/>
            <a:ext cx="6815027" cy="48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4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2855C-2905-49EE-A5A2-3ADB4F12A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930" y="2495485"/>
            <a:ext cx="9920140" cy="93351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324296"/>
                </a:solidFill>
              </a:rPr>
              <a:t>Спасибо за внимание</a:t>
            </a:r>
          </a:p>
        </p:txBody>
      </p:sp>
      <p:pic>
        <p:nvPicPr>
          <p:cNvPr id="1030" name="Picture 6" descr="Национальные проекты 2019-2024">
            <a:extLst>
              <a:ext uri="{FF2B5EF4-FFF2-40B4-BE49-F238E27FC236}">
                <a16:creationId xmlns:a16="http://schemas.microsoft.com/office/drawing/2014/main" id="{682B2F81-9B6C-4FD8-9DCE-BC3F04A8F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5" b="23290"/>
          <a:stretch/>
        </p:blipFill>
        <p:spPr bwMode="auto">
          <a:xfrm>
            <a:off x="0" y="5000919"/>
            <a:ext cx="12189748" cy="18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Национальные проекты 2019-2024">
            <a:extLst>
              <a:ext uri="{FF2B5EF4-FFF2-40B4-BE49-F238E27FC236}">
                <a16:creationId xmlns:a16="http://schemas.microsoft.com/office/drawing/2014/main" id="{E3BC459F-B64E-4A0B-872D-3AA70830D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4"/>
          <a:stretch/>
        </p:blipFill>
        <p:spPr bwMode="auto">
          <a:xfrm>
            <a:off x="2252" y="-1624814"/>
            <a:ext cx="12189748" cy="28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0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D69-1336-4273-8C4A-8402FE97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324296"/>
                </a:solidFill>
              </a:rPr>
              <a:t>Региональные проекты, участвующие в конкурсе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7F133-F22A-4BB9-A447-9DD06A11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Формирование комфортной городской, сельской среды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Туризм и гостеприимство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Семейные ценности и инфраструктура культуры в год единства народов</a:t>
            </a:r>
          </a:p>
        </p:txBody>
      </p:sp>
      <p:pic>
        <p:nvPicPr>
          <p:cNvPr id="4" name="Picture 6" descr="Национальные проекты 2019-2024">
            <a:extLst>
              <a:ext uri="{FF2B5EF4-FFF2-40B4-BE49-F238E27FC236}">
                <a16:creationId xmlns:a16="http://schemas.microsoft.com/office/drawing/2014/main" id="{AAAB96D0-F041-421A-B237-D97598F72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7"/>
          <a:stretch/>
        </p:blipFill>
        <p:spPr bwMode="auto">
          <a:xfrm>
            <a:off x="0" y="5235279"/>
            <a:ext cx="12189748" cy="16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A1DA2-245E-4D1D-9AA6-C59E1C20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324296"/>
                </a:solidFill>
              </a:rPr>
              <a:t>Содержание комплексного развития</a:t>
            </a:r>
          </a:p>
        </p:txBody>
      </p:sp>
      <p:pic>
        <p:nvPicPr>
          <p:cNvPr id="2050" name="Picture 2" descr="Купить подарочный Градостроительный кодекс Российской Федерации в дорогом  оригинальном художественном переплете ручной работы из натуральной кожи">
            <a:extLst>
              <a:ext uri="{FF2B5EF4-FFF2-40B4-BE49-F238E27FC236}">
                <a16:creationId xmlns:a16="http://schemas.microsoft.com/office/drawing/2014/main" id="{094C1954-C809-445B-A57B-41369FC80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2" y="3811761"/>
            <a:ext cx="4561787" cy="289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03CDD82-5639-4098-8086-475E7AF31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Комплексное развитие территории подразумевает обеспечение сбалансированного и устойчивого развития поселений, муниципальных округов, городских округов путём повышения качества городской среды и улучшения внешнего облика, архитектурно-стилистических и иных характеристик объектов капитального строительства</a:t>
            </a:r>
          </a:p>
          <a:p>
            <a:r>
              <a:rPr lang="ru-RU" dirty="0"/>
              <a:t>(Градостроительный кодекс, статья 10)</a:t>
            </a:r>
          </a:p>
        </p:txBody>
      </p:sp>
    </p:spTree>
    <p:extLst>
      <p:ext uri="{BB962C8B-B14F-4D97-AF65-F5344CB8AC3E}">
        <p14:creationId xmlns:p14="http://schemas.microsoft.com/office/powerpoint/2010/main" val="142317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8434C-F24E-4003-AB5A-13185EEF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324296"/>
                </a:solidFill>
              </a:rPr>
              <a:t>Цели комплексного развития: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59F600-A5A8-4B29-91F3-0DD1F8BE8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Повышение качества городской среды, улучшение внешнего облика объектов капитального строительства</a:t>
            </a:r>
          </a:p>
          <a:p>
            <a:r>
              <a:rPr lang="ru-RU" dirty="0"/>
              <a:t>Улучшении жилищных условий граждан</a:t>
            </a:r>
          </a:p>
          <a:p>
            <a:r>
              <a:rPr lang="ru-RU" dirty="0"/>
              <a:t>Развитие транспортной, социальной, инженерной инфраструктур, благоустройство территорий населённых пунктов</a:t>
            </a:r>
          </a:p>
          <a:p>
            <a:r>
              <a:rPr lang="ru-RU" dirty="0"/>
              <a:t>Эффективное использование территорий населённых пунктов, в том числе формирование комфортной городской среды</a:t>
            </a:r>
          </a:p>
          <a:p>
            <a:r>
              <a:rPr lang="ru-RU" dirty="0"/>
              <a:t>Привлечение внебюджетных источников обновления застроенных территорий</a:t>
            </a:r>
          </a:p>
        </p:txBody>
      </p:sp>
      <p:pic>
        <p:nvPicPr>
          <p:cNvPr id="4" name="Picture 6" descr="Национальные проекты 2019-2024">
            <a:extLst>
              <a:ext uri="{FF2B5EF4-FFF2-40B4-BE49-F238E27FC236}">
                <a16:creationId xmlns:a16="http://schemas.microsoft.com/office/drawing/2014/main" id="{D52EED1A-E6BB-41EF-9217-0DAC4CF83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7"/>
          <a:stretch/>
        </p:blipFill>
        <p:spPr bwMode="auto">
          <a:xfrm>
            <a:off x="0" y="6004874"/>
            <a:ext cx="12189748" cy="8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5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D6623-2ADD-4FDA-9DDC-1A531AAE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08075"/>
                </a:solidFill>
              </a:rPr>
              <a:t>Национальный и Региональный проект</a:t>
            </a:r>
            <a:br>
              <a:rPr lang="ru-RU" sz="3600" b="1" dirty="0">
                <a:solidFill>
                  <a:srgbClr val="208075"/>
                </a:solidFill>
              </a:rPr>
            </a:br>
            <a:r>
              <a:rPr lang="ru-RU" sz="3600" b="1" dirty="0">
                <a:solidFill>
                  <a:srgbClr val="208075"/>
                </a:solidFill>
              </a:rPr>
              <a:t>«Туризм и гостеприимство»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035B95-5178-47C5-AC2A-C47FA13B2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Цель: Повышение роли туристической отрасли в экономике территории.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Структура проекта:</a:t>
            </a:r>
          </a:p>
          <a:p>
            <a:r>
              <a:rPr lang="ru-RU" dirty="0"/>
              <a:t>1. Создание номерного фонда</a:t>
            </a:r>
          </a:p>
          <a:p>
            <a:r>
              <a:rPr lang="ru-RU" dirty="0"/>
              <a:t>2. Состояние инфраструктуры</a:t>
            </a:r>
          </a:p>
          <a:p>
            <a:r>
              <a:rPr lang="ru-RU" dirty="0"/>
              <a:t>3. Новые точки притяжения</a:t>
            </a:r>
          </a:p>
        </p:txBody>
      </p:sp>
      <p:pic>
        <p:nvPicPr>
          <p:cNvPr id="4098" name="Picture 2" descr="❕❕❕Новый национальный проект «Туризм и гостеприимство» 📝В 2025 году  начинается реализация обновленного национального.. 2026 | ВКонтакте">
            <a:extLst>
              <a:ext uri="{FF2B5EF4-FFF2-40B4-BE49-F238E27FC236}">
                <a16:creationId xmlns:a16="http://schemas.microsoft.com/office/drawing/2014/main" id="{A3299612-E21D-453E-A802-66102462B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b="22961"/>
          <a:stretch/>
        </p:blipFill>
        <p:spPr bwMode="auto">
          <a:xfrm>
            <a:off x="5974259" y="2524027"/>
            <a:ext cx="6217741" cy="318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1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72DA2-6511-4674-96AF-7C639864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208075"/>
                </a:solidFill>
              </a:rPr>
              <a:t>Характеристика объектов гостеприимства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393A84-33B4-4FDD-8504-40FA2A1EF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34" t="31486" r="26440" b="12837"/>
          <a:stretch/>
        </p:blipFill>
        <p:spPr>
          <a:xfrm>
            <a:off x="2144945" y="989815"/>
            <a:ext cx="7902109" cy="56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5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4CBA7-9173-433E-A615-60D710FA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08075"/>
                </a:solidFill>
              </a:rPr>
              <a:t>Характеристика номерного фонда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557BF-AB68-4D9E-8C57-45920E64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852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Требования к объектам:</a:t>
            </a:r>
          </a:p>
          <a:p>
            <a:pPr marL="0" indent="0">
              <a:buNone/>
            </a:pPr>
            <a:r>
              <a:rPr lang="ru-RU" dirty="0"/>
              <a:t>1. Состояние здания</a:t>
            </a:r>
          </a:p>
          <a:p>
            <a:pPr marL="0" indent="0">
              <a:buNone/>
            </a:pPr>
            <a:r>
              <a:rPr lang="ru-RU" dirty="0"/>
              <a:t>2. Состояние окружающей территории</a:t>
            </a:r>
          </a:p>
          <a:p>
            <a:pPr marL="0" indent="0">
              <a:buNone/>
            </a:pPr>
            <a:r>
              <a:rPr lang="ru-RU" dirty="0"/>
              <a:t>3. Характеристика номерного фонда (детальная)</a:t>
            </a:r>
          </a:p>
          <a:p>
            <a:pPr marL="0" indent="0">
              <a:buNone/>
            </a:pPr>
            <a:r>
              <a:rPr lang="ru-RU" dirty="0"/>
              <a:t>4. Квалификация персонала</a:t>
            </a:r>
          </a:p>
          <a:p>
            <a:pPr marL="0" indent="0">
              <a:buNone/>
            </a:pPr>
            <a:r>
              <a:rPr lang="ru-RU" dirty="0"/>
              <a:t>(описание в текстовой форме)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Далее описывается созданный в 2025 году номерной фонд, что подтверждается фото и документами.</a:t>
            </a:r>
          </a:p>
        </p:txBody>
      </p:sp>
      <p:pic>
        <p:nvPicPr>
          <p:cNvPr id="6146" name="Picture 2" descr="Виды номеров в отелях | Типы размещения в гостиницах, расшифровка  аббревиатур категорий комнат и типов питания">
            <a:extLst>
              <a:ext uri="{FF2B5EF4-FFF2-40B4-BE49-F238E27FC236}">
                <a16:creationId xmlns:a16="http://schemas.microsoft.com/office/drawing/2014/main" id="{47204198-6F4D-428B-A104-56D931B7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86" y="1690688"/>
            <a:ext cx="4796969" cy="31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4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2215E-D87D-4431-8899-AE2EAF78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08075"/>
                </a:solidFill>
              </a:rPr>
              <a:t>Состояние инфраструктуры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B46AB-CBDF-4594-9462-5B7DE33F5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419"/>
            <a:ext cx="10515600" cy="4351338"/>
          </a:xfrm>
        </p:spPr>
        <p:txBody>
          <a:bodyPr/>
          <a:lstStyle/>
          <a:p>
            <a:r>
              <a:rPr lang="ru-RU" dirty="0"/>
              <a:t>В текстовой форме нужно описать территорию, места отдыха, берег водоёма, спортивную и детскую площадки, открытые места подготовки пищи (если это необходимо), санузлы и душевые, места утилизации мусора, автостоянки, подъездные дороги, наличие охраны.</a:t>
            </a:r>
          </a:p>
        </p:txBody>
      </p:sp>
      <p:pic>
        <p:nvPicPr>
          <p:cNvPr id="7172" name="Picture 4" descr="Топ 10 лучших баз отдыха Хабаровского края — рейтинг баз отдыха с ценами  2026, отзывами">
            <a:extLst>
              <a:ext uri="{FF2B5EF4-FFF2-40B4-BE49-F238E27FC236}">
                <a16:creationId xmlns:a16="http://schemas.microsoft.com/office/drawing/2014/main" id="{8B45580B-9E9A-4356-BD1E-FFFCAF0B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79" y="3463964"/>
            <a:ext cx="4322154" cy="287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475A75-7610-41BC-A388-5155DB9629D0}"/>
              </a:ext>
            </a:extLst>
          </p:cNvPr>
          <p:cNvSpPr txBox="1"/>
          <p:nvPr/>
        </p:nvSpPr>
        <p:spPr>
          <a:xfrm>
            <a:off x="6438509" y="6371880"/>
            <a:ext cx="202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Посёлок </a:t>
            </a:r>
            <a:r>
              <a:rPr lang="ru-RU" dirty="0" err="1"/>
              <a:t>Кутузовка</a:t>
            </a:r>
            <a:endParaRPr lang="ru-RU" dirty="0"/>
          </a:p>
        </p:txBody>
      </p:sp>
      <p:pic>
        <p:nvPicPr>
          <p:cNvPr id="7174" name="Picture 6" descr="Заимка Узалы, Хабаровский край: фото 3">
            <a:extLst>
              <a:ext uri="{FF2B5EF4-FFF2-40B4-BE49-F238E27FC236}">
                <a16:creationId xmlns:a16="http://schemas.microsoft.com/office/drawing/2014/main" id="{961EAFCB-7189-41E5-A5DD-D58B67B5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50" y="3463964"/>
            <a:ext cx="4322154" cy="287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8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6ABD8-4E7C-4506-974F-B2BB58F4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208075"/>
                </a:solidFill>
              </a:rPr>
              <a:t>Создание новых точек притяжения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4E683B-2F01-4C15-8C64-CE7E6CBDC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работе обращено внимание на необходимость: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Описания новых туристических троп</a:t>
            </a:r>
          </a:p>
          <a:p>
            <a:r>
              <a:rPr lang="ru-RU" dirty="0"/>
              <a:t>Описания основных мероприятий, привлекающих туристов (событийный туризм)</a:t>
            </a:r>
          </a:p>
          <a:p>
            <a:r>
              <a:rPr lang="ru-RU" dirty="0"/>
              <a:t>Наличие музея в поселении и его использование в системе гостеприимства</a:t>
            </a:r>
          </a:p>
          <a:p>
            <a:r>
              <a:rPr lang="ru-RU" dirty="0"/>
              <a:t>Наличие экскурсоводов (в том числе аттестованных)</a:t>
            </a:r>
          </a:p>
          <a:p>
            <a:r>
              <a:rPr lang="ru-RU" dirty="0"/>
              <a:t>Организацию производства продукции для сувениров</a:t>
            </a:r>
          </a:p>
          <a:p>
            <a:r>
              <a:rPr lang="ru-RU" dirty="0"/>
              <a:t>Использование исторических фактов в экскурсионной программе</a:t>
            </a:r>
          </a:p>
          <a:p>
            <a:r>
              <a:rPr lang="ru-RU" dirty="0"/>
              <a:t>Создания сайта о туристических возможностях территории</a:t>
            </a:r>
          </a:p>
          <a:p>
            <a:r>
              <a:rPr lang="ru-RU" dirty="0"/>
              <a:t>Наличие инструкторов – проводников для туристических и спортивных мероприятий (аттестованных)</a:t>
            </a:r>
          </a:p>
          <a:p>
            <a:r>
              <a:rPr lang="ru-RU" dirty="0"/>
              <a:t>Количество туристов, посетивших муниципальное образование, в том числе детей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D38E6DD-800B-47B4-86F9-85CA90DCC029}"/>
              </a:ext>
            </a:extLst>
          </p:cNvPr>
          <p:cNvSpPr/>
          <p:nvPr/>
        </p:nvSpPr>
        <p:spPr>
          <a:xfrm>
            <a:off x="7890236" y="-1131218"/>
            <a:ext cx="5033913" cy="387441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82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490</Words>
  <Application>Microsoft Office PowerPoint</Application>
  <PresentationFormat>Широкоэкранный</PresentationFormat>
  <Paragraphs>61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IV краевой конкурс Совета муниципальных образований Хабаровского края «Участие органов местного самоуправления и населения в реализации национальных проектов».</vt:lpstr>
      <vt:lpstr>Региональные проекты, участвующие в конкурсе</vt:lpstr>
      <vt:lpstr>Содержание комплексного развития</vt:lpstr>
      <vt:lpstr>Цели комплексного развития:</vt:lpstr>
      <vt:lpstr>Национальный и Региональный проект «Туризм и гостеприимство»</vt:lpstr>
      <vt:lpstr>Характеристика объектов гостеприимства</vt:lpstr>
      <vt:lpstr>Характеристика номерного фонда</vt:lpstr>
      <vt:lpstr>Состояние инфраструктуры</vt:lpstr>
      <vt:lpstr>Создание новых точек притяжения</vt:lpstr>
      <vt:lpstr>Национальный проект «Семья»</vt:lpstr>
      <vt:lpstr>Структура проекта:</vt:lpstr>
      <vt:lpstr>Анализ состояния семей в муниципальном образовании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краевой конкурс Совета муниципальных образований Хабаровского края «Участие органов местного самоуправления и населения в реализации национальных проектов».</dc:title>
  <dc:creator>HP User</dc:creator>
  <cp:lastModifiedBy>HP User</cp:lastModifiedBy>
  <cp:revision>22</cp:revision>
  <dcterms:created xsi:type="dcterms:W3CDTF">2026-03-23T06:23:55Z</dcterms:created>
  <dcterms:modified xsi:type="dcterms:W3CDTF">2026-03-23T07:20:23Z</dcterms:modified>
</cp:coreProperties>
</file>