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337" r:id="rId3"/>
    <p:sldId id="351" r:id="rId4"/>
    <p:sldId id="342" r:id="rId5"/>
    <p:sldId id="343" r:id="rId6"/>
    <p:sldId id="345" r:id="rId7"/>
    <p:sldId id="353" r:id="rId8"/>
    <p:sldId id="357" r:id="rId9"/>
    <p:sldId id="358" r:id="rId10"/>
    <p:sldId id="359" r:id="rId11"/>
    <p:sldId id="354" r:id="rId12"/>
    <p:sldId id="350" r:id="rId13"/>
    <p:sldId id="355" r:id="rId14"/>
    <p:sldId id="356" r:id="rId15"/>
    <p:sldId id="296" r:id="rId16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2B"/>
    <a:srgbClr val="00823B"/>
    <a:srgbClr val="4D4D4D"/>
    <a:srgbClr val="6D435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71" autoAdjust="0"/>
  </p:normalViewPr>
  <p:slideViewPr>
    <p:cSldViewPr>
      <p:cViewPr varScale="1">
        <p:scale>
          <a:sx n="105" d="100"/>
          <a:sy n="105" d="100"/>
        </p:scale>
        <p:origin x="47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DF553-65A9-4FD6-9E83-2D0EAD4B6EF3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F7829-94FE-448C-94B9-0B00D8CE41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353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4A371-E2F3-402E-90E1-30DA1A5E6DC6}" type="datetimeFigureOut">
              <a:rPr lang="ru-RU" smtClean="0"/>
              <a:t>21.04.2026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EBCE2-C3A0-49AA-AA75-B46D542F27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75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EBCE2-C3A0-49AA-AA75-B46D542F271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812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8EBCE2-C3A0-49AA-AA75-B46D542F271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272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3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9DF6-F075-481E-821A-F823661FEE6C}" type="datetime1">
              <a:rPr lang="ru-RU" smtClean="0"/>
              <a:t>21.04.2026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0589321-3E58-4D74-B239-18493EDE95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37A68-9787-4C37-A470-7538CD0674A2}" type="datetime1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9321-3E58-4D74-B239-18493EDE95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8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8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02437-B617-403C-A70A-914C25CD4AFD}" type="datetime1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9321-3E58-4D74-B239-18493EDE95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3BDC-9148-40D5-94DE-587BC8335D66}" type="datetime1">
              <a:rPr lang="ru-RU" smtClean="0"/>
              <a:t>21.04.2026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2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0589321-3E58-4D74-B239-18493EDE95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CD52-02FF-4C39-B6F8-F2AB30173439}" type="datetime1">
              <a:rPr lang="ru-RU" smtClean="0"/>
              <a:t>21.04.2026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9321-3E58-4D74-B239-18493EDE955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30A91-1507-4A57-B650-C5D24C8F72D0}" type="datetime1">
              <a:rPr lang="ru-RU" smtClean="0"/>
              <a:t>21.04.2026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9321-3E58-4D74-B239-18493EDE95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5" y="1316039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9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F0CA6-11CB-4CB5-9499-D24FC636B16C}" type="datetime1">
              <a:rPr lang="ru-RU" smtClean="0"/>
              <a:t>21.04.2026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0589321-3E58-4D74-B239-18493EDE955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B983-515C-4057-9000-910FAD6C0283}" type="datetime1">
              <a:rPr lang="ru-RU" smtClean="0"/>
              <a:t>21.04.2026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9321-3E58-4D74-B239-18493EDE95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89B52-0B6A-4543-8421-D4CEEEA9D94F}" type="datetime1">
              <a:rPr lang="ru-RU" smtClean="0"/>
              <a:t>21.04.2026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9321-3E58-4D74-B239-18493EDE95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9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DA8F-6504-40D9-ADA2-FE1655B3ED57}" type="datetime1">
              <a:rPr lang="ru-RU" smtClean="0"/>
              <a:t>21.04.2026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9321-3E58-4D74-B239-18493EDE95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03A08-DB6A-409A-BCC1-0AE2A3EC94EC}" type="datetime1">
              <a:rPr lang="ru-RU" smtClean="0"/>
              <a:t>21.04.2026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9321-3E58-4D74-B239-18493EDE955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4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2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FECAB26-3DBA-4505-BA1B-32FF6F868AC5}" type="datetime1">
              <a:rPr lang="ru-RU" smtClean="0"/>
              <a:t>21.04.2026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2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2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0589321-3E58-4D74-B239-18493EDE955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ispdirekt@mail.ru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268760"/>
            <a:ext cx="7992888" cy="648072"/>
          </a:xfrm>
        </p:spPr>
        <p:txBody>
          <a:bodyPr>
            <a:noAutofit/>
          </a:bodyPr>
          <a:lstStyle/>
          <a:p>
            <a:pPr lvl="0" algn="ctr" eaLnBrk="0" fontAlgn="base" hangingPunct="0">
              <a:spcAft>
                <a:spcPct val="0"/>
              </a:spcAft>
              <a:defRPr/>
            </a:pPr>
            <a:r>
              <a:rPr lang="ru-RU" sz="2000" b="1" cap="none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ru-RU" sz="2000" b="1" cap="none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</a:br>
            <a:r>
              <a:rPr lang="ru-RU" sz="2000" b="1" cap="none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ru-RU" sz="2000" b="1" cap="none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343" y="1725919"/>
            <a:ext cx="8585316" cy="3395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endParaRPr lang="ru-RU" sz="2800" b="1" dirty="0">
              <a:solidFill>
                <a:srgbClr val="C00000"/>
              </a:solidFill>
              <a:latin typeface="Monotype Corsiva" panose="03010101010201010101" pitchFamily="66" charset="0"/>
              <a:cs typeface="IrisUPC" panose="020B0604020202020204" pitchFamily="34" charset="-34"/>
            </a:endParaRPr>
          </a:p>
          <a:p>
            <a:pPr algn="ctr">
              <a:lnSpc>
                <a:spcPts val="2800"/>
              </a:lnSpc>
            </a:pPr>
            <a:endParaRPr lang="ru-RU" sz="2800" b="1" dirty="0">
              <a:solidFill>
                <a:srgbClr val="C00000"/>
              </a:solidFill>
              <a:latin typeface="Monotype Corsiva" panose="03010101010201010101" pitchFamily="66" charset="0"/>
              <a:cs typeface="IrisUPC" panose="020B0604020202020204" pitchFamily="34" charset="-34"/>
            </a:endParaRP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Ассоциация </a:t>
            </a:r>
            <a:endParaRPr lang="ru-RU" sz="3200" dirty="0">
              <a:solidFill>
                <a:srgbClr val="00206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«Совет Муниципальных Образований  Хабаровского края»</a:t>
            </a:r>
          </a:p>
          <a:p>
            <a:pPr>
              <a:lnSpc>
                <a:spcPct val="200000"/>
              </a:lnSpc>
            </a:pP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826"/>
            <a:ext cx="1305412" cy="175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-324544" y="2060849"/>
            <a:ext cx="95770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i="1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+mj-cs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+mj-cs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629" y="0"/>
            <a:ext cx="1552024" cy="158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9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346" y="80887"/>
            <a:ext cx="8277165" cy="1401109"/>
          </a:xfrm>
          <a:noFill/>
          <a:effectLst/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  <a:t>Форма конкурсной заявки муниципального образования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</a:br>
            <a:r>
              <a:rPr lang="ru-RU" sz="1600" b="1" dirty="0" smtClean="0">
                <a:solidFill>
                  <a:srgbClr val="C00000"/>
                </a:solidFill>
                <a:effectLst/>
                <a:latin typeface="Trebuchet MS" panose="020B0603020202020204" pitchFamily="34" charset="0"/>
              </a:rPr>
              <a:t>Раздел 2</a:t>
            </a:r>
            <a:r>
              <a:rPr lang="ru-RU" sz="1600" b="1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</a:br>
            <a:r>
              <a:rPr lang="ru-RU" sz="1600" b="1" cap="none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ИНФОРМАЦИЯ О РЕАЛИЗАЦИИ НА ТЕРРИТОРИИ МУНИЦИПАЛЬНОГО ОБРАЗОВАНИЯ (НАИМЕНОВАНИЕ МО) РЕГИОНАЛЬНОГО ПРОЕКТА: </a:t>
            </a:r>
            <a:br>
              <a:rPr lang="ru-RU" sz="1600" b="1" cap="none" dirty="0" smtClean="0">
                <a:solidFill>
                  <a:srgbClr val="002060"/>
                </a:solidFill>
                <a:latin typeface="Trebuchet MS" panose="020B0603020202020204" pitchFamily="34" charset="0"/>
              </a:rPr>
            </a:br>
            <a:r>
              <a:rPr lang="ru-RU" sz="1600" b="1" cap="none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/>
            </a:r>
            <a:br>
              <a:rPr lang="ru-RU" sz="1600" b="1" cap="none" dirty="0" smtClean="0">
                <a:solidFill>
                  <a:srgbClr val="002060"/>
                </a:solidFill>
                <a:latin typeface="Trebuchet MS" panose="020B0603020202020204" pitchFamily="34" charset="0"/>
              </a:rPr>
            </a:br>
            <a:r>
              <a:rPr lang="ru-RU" sz="1600" b="1" cap="none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/>
            </a:r>
            <a:br>
              <a:rPr lang="ru-RU" sz="1600" b="1" cap="none" dirty="0" smtClean="0">
                <a:solidFill>
                  <a:srgbClr val="002060"/>
                </a:solidFill>
                <a:latin typeface="Trebuchet MS" panose="020B0603020202020204" pitchFamily="34" charset="0"/>
              </a:rPr>
            </a:br>
            <a:r>
              <a:rPr lang="ru-RU" sz="1600" b="1" cap="none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продолжение:</a:t>
            </a:r>
            <a:br>
              <a:rPr lang="ru-RU" sz="1600" b="1" cap="none" dirty="0" smtClean="0">
                <a:solidFill>
                  <a:srgbClr val="C00000"/>
                </a:solidFill>
                <a:latin typeface="Trebuchet MS" panose="020B0603020202020204" pitchFamily="34" charset="0"/>
              </a:rPr>
            </a:br>
            <a:r>
              <a:rPr lang="ru-RU" sz="1600" b="1" cap="none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/>
            </a:r>
            <a:br>
              <a:rPr lang="ru-RU" sz="1600" b="1" cap="none" dirty="0" smtClean="0">
                <a:solidFill>
                  <a:srgbClr val="C00000"/>
                </a:solidFill>
                <a:latin typeface="Trebuchet MS" panose="020B0603020202020204" pitchFamily="34" charset="0"/>
              </a:rPr>
            </a:br>
            <a:endParaRPr lang="ru-RU" sz="16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09" y="-45562"/>
            <a:ext cx="1305412" cy="175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79512" y="2240448"/>
            <a:ext cx="842854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</a:pPr>
            <a:r>
              <a:rPr lang="ru-RU" altLang="ru-RU" sz="17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2.5. Описание проездов, площадок, скверов, дорог:</a:t>
            </a:r>
            <a:endParaRPr lang="ru-RU" altLang="ru-RU" sz="17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858271"/>
              </p:ext>
            </p:extLst>
          </p:nvPr>
        </p:nvGraphicFramePr>
        <p:xfrm>
          <a:off x="365317" y="2594391"/>
          <a:ext cx="8231303" cy="39276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0207">
                  <a:extLst>
                    <a:ext uri="{9D8B030D-6E8A-4147-A177-3AD203B41FA5}">
                      <a16:colId xmlns:a16="http://schemas.microsoft.com/office/drawing/2014/main" val="731462283"/>
                    </a:ext>
                  </a:extLst>
                </a:gridCol>
                <a:gridCol w="1930073">
                  <a:extLst>
                    <a:ext uri="{9D8B030D-6E8A-4147-A177-3AD203B41FA5}">
                      <a16:colId xmlns:a16="http://schemas.microsoft.com/office/drawing/2014/main" val="79212567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112118026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96907529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79314676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734023376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782433624"/>
                    </a:ext>
                  </a:extLst>
                </a:gridCol>
                <a:gridCol w="814479">
                  <a:extLst>
                    <a:ext uri="{9D8B030D-6E8A-4147-A177-3AD203B41FA5}">
                      <a16:colId xmlns:a16="http://schemas.microsoft.com/office/drawing/2014/main" val="3307080687"/>
                    </a:ext>
                  </a:extLst>
                </a:gridCol>
              </a:tblGrid>
              <a:tr h="1656184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№</a:t>
                      </a:r>
                      <a:endParaRPr lang="ru-RU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Наименование объекта</a:t>
                      </a:r>
                      <a:endParaRPr lang="ru-RU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Площадь, м2</a:t>
                      </a:r>
                      <a:endParaRPr lang="ru-RU" sz="1500" dirty="0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Материалы покрытия</a:t>
                      </a:r>
                      <a:endParaRPr lang="ru-RU" sz="1500" dirty="0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Дата постановки на баланс</a:t>
                      </a:r>
                      <a:endParaRPr lang="ru-RU" sz="1500" dirty="0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Год ввода в эксплуатацию</a:t>
                      </a:r>
                      <a:endParaRPr lang="ru-RU" sz="1500" dirty="0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Норма амортизации</a:t>
                      </a:r>
                      <a:endParaRPr lang="ru-RU" sz="1500" dirty="0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Балансовая стоимость</a:t>
                      </a:r>
                      <a:endParaRPr lang="ru-RU" sz="1500" dirty="0"/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0894522"/>
                  </a:ext>
                </a:extLst>
              </a:tr>
              <a:tr h="5678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9219573"/>
                  </a:ext>
                </a:extLst>
              </a:tr>
              <a:tr h="5678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9465471"/>
                  </a:ext>
                </a:extLst>
              </a:tr>
              <a:tr h="5678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397222"/>
                  </a:ext>
                </a:extLst>
              </a:tr>
              <a:tr h="56786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1168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289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2802" y="1470673"/>
            <a:ext cx="7438124" cy="682607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  <a:t>Форма конкурсной заявки муниципального образования</a:t>
            </a:r>
            <a:r>
              <a:rPr lang="ru-RU" sz="1600" dirty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  <a:t/>
            </a:r>
            <a:br>
              <a:rPr lang="ru-RU" sz="1600" dirty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</a:br>
            <a:endParaRPr lang="ru-RU" sz="1600" b="1" dirty="0">
              <a:solidFill>
                <a:srgbClr val="C00000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7488" y="236767"/>
            <a:ext cx="67687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2000" b="1" i="1" dirty="0">
                <a:solidFill>
                  <a:srgbClr val="C00000"/>
                </a:solidFill>
                <a:latin typeface="Trebuchet MS" panose="020B0603020202020204" pitchFamily="34" charset="0"/>
                <a:cs typeface="IrisUPC" panose="020B0604020202020204" pitchFamily="34" charset="-34"/>
              </a:rPr>
              <a:t>Ассоциация </a:t>
            </a:r>
          </a:p>
          <a:p>
            <a:pPr algn="ctr">
              <a:lnSpc>
                <a:spcPts val="2800"/>
              </a:lnSpc>
            </a:pPr>
            <a:r>
              <a:rPr lang="ru-RU" sz="2000" b="1" i="1" dirty="0">
                <a:solidFill>
                  <a:srgbClr val="C00000"/>
                </a:solidFill>
                <a:latin typeface="Trebuchet MS" panose="020B0603020202020204" pitchFamily="34" charset="0"/>
                <a:cs typeface="IrisUPC" panose="020B0604020202020204" pitchFamily="34" charset="-34"/>
              </a:rPr>
              <a:t>«Совет Муниципальных Образований  Хабаровского края</a:t>
            </a:r>
            <a:r>
              <a:rPr lang="ru-RU" sz="2000" b="1" i="1" dirty="0" smtClean="0">
                <a:solidFill>
                  <a:srgbClr val="C00000"/>
                </a:solidFill>
                <a:latin typeface="Trebuchet MS" panose="020B0603020202020204" pitchFamily="34" charset="0"/>
                <a:cs typeface="IrisUPC" panose="020B0604020202020204" pitchFamily="34" charset="-34"/>
              </a:rPr>
              <a:t>»</a:t>
            </a:r>
            <a:endParaRPr lang="ru-RU" sz="2000" b="1" i="1" dirty="0">
              <a:solidFill>
                <a:srgbClr val="C00000"/>
              </a:solidFill>
              <a:latin typeface="Trebuchet MS" panose="020B0603020202020204" pitchFamily="34" charset="0"/>
              <a:cs typeface="IrisUPC" panose="020B0604020202020204" pitchFamily="34" charset="-34"/>
            </a:endParaRPr>
          </a:p>
        </p:txBody>
      </p:sp>
      <p:pic>
        <p:nvPicPr>
          <p:cNvPr id="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7" y="-55829"/>
            <a:ext cx="1305412" cy="175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608278" cy="1643089"/>
          </a:xfrm>
          <a:prstGeom prst="rect">
            <a:avLst/>
          </a:prstGeom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84854" y="2027895"/>
            <a:ext cx="855245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endParaRPr lang="ru-RU" alt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8827" y="2217635"/>
            <a:ext cx="8184505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60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Глоссарий:</a:t>
            </a:r>
          </a:p>
          <a:p>
            <a:pPr indent="450215" algn="just">
              <a:spcAft>
                <a:spcPts val="600"/>
              </a:spcAft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60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Показатель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регионального проекта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количественно измеримый показатель, характеризующий достижение общественно значимого результата или задачи проекта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450215" algn="just">
              <a:spcAft>
                <a:spcPts val="600"/>
              </a:spcAft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600"/>
              </a:spcAf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 регионального проекта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количественно измеримый итог деятельности, направленный на достижение показателей, включенных в паспорт регионального проекта, сформулированный в виде завершенного действия по созданию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(строительству, приобретению, оснащению, реконструкции и т.п.)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определенного количества материальных и нематериальных объектов, созданию (изменению) объема услуг с заданными характеристиками.</a:t>
            </a:r>
            <a:endParaRPr lang="ru-RU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07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9436" y="307784"/>
            <a:ext cx="7704856" cy="1064291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  <a:t>Форма конкурсной заявки муниципального образования</a:t>
            </a:r>
            <a:r>
              <a:rPr lang="ru-RU" sz="1600" dirty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  <a:t/>
            </a:r>
            <a:br>
              <a:rPr lang="ru-RU" sz="1600" dirty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</a:br>
            <a:r>
              <a:rPr lang="ru-RU" sz="1600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</a:br>
            <a:r>
              <a:rPr lang="ru-RU" sz="1600" b="1" dirty="0" smtClean="0">
                <a:solidFill>
                  <a:srgbClr val="C00000"/>
                </a:solidFill>
                <a:effectLst/>
                <a:latin typeface="Trebuchet MS" panose="020B0603020202020204" pitchFamily="34" charset="0"/>
              </a:rPr>
              <a:t>Раздел 3</a:t>
            </a:r>
            <a:r>
              <a:rPr lang="ru-RU" sz="1600" b="1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</a:br>
            <a:r>
              <a:rPr lang="ru-RU" sz="1800" dirty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  <a:t>Участие населения в региональных проектах:</a:t>
            </a:r>
            <a:br>
              <a:rPr lang="ru-RU" sz="1800" dirty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</a:br>
            <a:endParaRPr lang="ru-RU" sz="1800" b="1" dirty="0">
              <a:solidFill>
                <a:srgbClr val="002060"/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7" y="-55829"/>
            <a:ext cx="1305412" cy="175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608278" cy="164308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3352" y="2612980"/>
            <a:ext cx="88404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79512" y="1950873"/>
            <a:ext cx="8857997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lang="ru-RU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3.1. Информирование граждан (</a:t>
            </a:r>
            <a:r>
              <a:rPr lang="ru-RU" i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практики, примеры - описание практик делать с примерами и прямыми ссылками на газеты, сайты, социальные сети</a:t>
            </a:r>
            <a:r>
              <a:rPr lang="ru-RU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i="1" dirty="0" smtClean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 Система учета мнения и потребностей населения при реализации     регионального проекта (</a:t>
            </a:r>
            <a:r>
              <a:rPr lang="ru-RU" i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практики, примеры-показать результаты опроса населения, мониторинга, анкетирования, приложить фотографии участия населения в мероприятиях</a:t>
            </a:r>
            <a:r>
              <a:rPr lang="ru-RU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dirty="0" smtClean="0">
              <a:solidFill>
                <a:srgbClr val="0060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3.3. Мониторинг востребованности и удовлетворенности жителей результатами регионального проекта (</a:t>
            </a:r>
            <a:r>
              <a:rPr lang="ru-RU" i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результаты опроса населения</a:t>
            </a:r>
            <a:r>
              <a:rPr lang="ru-RU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3.4. Участие населения, общественных организаций в общественном контроле за ходом реализации регионального проекта (</a:t>
            </a:r>
            <a:r>
              <a:rPr lang="ru-RU" i="1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практики, примеры</a:t>
            </a:r>
            <a:r>
              <a:rPr lang="ru-RU" dirty="0">
                <a:solidFill>
                  <a:srgbClr val="0060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3.5.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населением ведется по всем региональным проектам, которые реализованы на территории муниципального образования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3.6.Участие населения, общественных организаций в деятельности по сохранению созданных объектов.</a:t>
            </a:r>
          </a:p>
        </p:txBody>
      </p:sp>
    </p:spTree>
    <p:extLst>
      <p:ext uri="{BB962C8B-B14F-4D97-AF65-F5344CB8AC3E}">
        <p14:creationId xmlns:p14="http://schemas.microsoft.com/office/powerpoint/2010/main" val="287291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3919" y="-20203"/>
            <a:ext cx="8640960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3200" b="1" dirty="0">
                <a:solidFill>
                  <a:srgbClr val="002060"/>
                </a:solidFill>
              </a:rPr>
              <a:t>  </a:t>
            </a:r>
            <a:r>
              <a:rPr lang="ru-RU" sz="2000" b="1" i="1" dirty="0">
                <a:solidFill>
                  <a:srgbClr val="C00000"/>
                </a:solidFill>
                <a:latin typeface="Trebuchet MS" panose="020B0603020202020204" pitchFamily="34" charset="0"/>
                <a:cs typeface="IrisUPC" panose="020B0604020202020204" pitchFamily="34" charset="-34"/>
              </a:rPr>
              <a:t>Ассоциация </a:t>
            </a:r>
          </a:p>
          <a:p>
            <a:pPr algn="ctr">
              <a:lnSpc>
                <a:spcPts val="2800"/>
              </a:lnSpc>
            </a:pPr>
            <a:r>
              <a:rPr lang="ru-RU" sz="2000" b="1" i="1" dirty="0">
                <a:solidFill>
                  <a:srgbClr val="C00000"/>
                </a:solidFill>
                <a:latin typeface="Trebuchet MS" panose="020B0603020202020204" pitchFamily="34" charset="0"/>
                <a:cs typeface="IrisUPC" panose="020B0604020202020204" pitchFamily="34" charset="-34"/>
              </a:rPr>
              <a:t>«Совет Муниципальных Образований  Хабаровского края»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Награждение </a:t>
            </a:r>
            <a:r>
              <a:rPr lang="ru-RU" sz="1600" b="1" dirty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победителей краевого конкурса Совета </a:t>
            </a:r>
            <a:r>
              <a:rPr lang="ru-RU" sz="1600" b="1" dirty="0">
                <a:solidFill>
                  <a:srgbClr val="002060"/>
                </a:solidFill>
                <a:latin typeface="Trebuchet MS" panose="020B0603020202020204" pitchFamily="34" charset="0"/>
              </a:rPr>
              <a:t>«Участие органов местного самоуправления и населения в реализации национальных проектов</a:t>
            </a:r>
            <a:r>
              <a:rPr lang="ru-RU" sz="16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», </a:t>
            </a:r>
            <a:r>
              <a:rPr lang="ru-RU" sz="1600" b="1" dirty="0" smtClean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январь 2022г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в 2021г – в конкурсе приняло участие </a:t>
            </a:r>
            <a:r>
              <a:rPr lang="ru-RU" sz="1600" dirty="0" smtClean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17</a:t>
            </a:r>
            <a:r>
              <a:rPr lang="ru-RU" sz="1600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муниципальных образований,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в 2022г – </a:t>
            </a:r>
            <a:r>
              <a:rPr lang="ru-RU" sz="1600" dirty="0" smtClean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22</a:t>
            </a:r>
            <a:r>
              <a:rPr lang="ru-RU" sz="1600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муниципальных образования</a:t>
            </a:r>
          </a:p>
          <a:p>
            <a:pPr algn="ctr"/>
            <a:r>
              <a:rPr lang="ru-RU" sz="1600" dirty="0" smtClean="0">
                <a:solidFill>
                  <a:srgbClr val="C0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Цель </a:t>
            </a:r>
            <a:r>
              <a:rPr lang="ru-RU" sz="1600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конкурса – вовлечение населения в реализацию национальных проектов и пропаганда значения майских Указов Президента РФ в повышение качества жизни людей</a:t>
            </a:r>
            <a:endParaRPr lang="ru-RU" b="1" dirty="0">
              <a:solidFill>
                <a:srgbClr val="00206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9321-3E58-4D74-B239-18493EDE9557}" type="slidenum">
              <a:rPr lang="ru-RU" smtClean="0"/>
              <a:t>13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777987"/>
            <a:ext cx="40646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 flipV="1">
            <a:off x="1007216" y="467340"/>
            <a:ext cx="97924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05" y="4627343"/>
            <a:ext cx="3052880" cy="2112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1" y="2497183"/>
            <a:ext cx="3011636" cy="1961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240" y="2576165"/>
            <a:ext cx="3059832" cy="19276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5" y="4638343"/>
            <a:ext cx="2783324" cy="2101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264" y="2514636"/>
            <a:ext cx="2918560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57" y="4607871"/>
            <a:ext cx="3106197" cy="2155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87" y="-40701"/>
            <a:ext cx="1305412" cy="175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6680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3919" y="-20203"/>
            <a:ext cx="8640960" cy="1302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3200" b="1" dirty="0">
                <a:solidFill>
                  <a:srgbClr val="002060"/>
                </a:solidFill>
              </a:rPr>
              <a:t>  </a:t>
            </a:r>
            <a:r>
              <a:rPr lang="ru-RU" sz="2000" b="1" i="1" dirty="0">
                <a:solidFill>
                  <a:srgbClr val="C00000"/>
                </a:solidFill>
                <a:latin typeface="Trebuchet MS" panose="020B0603020202020204" pitchFamily="34" charset="0"/>
                <a:cs typeface="IrisUPC" panose="020B0604020202020204" pitchFamily="34" charset="-34"/>
              </a:rPr>
              <a:t>Ассоциация </a:t>
            </a:r>
          </a:p>
          <a:p>
            <a:pPr algn="ctr">
              <a:lnSpc>
                <a:spcPts val="2800"/>
              </a:lnSpc>
            </a:pPr>
            <a:r>
              <a:rPr lang="ru-RU" sz="2000" b="1" i="1" dirty="0">
                <a:solidFill>
                  <a:srgbClr val="C00000"/>
                </a:solidFill>
                <a:latin typeface="Trebuchet MS" panose="020B0603020202020204" pitchFamily="34" charset="0"/>
                <a:cs typeface="IrisUPC" panose="020B0604020202020204" pitchFamily="34" charset="-34"/>
              </a:rPr>
              <a:t>«Совет Муниципальных Образований  Хабаровского края»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Награждение </a:t>
            </a:r>
            <a:r>
              <a:rPr lang="ru-RU" sz="1600" b="1" dirty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победителей краевого конкурса Совета </a:t>
            </a:r>
            <a:r>
              <a:rPr lang="ru-RU" sz="1600" b="1" dirty="0">
                <a:solidFill>
                  <a:srgbClr val="002060"/>
                </a:solidFill>
                <a:latin typeface="Trebuchet MS" panose="020B0603020202020204" pitchFamily="34" charset="0"/>
              </a:rPr>
              <a:t>«Участие органов местного самоуправления и населения в реализации национальных проектов</a:t>
            </a:r>
            <a:r>
              <a:rPr lang="ru-RU" sz="16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», </a:t>
            </a:r>
            <a:r>
              <a:rPr lang="ru-RU" sz="1600" b="1" dirty="0" smtClean="0">
                <a:solidFill>
                  <a:srgbClr val="FF000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июнь 2024г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9321-3E58-4D74-B239-18493EDE9557}" type="slidenum">
              <a:rPr lang="ru-RU" smtClean="0"/>
              <a:t>14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777987"/>
            <a:ext cx="40646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 flipV="1">
            <a:off x="1007216" y="467340"/>
            <a:ext cx="97924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87" y="-40701"/>
            <a:ext cx="1305412" cy="175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1489715"/>
            <a:ext cx="3164592" cy="23864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016" y="1504503"/>
            <a:ext cx="3041624" cy="23569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22" y="4023477"/>
            <a:ext cx="3102621" cy="2573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1505396"/>
            <a:ext cx="3024336" cy="2356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4008691"/>
            <a:ext cx="3240360" cy="2572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656" y="4023477"/>
            <a:ext cx="3096344" cy="2573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310177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1425" y="876819"/>
            <a:ext cx="8127083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  </a:t>
            </a:r>
            <a:r>
              <a:rPr lang="ru-RU" sz="2000" b="1" i="1" dirty="0">
                <a:solidFill>
                  <a:srgbClr val="C00000"/>
                </a:solidFill>
                <a:latin typeface="Trebuchet MS" panose="020B0603020202020204" pitchFamily="34" charset="0"/>
                <a:cs typeface="IrisUPC" panose="020B0604020202020204" pitchFamily="34" charset="-34"/>
              </a:rPr>
              <a:t>Ассоциация </a:t>
            </a:r>
          </a:p>
          <a:p>
            <a:pPr algn="ctr">
              <a:lnSpc>
                <a:spcPts val="2800"/>
              </a:lnSpc>
            </a:pPr>
            <a:r>
              <a:rPr lang="ru-RU" sz="2000" b="1" i="1" dirty="0">
                <a:solidFill>
                  <a:srgbClr val="C00000"/>
                </a:solidFill>
                <a:latin typeface="Trebuchet MS" panose="020B0603020202020204" pitchFamily="34" charset="0"/>
                <a:cs typeface="IrisUPC" panose="020B0604020202020204" pitchFamily="34" charset="-34"/>
              </a:rPr>
              <a:t>«Совет Муниципальных Образований  Хабаровского края</a:t>
            </a:r>
            <a:r>
              <a:rPr lang="ru-RU" sz="2000" b="1" i="1" dirty="0" smtClean="0">
                <a:solidFill>
                  <a:srgbClr val="C00000"/>
                </a:solidFill>
                <a:latin typeface="Trebuchet MS" panose="020B0603020202020204" pitchFamily="34" charset="0"/>
                <a:cs typeface="IrisUPC" panose="020B0604020202020204" pitchFamily="34" charset="-34"/>
              </a:rPr>
              <a:t>»</a:t>
            </a:r>
            <a:endParaRPr lang="ru-RU" sz="28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9321-3E58-4D74-B239-18493EDE9557}" type="slidenum">
              <a:rPr lang="ru-RU" smtClean="0"/>
              <a:t>15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71424" y="1725919"/>
            <a:ext cx="8720176" cy="5070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rgbClr val="002060"/>
                </a:solidFill>
              </a:rPr>
              <a:t>   </a:t>
            </a:r>
            <a:endParaRPr lang="ru-RU" altLang="ru-RU" sz="3600" b="1" dirty="0">
              <a:solidFill>
                <a:srgbClr val="002060"/>
              </a:solidFill>
            </a:endParaRPr>
          </a:p>
          <a:p>
            <a:pPr lvl="2" algn="ctr">
              <a:lnSpc>
                <a:spcPct val="150000"/>
              </a:lnSpc>
              <a:buClr>
                <a:srgbClr val="000000"/>
              </a:buClr>
            </a:pPr>
            <a:r>
              <a:rPr lang="ru-RU" altLang="ru-RU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Заявки направлять по </a:t>
            </a:r>
            <a:r>
              <a:rPr lang="en-US" altLang="ru-RU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e-mail</a:t>
            </a:r>
            <a:r>
              <a:rPr lang="en-US" altLang="ru-RU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:</a:t>
            </a:r>
            <a:r>
              <a:rPr lang="ru-RU" altLang="ru-RU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</a:t>
            </a:r>
            <a:r>
              <a:rPr lang="en-US" altLang="ru-RU" sz="2400" dirty="0" err="1" smtClean="0">
                <a:solidFill>
                  <a:srgbClr val="002060"/>
                </a:solidFill>
                <a:latin typeface="Trebuchet MS" panose="020B0603020202020204" pitchFamily="34" charset="0"/>
                <a:hlinkClick r:id="rId2"/>
              </a:rPr>
              <a:t>ispdirekt</a:t>
            </a:r>
            <a:r>
              <a:rPr lang="ru-RU" altLang="ru-RU" sz="2400" dirty="0">
                <a:solidFill>
                  <a:srgbClr val="002060"/>
                </a:solidFill>
                <a:latin typeface="Trebuchet MS" panose="020B0603020202020204" pitchFamily="34" charset="0"/>
                <a:hlinkClick r:id="rId2"/>
              </a:rPr>
              <a:t>@</a:t>
            </a:r>
            <a:r>
              <a:rPr lang="en-US" altLang="ru-RU" sz="2400" dirty="0">
                <a:solidFill>
                  <a:srgbClr val="002060"/>
                </a:solidFill>
                <a:latin typeface="Trebuchet MS" panose="020B0603020202020204" pitchFamily="34" charset="0"/>
                <a:hlinkClick r:id="rId2"/>
              </a:rPr>
              <a:t>mail</a:t>
            </a:r>
            <a:r>
              <a:rPr lang="ru-RU" altLang="ru-RU" sz="2400" dirty="0">
                <a:solidFill>
                  <a:srgbClr val="002060"/>
                </a:solidFill>
                <a:latin typeface="Trebuchet MS" panose="020B0603020202020204" pitchFamily="34" charset="0"/>
                <a:hlinkClick r:id="rId2"/>
              </a:rPr>
              <a:t>.</a:t>
            </a:r>
            <a:r>
              <a:rPr lang="en-US" altLang="ru-RU" sz="2400" dirty="0" err="1" smtClean="0">
                <a:solidFill>
                  <a:srgbClr val="002060"/>
                </a:solidFill>
                <a:latin typeface="Trebuchet MS" panose="020B0603020202020204" pitchFamily="34" charset="0"/>
                <a:hlinkClick r:id="rId2"/>
              </a:rPr>
              <a:t>ru</a:t>
            </a:r>
            <a:endParaRPr lang="ru-RU" altLang="ru-RU" sz="24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lvl="2" algn="ctr">
              <a:lnSpc>
                <a:spcPct val="150000"/>
              </a:lnSpc>
              <a:buClr>
                <a:srgbClr val="000000"/>
              </a:buClr>
            </a:pPr>
            <a:r>
              <a:rPr lang="ru-RU" altLang="ru-RU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На бумажном носителе: г. Хабаровск 680021 </a:t>
            </a:r>
            <a:r>
              <a:rPr lang="ru-RU" altLang="ru-RU" sz="2400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ул</a:t>
            </a:r>
            <a:r>
              <a:rPr lang="ru-RU" altLang="ru-RU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Ленинградская д 45 </a:t>
            </a:r>
            <a:r>
              <a:rPr lang="ru-RU" altLang="ru-RU" sz="2400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каб</a:t>
            </a:r>
            <a:r>
              <a:rPr lang="ru-RU" altLang="ru-RU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14</a:t>
            </a:r>
          </a:p>
          <a:p>
            <a:pPr lvl="2" algn="ctr">
              <a:lnSpc>
                <a:spcPct val="150000"/>
              </a:lnSpc>
              <a:buClr>
                <a:srgbClr val="000000"/>
              </a:buClr>
            </a:pPr>
            <a:r>
              <a:rPr lang="ru-RU" altLang="ru-RU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Вопросы просим направлять по эл почте, обязательно каждому ответим по телефону или включимся по ВКС  </a:t>
            </a:r>
            <a:endParaRPr lang="ru-RU" altLang="ru-RU" sz="24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>
              <a:lnSpc>
                <a:spcPct val="107000"/>
              </a:lnSpc>
              <a:buFont typeface="Wingdings" panose="05000000000000000000" pitchFamily="2" charset="2"/>
              <a:buChar char="v"/>
              <a:defRPr/>
            </a:pPr>
            <a:endParaRPr lang="ru-RU" altLang="ru-RU" b="1" i="1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buFont typeface="Wingdings" panose="05000000000000000000" pitchFamily="2" charset="2"/>
              <a:buChar char="v"/>
              <a:defRPr/>
            </a:pPr>
            <a:endParaRPr lang="ru-RU" altLang="ru-RU" sz="1600" b="1" i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buFont typeface="Wingdings" panose="05000000000000000000" pitchFamily="2" charset="2"/>
              <a:buChar char="v"/>
              <a:defRPr/>
            </a:pPr>
            <a:endParaRPr lang="ru-RU" altLang="ru-RU" sz="1600" b="1" i="1" dirty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altLang="ru-RU" b="1" i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826"/>
            <a:ext cx="1305412" cy="175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3" y="10886"/>
            <a:ext cx="1460331" cy="149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900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420888"/>
            <a:ext cx="8496944" cy="2318963"/>
          </a:xfrm>
        </p:spPr>
        <p:txBody>
          <a:bodyPr>
            <a:noAutofit/>
          </a:bodyPr>
          <a:lstStyle/>
          <a:p>
            <a:pPr lvl="0" algn="ctr" eaLnBrk="0" fontAlgn="base" hangingPunct="0">
              <a:spcAft>
                <a:spcPct val="0"/>
              </a:spcAft>
              <a:defRPr/>
            </a:pPr>
            <a:r>
              <a:rPr lang="ru-RU" sz="2000" b="1" cap="none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ОБРАЗЕЦ ЗАПОЛНЕНИЯ ЗАЯВКИ НА КОНКУРС</a:t>
            </a:r>
            <a:br>
              <a:rPr lang="ru-RU" sz="2000" b="1" cap="none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</a:br>
            <a:r>
              <a:rPr lang="ru-RU" sz="2000" b="1" cap="none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/>
            </a:r>
            <a:br>
              <a:rPr lang="ru-RU" sz="2000" b="1" cap="none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</a:br>
            <a:r>
              <a:rPr lang="ru-RU" sz="2000" b="1" cap="none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/>
            </a:r>
            <a:br>
              <a:rPr lang="ru-RU" sz="2000" b="1" cap="none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</a:br>
            <a:r>
              <a:rPr lang="ru-RU" sz="2000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  <a:t>«Участие </a:t>
            </a:r>
            <a:r>
              <a:rPr lang="ru-RU" sz="2000" dirty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  <a:t>органов местного самоуправления и населения в реализации национальных проектов»</a:t>
            </a:r>
            <a:r>
              <a:rPr lang="ru-RU" sz="2000" b="1" cap="none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/>
            </a:r>
            <a:br>
              <a:rPr lang="ru-RU" sz="2000" b="1" cap="none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</a:br>
            <a:r>
              <a:rPr lang="ru-RU" sz="2000" b="1" cap="none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/>
            </a:r>
            <a:br>
              <a:rPr lang="ru-RU" sz="2000" b="1" cap="none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</a:br>
            <a:endParaRPr lang="ru-RU" sz="200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116632"/>
            <a:ext cx="64087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2000" b="1" i="1" dirty="0">
                <a:solidFill>
                  <a:srgbClr val="C00000"/>
                </a:solidFill>
                <a:latin typeface="Trebuchet MS" panose="020B0603020202020204" pitchFamily="34" charset="0"/>
                <a:cs typeface="IrisUPC" panose="020B0604020202020204" pitchFamily="34" charset="-34"/>
              </a:rPr>
              <a:t>Ассоциация </a:t>
            </a:r>
          </a:p>
          <a:p>
            <a:pPr algn="ctr">
              <a:lnSpc>
                <a:spcPts val="2800"/>
              </a:lnSpc>
            </a:pPr>
            <a:r>
              <a:rPr lang="ru-RU" sz="2000" b="1" i="1" dirty="0">
                <a:solidFill>
                  <a:srgbClr val="C00000"/>
                </a:solidFill>
                <a:latin typeface="Trebuchet MS" panose="020B0603020202020204" pitchFamily="34" charset="0"/>
                <a:cs typeface="IrisUPC" panose="020B0604020202020204" pitchFamily="34" charset="-34"/>
              </a:rPr>
              <a:t>«Совет Муниципальных Образований  Хабаровского края»</a:t>
            </a:r>
          </a:p>
        </p:txBody>
      </p:sp>
      <p:pic>
        <p:nvPicPr>
          <p:cNvPr id="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826"/>
            <a:ext cx="1305412" cy="175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0438"/>
            <a:ext cx="1659837" cy="169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2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2004" y="1629065"/>
            <a:ext cx="7359722" cy="607598"/>
          </a:xfrm>
        </p:spPr>
        <p:txBody>
          <a:bodyPr>
            <a:noAutofit/>
          </a:bodyPr>
          <a:lstStyle/>
          <a:p>
            <a:pPr lvl="0" algn="ctr" eaLnBrk="0" fontAlgn="base" hangingPunct="0">
              <a:spcAft>
                <a:spcPct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СОДЕРЖАНИЕ КОНКУРСНОЙ ЗАЯВКИ:</a:t>
            </a:r>
            <a:endParaRPr lang="ru-RU" sz="16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7489" y="204848"/>
            <a:ext cx="6768752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2000" b="1" i="1" dirty="0">
                <a:solidFill>
                  <a:srgbClr val="C00000"/>
                </a:solidFill>
                <a:latin typeface="Trebuchet MS" panose="020B0603020202020204" pitchFamily="34" charset="0"/>
                <a:cs typeface="IrisUPC" panose="020B0604020202020204" pitchFamily="34" charset="-34"/>
              </a:rPr>
              <a:t>Ассоциация </a:t>
            </a:r>
          </a:p>
          <a:p>
            <a:pPr algn="ctr">
              <a:lnSpc>
                <a:spcPts val="2800"/>
              </a:lnSpc>
            </a:pPr>
            <a:r>
              <a:rPr lang="ru-RU" sz="2000" b="1" i="1" dirty="0">
                <a:solidFill>
                  <a:srgbClr val="C00000"/>
                </a:solidFill>
                <a:latin typeface="Trebuchet MS" panose="020B0603020202020204" pitchFamily="34" charset="0"/>
                <a:cs typeface="IrisUPC" panose="020B0604020202020204" pitchFamily="34" charset="-34"/>
              </a:rPr>
              <a:t>«Совет Муниципальных Образований  Хабаровского края</a:t>
            </a:r>
            <a:r>
              <a:rPr lang="ru-RU" sz="2000" b="1" i="1" dirty="0" smtClean="0">
                <a:solidFill>
                  <a:srgbClr val="C00000"/>
                </a:solidFill>
                <a:latin typeface="Trebuchet MS" panose="020B0603020202020204" pitchFamily="34" charset="0"/>
                <a:cs typeface="IrisUPC" panose="020B0604020202020204" pitchFamily="34" charset="-34"/>
              </a:rPr>
              <a:t>»</a:t>
            </a:r>
          </a:p>
          <a:p>
            <a:pPr algn="ctr">
              <a:lnSpc>
                <a:spcPts val="2800"/>
              </a:lnSpc>
            </a:pPr>
            <a:endParaRPr lang="ru-RU" sz="2000" b="1" i="1" dirty="0">
              <a:solidFill>
                <a:srgbClr val="C00000"/>
              </a:solidFill>
              <a:latin typeface="Trebuchet MS" panose="020B0603020202020204" pitchFamily="34" charset="0"/>
              <a:cs typeface="IrisUPC" panose="020B0604020202020204" pitchFamily="34" charset="-34"/>
            </a:endParaRPr>
          </a:p>
        </p:txBody>
      </p:sp>
      <p:pic>
        <p:nvPicPr>
          <p:cNvPr id="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826"/>
            <a:ext cx="1305412" cy="175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608278" cy="164308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995" y="2047391"/>
            <a:ext cx="9105696" cy="306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3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995" y="2047391"/>
            <a:ext cx="8921132" cy="4702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Титульный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лист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Письмо главы администрации с подписью и печатью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 1. Общие сведения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 2. Информация о реализации на территории муниципального образования (наименование МО) регионального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проекта:</a:t>
            </a:r>
            <a:endParaRPr lang="en-US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n-US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комфортной городской среды</a:t>
            </a:r>
            <a:endParaRPr lang="en-US" sz="1600" b="1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туризм и гостеприимство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семейные ценности и инфраструктура культуры в год единства народов</a:t>
            </a:r>
            <a:endParaRPr lang="ru-RU" sz="16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 3. Участие населения в региональных проектах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Приложения: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6.1. Прикладываются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документы, на которые в разделах 1,2,3 даются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ссылки.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6.2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Прикладываются документы в соответствии с потребностью изложения материала – они должны дополнять и подтверждать проведенную муниципальным образованием работу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Конкурсная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заявка должна быть прошита, страницы пронумерованы.</a:t>
            </a:r>
            <a:endParaRPr lang="ru-RU" sz="20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61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509" y="1818697"/>
            <a:ext cx="7992888" cy="648072"/>
          </a:xfrm>
        </p:spPr>
        <p:txBody>
          <a:bodyPr>
            <a:noAutofit/>
          </a:bodyPr>
          <a:lstStyle/>
          <a:p>
            <a:pPr lvl="0" algn="ctr" eaLnBrk="0" fontAlgn="base" hangingPunct="0">
              <a:spcAft>
                <a:spcPct val="0"/>
              </a:spcAft>
              <a:defRPr/>
            </a:pPr>
            <a:r>
              <a:rPr lang="ru-RU" sz="1800" b="1" cap="none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ТИТУЛЬНЫЙ ЛИСТ:</a:t>
            </a:r>
            <a:r>
              <a:rPr lang="ru-RU" sz="1800" b="1" cap="none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/>
            </a:r>
            <a:br>
              <a:rPr lang="ru-RU" sz="1800" b="1" cap="none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</a:br>
            <a:endParaRPr lang="ru-RU" sz="180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7" y="262183"/>
            <a:ext cx="6768752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2000" b="1" i="1" dirty="0">
                <a:solidFill>
                  <a:srgbClr val="C00000"/>
                </a:solidFill>
                <a:latin typeface="Trebuchet MS" panose="020B0603020202020204" pitchFamily="34" charset="0"/>
                <a:cs typeface="IrisUPC" panose="020B0604020202020204" pitchFamily="34" charset="-34"/>
              </a:rPr>
              <a:t>Ассоциация </a:t>
            </a:r>
          </a:p>
          <a:p>
            <a:pPr algn="ctr">
              <a:lnSpc>
                <a:spcPts val="2800"/>
              </a:lnSpc>
            </a:pPr>
            <a:r>
              <a:rPr lang="ru-RU" sz="2000" b="1" i="1" dirty="0">
                <a:solidFill>
                  <a:srgbClr val="C00000"/>
                </a:solidFill>
                <a:latin typeface="Trebuchet MS" panose="020B0603020202020204" pitchFamily="34" charset="0"/>
                <a:cs typeface="IrisUPC" panose="020B0604020202020204" pitchFamily="34" charset="-34"/>
              </a:rPr>
              <a:t>«Совет Муниципальных Образований  Хабаровского края</a:t>
            </a:r>
            <a:r>
              <a:rPr lang="ru-RU" sz="2000" b="1" i="1" dirty="0" smtClean="0">
                <a:solidFill>
                  <a:srgbClr val="C00000"/>
                </a:solidFill>
                <a:latin typeface="Trebuchet MS" panose="020B0603020202020204" pitchFamily="34" charset="0"/>
                <a:cs typeface="IrisUPC" panose="020B0604020202020204" pitchFamily="34" charset="-34"/>
              </a:rPr>
              <a:t>»</a:t>
            </a:r>
          </a:p>
          <a:p>
            <a:pPr algn="ctr">
              <a:lnSpc>
                <a:spcPts val="2800"/>
              </a:lnSpc>
            </a:pPr>
            <a:endParaRPr lang="ru-RU" sz="2000" b="1" i="1" dirty="0">
              <a:solidFill>
                <a:srgbClr val="C00000"/>
              </a:solidFill>
              <a:latin typeface="Trebuchet MS" panose="020B0603020202020204" pitchFamily="34" charset="0"/>
              <a:cs typeface="IrisUPC" panose="020B0604020202020204" pitchFamily="34" charset="-34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390" y="2636912"/>
            <a:ext cx="901810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70000"/>
              </a:lnSpc>
              <a:buClr>
                <a:srgbClr val="002060"/>
              </a:buClr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Полное название муниципального образования: </a:t>
            </a:r>
            <a:r>
              <a:rPr lang="ru-RU" sz="2000" b="1" i="1" dirty="0" err="1" smtClean="0">
                <a:solidFill>
                  <a:srgbClr val="00602B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Уктурское</a:t>
            </a:r>
            <a:r>
              <a:rPr lang="ru-RU" sz="2000" b="1" i="1" dirty="0" smtClean="0">
                <a:solidFill>
                  <a:srgbClr val="00602B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сельское поселение Комсомольского района Хабаровского края</a:t>
            </a:r>
          </a:p>
          <a:p>
            <a:pPr marL="342900" indent="-342900" algn="just">
              <a:lnSpc>
                <a:spcPct val="170000"/>
              </a:lnSpc>
              <a:buClr>
                <a:srgbClr val="002060"/>
              </a:buClr>
              <a:buAutoNum type="arabicPeriod"/>
            </a:pPr>
            <a:endParaRPr lang="ru-RU" sz="2000" b="1" i="1" dirty="0">
              <a:solidFill>
                <a:srgbClr val="002060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70000"/>
              </a:lnSpc>
              <a:buClr>
                <a:srgbClr val="002060"/>
              </a:buClr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Полное название краевого конкурса Совета:</a:t>
            </a:r>
            <a:r>
              <a:rPr lang="ru-RU" sz="2000" b="1" i="1" dirty="0" smtClean="0">
                <a:solidFill>
                  <a:srgbClr val="00206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rgbClr val="00602B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«Участие органов местного самоуправления и населения в реализации национальных проектов в 202</a:t>
            </a:r>
            <a:r>
              <a:rPr lang="en-US" sz="2000" b="1" i="1" dirty="0" smtClean="0">
                <a:solidFill>
                  <a:srgbClr val="00602B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5</a:t>
            </a:r>
            <a:r>
              <a:rPr lang="ru-RU" sz="2000" b="1" i="1" dirty="0" smtClean="0">
                <a:solidFill>
                  <a:srgbClr val="00602B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г»</a:t>
            </a:r>
            <a:endParaRPr lang="en-US" sz="2000" b="1" i="1" dirty="0">
              <a:solidFill>
                <a:srgbClr val="00602B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826"/>
            <a:ext cx="1305412" cy="175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608278" cy="164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2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00474"/>
            <a:ext cx="7992888" cy="648072"/>
          </a:xfrm>
        </p:spPr>
        <p:txBody>
          <a:bodyPr>
            <a:noAutofit/>
          </a:bodyPr>
          <a:lstStyle/>
          <a:p>
            <a:pPr lvl="0" algn="ctr" eaLnBrk="0" fontAlgn="base" hangingPunct="0">
              <a:spcAft>
                <a:spcPct val="0"/>
              </a:spcAft>
              <a:defRPr/>
            </a:pPr>
            <a:r>
              <a:rPr lang="ru-RU" sz="1800" b="1" cap="none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ВТОРОЙ ЛИСТ:  </a:t>
            </a:r>
            <a:r>
              <a:rPr lang="ru-RU" sz="1800" b="1" cap="none" dirty="0" smtClean="0">
                <a:solidFill>
                  <a:srgbClr val="C00000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ОБРАЗЕЦ ПИСЬМА</a:t>
            </a:r>
            <a:r>
              <a:rPr lang="ru-RU" sz="1800" b="1" cap="none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/>
            </a:r>
            <a:br>
              <a:rPr lang="ru-RU" sz="1800" b="1" cap="none" dirty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</a:br>
            <a:r>
              <a:rPr lang="ru-RU" sz="1500" b="1" cap="none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  <a:ea typeface="+mn-ea"/>
                <a:cs typeface="+mn-cs"/>
              </a:rPr>
              <a:t>(официальный бланк администрации муниципального образования)</a:t>
            </a:r>
            <a:endParaRPr lang="ru-RU" sz="150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826"/>
            <a:ext cx="1305412" cy="175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608278" cy="164308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544" y="1162175"/>
            <a:ext cx="5481194" cy="1127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602B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Сопроводительное письмо к заявке </a:t>
            </a:r>
            <a:r>
              <a:rPr lang="ru-RU" sz="1600" b="1" dirty="0" smtClean="0">
                <a:solidFill>
                  <a:srgbClr val="00602B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600" b="1" dirty="0">
                <a:solidFill>
                  <a:srgbClr val="00602B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 краевом конкурсе </a:t>
            </a:r>
            <a:r>
              <a:rPr lang="ru-RU" sz="1600" b="1" dirty="0" smtClean="0">
                <a:solidFill>
                  <a:srgbClr val="00602B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rgbClr val="00602B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органов местного самоуправления и населения в реализации национальных проектов»</a:t>
            </a:r>
            <a:endParaRPr lang="ru-RU" sz="1600" b="1" dirty="0">
              <a:solidFill>
                <a:srgbClr val="00602B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460" y="2293922"/>
            <a:ext cx="9105696" cy="4859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00602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Администрация муниципального </a:t>
            </a:r>
            <a:r>
              <a:rPr lang="ru-RU" sz="1600" b="1" dirty="0" smtClean="0">
                <a:solidFill>
                  <a:srgbClr val="00602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 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Уктурского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сельского поселения Комсомольского района Хабаровского края</a:t>
            </a:r>
            <a:endParaRPr lang="ru-RU" sz="1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ru-RU" sz="1600" b="1" dirty="0">
                <a:solidFill>
                  <a:srgbClr val="00602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Направляет сведения о результатах работы за </a:t>
            </a:r>
            <a:r>
              <a:rPr lang="ru-RU" sz="1600" b="1" dirty="0" smtClean="0">
                <a:solidFill>
                  <a:srgbClr val="00602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</a:t>
            </a:r>
            <a:r>
              <a:rPr lang="en-US" sz="1600" b="1" dirty="0" smtClean="0">
                <a:solidFill>
                  <a:srgbClr val="00602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1600" b="1" dirty="0" smtClean="0">
                <a:solidFill>
                  <a:srgbClr val="00602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602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 и материалы, описывающие опыт практической деятельности по приоритетному направлению конкурса, совокупно составляющие заявку муниципального образования на участие в конкурсе. </a:t>
            </a:r>
            <a:endParaRPr lang="ru-RU" sz="1600" b="1" dirty="0">
              <a:solidFill>
                <a:srgbClr val="00602B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ru-RU" sz="1600" b="1" dirty="0">
                <a:solidFill>
                  <a:srgbClr val="00602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Заявка составлена на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</a:t>
            </a:r>
            <a:r>
              <a:rPr lang="ru-RU" sz="1600" b="1" dirty="0" smtClean="0">
                <a:solidFill>
                  <a:srgbClr val="00602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602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листах.</a:t>
            </a:r>
            <a:endParaRPr lang="ru-RU" sz="1600" b="1" dirty="0">
              <a:solidFill>
                <a:srgbClr val="00602B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ru-RU" sz="1600" b="1" dirty="0">
                <a:solidFill>
                  <a:srgbClr val="00602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Достоверность представленных сведений гарантируем. Выражаем согласие на проверку представленной информации и готовы оказать содействие в работе организационного комитета по ее оценке. </a:t>
            </a:r>
            <a:endParaRPr lang="ru-RU" sz="1600" b="1" dirty="0">
              <a:solidFill>
                <a:srgbClr val="00602B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ru-RU" sz="1600" b="1" dirty="0">
                <a:solidFill>
                  <a:srgbClr val="00602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b="1" dirty="0">
              <a:solidFill>
                <a:srgbClr val="00602B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00602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Глава муниципального образования</a:t>
            </a:r>
            <a:endParaRPr lang="ru-RU" sz="1600" b="1" dirty="0">
              <a:solidFill>
                <a:srgbClr val="00602B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00602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600" b="1" dirty="0" smtClean="0">
                <a:solidFill>
                  <a:srgbClr val="00602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Ф.И.О</a:t>
            </a:r>
            <a:r>
              <a:rPr lang="ru-RU" sz="1600" b="1" dirty="0">
                <a:solidFill>
                  <a:srgbClr val="00602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_________________________________ Дата</a:t>
            </a:r>
            <a:r>
              <a:rPr lang="ru-RU" sz="1600" b="1" dirty="0" smtClean="0">
                <a:solidFill>
                  <a:srgbClr val="00602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     </a:t>
            </a: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ПЕЧАТЬ</a:t>
            </a:r>
            <a:endParaRPr lang="ru-RU" sz="1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00602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подпись </a:t>
            </a:r>
            <a:endParaRPr lang="ru-RU" sz="1600" b="1" dirty="0">
              <a:solidFill>
                <a:srgbClr val="00602B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3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72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6245" y="1512863"/>
            <a:ext cx="7294108" cy="482657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  <a:t>ОБЩИЕ СВЕДЕНИЯ</a:t>
            </a:r>
            <a:endParaRPr lang="ru-RU" sz="1600" b="1" dirty="0">
              <a:solidFill>
                <a:srgbClr val="002060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6183" y="85401"/>
            <a:ext cx="67687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20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Форма </a:t>
            </a:r>
            <a:r>
              <a:rPr lang="ru-RU" sz="2000" b="1" dirty="0">
                <a:solidFill>
                  <a:srgbClr val="002060"/>
                </a:solidFill>
                <a:latin typeface="Trebuchet MS" panose="020B0603020202020204" pitchFamily="34" charset="0"/>
              </a:rPr>
              <a:t>конкурсной заявки муниципального образования</a:t>
            </a:r>
            <a:r>
              <a:rPr lang="ru-RU" sz="2000" dirty="0">
                <a:solidFill>
                  <a:srgbClr val="002060"/>
                </a:solidFill>
                <a:latin typeface="Trebuchet MS" panose="020B0603020202020204" pitchFamily="34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rebuchet MS" panose="020B0603020202020204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Раздел </a:t>
            </a:r>
            <a:r>
              <a:rPr lang="ru-RU" sz="2000" b="1" dirty="0">
                <a:solidFill>
                  <a:srgbClr val="C00000"/>
                </a:solidFill>
                <a:latin typeface="Trebuchet MS" panose="020B0603020202020204" pitchFamily="34" charset="0"/>
              </a:rPr>
              <a:t>1</a:t>
            </a:r>
            <a:r>
              <a:rPr lang="ru-RU" sz="2000" b="1" i="1" dirty="0" smtClean="0">
                <a:solidFill>
                  <a:srgbClr val="C00000"/>
                </a:solidFill>
                <a:latin typeface="Trebuchet MS" panose="020B0603020202020204" pitchFamily="34" charset="0"/>
                <a:cs typeface="IrisUPC" panose="020B0604020202020204" pitchFamily="34" charset="-34"/>
              </a:rPr>
              <a:t> </a:t>
            </a:r>
            <a:endParaRPr lang="ru-RU" sz="2000" b="1" i="1" dirty="0">
              <a:solidFill>
                <a:srgbClr val="C00000"/>
              </a:solidFill>
              <a:latin typeface="Trebuchet MS" panose="020B0603020202020204" pitchFamily="34" charset="0"/>
              <a:cs typeface="IrisUPC" panose="020B0604020202020204" pitchFamily="34" charset="-34"/>
            </a:endParaRPr>
          </a:p>
        </p:txBody>
      </p:sp>
      <p:pic>
        <p:nvPicPr>
          <p:cNvPr id="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13" y="-111657"/>
            <a:ext cx="1305412" cy="175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0"/>
            <a:ext cx="1608278" cy="164308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995" y="2047391"/>
            <a:ext cx="9105696" cy="306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3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3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137509"/>
              </p:ext>
            </p:extLst>
          </p:nvPr>
        </p:nvGraphicFramePr>
        <p:xfrm>
          <a:off x="409538" y="4304275"/>
          <a:ext cx="8302219" cy="913131"/>
        </p:xfrm>
        <a:graphic>
          <a:graphicData uri="http://schemas.openxmlformats.org/drawingml/2006/table">
            <a:tbl>
              <a:tblPr firstRow="1" firstCol="1" bandRow="1"/>
              <a:tblGrid>
                <a:gridCol w="436247">
                  <a:extLst>
                    <a:ext uri="{9D8B030D-6E8A-4147-A177-3AD203B41FA5}">
                      <a16:colId xmlns:a16="http://schemas.microsoft.com/office/drawing/2014/main" val="559933369"/>
                    </a:ext>
                  </a:extLst>
                </a:gridCol>
                <a:gridCol w="2375023">
                  <a:extLst>
                    <a:ext uri="{9D8B030D-6E8A-4147-A177-3AD203B41FA5}">
                      <a16:colId xmlns:a16="http://schemas.microsoft.com/office/drawing/2014/main" val="3703074058"/>
                    </a:ext>
                  </a:extLst>
                </a:gridCol>
                <a:gridCol w="3069055">
                  <a:extLst>
                    <a:ext uri="{9D8B030D-6E8A-4147-A177-3AD203B41FA5}">
                      <a16:colId xmlns:a16="http://schemas.microsoft.com/office/drawing/2014/main" val="3054397980"/>
                    </a:ext>
                  </a:extLst>
                </a:gridCol>
                <a:gridCol w="2421894">
                  <a:extLst>
                    <a:ext uri="{9D8B030D-6E8A-4147-A177-3AD203B41FA5}">
                      <a16:colId xmlns:a16="http://schemas.microsoft.com/office/drawing/2014/main" val="18107088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Наличие муниципального проектного офиса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Дата создания (наименование, дата принятия документа)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ФИО, должность руководителя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97106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0347063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424706"/>
              </p:ext>
            </p:extLst>
          </p:nvPr>
        </p:nvGraphicFramePr>
        <p:xfrm>
          <a:off x="426213" y="5419157"/>
          <a:ext cx="8268871" cy="1369696"/>
        </p:xfrm>
        <a:graphic>
          <a:graphicData uri="http://schemas.openxmlformats.org/drawingml/2006/table">
            <a:tbl>
              <a:tblPr firstRow="1" firstCol="1" bandRow="1"/>
              <a:tblGrid>
                <a:gridCol w="434354">
                  <a:extLst>
                    <a:ext uri="{9D8B030D-6E8A-4147-A177-3AD203B41FA5}">
                      <a16:colId xmlns:a16="http://schemas.microsoft.com/office/drawing/2014/main" val="2512715454"/>
                    </a:ext>
                  </a:extLst>
                </a:gridCol>
                <a:gridCol w="2366509">
                  <a:extLst>
                    <a:ext uri="{9D8B030D-6E8A-4147-A177-3AD203B41FA5}">
                      <a16:colId xmlns:a16="http://schemas.microsoft.com/office/drawing/2014/main" val="960725855"/>
                    </a:ext>
                  </a:extLst>
                </a:gridCol>
                <a:gridCol w="3051243">
                  <a:extLst>
                    <a:ext uri="{9D8B030D-6E8A-4147-A177-3AD203B41FA5}">
                      <a16:colId xmlns:a16="http://schemas.microsoft.com/office/drawing/2014/main" val="3405061554"/>
                    </a:ext>
                  </a:extLst>
                </a:gridCol>
                <a:gridCol w="2416765">
                  <a:extLst>
                    <a:ext uri="{9D8B030D-6E8A-4147-A177-3AD203B41FA5}">
                      <a16:colId xmlns:a16="http://schemas.microsoft.com/office/drawing/2014/main" val="2374472379"/>
                    </a:ext>
                  </a:extLst>
                </a:gridCol>
              </a:tblGrid>
              <a:tr h="96143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Структурное подразделение, ответственное за функционал проектного офиса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Наименование, дата документа возлагающего функционал проектного офиса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ФИО, должность руководителя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886497"/>
                  </a:ext>
                </a:extLst>
              </a:tr>
              <a:tr h="184637"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714500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1436677"/>
                  </a:ext>
                </a:extLst>
              </a:tr>
            </a:tbl>
          </a:graphicData>
        </a:graphic>
      </p:graphicFrame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4400" y="1340768"/>
            <a:ext cx="8912493" cy="326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endParaRPr lang="ru-RU" alt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endParaRPr lang="ru-RU" alt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r>
              <a:rPr kumimoji="0" lang="ru-RU" altLang="ru-RU" sz="1500" b="0" i="0" u="none" strike="noStrike" cap="none" normalizeH="0" baseline="0" dirty="0" smtClean="0">
                <a:ln>
                  <a:noFill/>
                </a:ln>
                <a:solidFill>
                  <a:srgbClr val="00602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1.1. Наименование муниципального образования______________________</a:t>
            </a:r>
            <a:endParaRPr kumimoji="0" lang="ru-RU" altLang="ru-RU" sz="1500" b="0" i="0" u="none" strike="noStrike" cap="none" normalizeH="0" baseline="0" dirty="0" smtClean="0">
              <a:ln>
                <a:noFill/>
              </a:ln>
              <a:solidFill>
                <a:srgbClr val="00602B"/>
              </a:solidFill>
              <a:effectLst/>
              <a:latin typeface="Trebuchet MS" panose="020B0603020202020204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r>
              <a:rPr kumimoji="0" lang="ru-RU" altLang="ru-RU" sz="1500" b="0" i="0" u="none" strike="noStrike" cap="none" normalizeH="0" baseline="0" dirty="0" smtClean="0">
                <a:ln>
                  <a:noFill/>
                </a:ln>
                <a:solidFill>
                  <a:srgbClr val="00602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1.2. Численность населения (Росстат на </a:t>
            </a:r>
            <a:r>
              <a:rPr kumimoji="0" lang="ru-RU" altLang="ru-RU" sz="1500" b="0" i="0" u="none" strike="noStrike" cap="none" normalizeH="0" baseline="0" dirty="0" smtClean="0">
                <a:ln>
                  <a:noFill/>
                </a:ln>
                <a:solidFill>
                  <a:srgbClr val="00602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01.01.2025г</a:t>
            </a:r>
            <a:r>
              <a:rPr kumimoji="0" lang="ru-RU" altLang="ru-RU" sz="1500" b="0" i="0" u="none" strike="noStrike" cap="none" normalizeH="0" baseline="0" dirty="0" smtClean="0">
                <a:ln>
                  <a:noFill/>
                </a:ln>
                <a:solidFill>
                  <a:srgbClr val="00602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)___________________</a:t>
            </a:r>
            <a:endParaRPr kumimoji="0" lang="ru-RU" altLang="ru-RU" sz="1500" b="0" i="0" u="none" strike="noStrike" cap="none" normalizeH="0" baseline="0" dirty="0" smtClean="0">
              <a:ln>
                <a:noFill/>
              </a:ln>
              <a:solidFill>
                <a:srgbClr val="00602B"/>
              </a:solidFill>
              <a:effectLst/>
              <a:latin typeface="Trebuchet MS" panose="020B0603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1714500" algn="l"/>
              </a:tabLst>
            </a:pPr>
            <a:r>
              <a:rPr kumimoji="0" lang="ru-RU" altLang="ru-RU" sz="1500" b="0" i="0" u="none" strike="noStrike" cap="none" normalizeH="0" baseline="0" dirty="0" smtClean="0">
                <a:ln>
                  <a:noFill/>
                </a:ln>
                <a:solidFill>
                  <a:srgbClr val="00602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Муниципальные расходы за 202</a:t>
            </a:r>
            <a:r>
              <a:rPr kumimoji="0" lang="en-US" altLang="ru-RU" sz="1500" b="0" i="0" u="none" strike="noStrike" cap="none" normalizeH="0" baseline="0" dirty="0" smtClean="0">
                <a:ln>
                  <a:noFill/>
                </a:ln>
                <a:solidFill>
                  <a:srgbClr val="00602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ru-RU" altLang="ru-RU" sz="1500" b="0" i="0" u="none" strike="noStrike" cap="none" normalizeH="0" baseline="0" dirty="0" smtClean="0">
                <a:ln>
                  <a:noFill/>
                </a:ln>
                <a:solidFill>
                  <a:srgbClr val="00602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г </a:t>
            </a:r>
            <a:r>
              <a:rPr kumimoji="0" lang="ru-RU" altLang="ru-RU" sz="1500" b="0" i="0" u="none" strike="noStrike" cap="none" normalizeH="0" baseline="0" dirty="0" smtClean="0">
                <a:ln>
                  <a:noFill/>
                </a:ln>
                <a:solidFill>
                  <a:srgbClr val="00602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на каждый проект) _____________________(</a:t>
            </a:r>
            <a:r>
              <a:rPr kumimoji="0" lang="ru-RU" altLang="ru-RU" sz="1500" b="0" i="0" u="none" strike="noStrike" cap="none" normalizeH="0" baseline="0" dirty="0" smtClean="0">
                <a:ln>
                  <a:noFill/>
                </a:ln>
                <a:solidFill>
                  <a:srgbClr val="00602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тыс. </a:t>
            </a:r>
            <a:r>
              <a:rPr kumimoji="0" lang="ru-RU" altLang="ru-RU" sz="1500" b="0" i="0" u="none" strike="noStrike" cap="none" normalizeH="0" baseline="0" dirty="0" err="1" smtClean="0">
                <a:ln>
                  <a:noFill/>
                </a:ln>
                <a:solidFill>
                  <a:srgbClr val="00602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руб</a:t>
            </a:r>
            <a:r>
              <a:rPr kumimoji="0" lang="ru-RU" altLang="ru-RU" sz="1500" b="0" i="0" u="none" strike="noStrike" cap="none" normalizeH="0" baseline="0" dirty="0" smtClean="0">
                <a:ln>
                  <a:noFill/>
                </a:ln>
                <a:solidFill>
                  <a:srgbClr val="00602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ru-RU" altLang="ru-RU" sz="1500" b="0" i="0" u="none" strike="noStrike" cap="none" normalizeH="0" baseline="0" dirty="0" smtClean="0">
              <a:ln>
                <a:noFill/>
              </a:ln>
              <a:solidFill>
                <a:srgbClr val="00602B"/>
              </a:solidFill>
              <a:effectLst/>
              <a:latin typeface="Trebuchet MS" panose="020B0603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1714500" algn="l"/>
              </a:tabLst>
            </a:pPr>
            <a:r>
              <a:rPr kumimoji="0" lang="ru-RU" altLang="ru-RU" sz="1500" b="0" i="0" u="none" strike="noStrike" cap="none" normalizeH="0" baseline="0" dirty="0" smtClean="0">
                <a:ln>
                  <a:noFill/>
                </a:ln>
                <a:solidFill>
                  <a:srgbClr val="00602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Перечень региональных проектов, реализуемых на территории муниципального образования: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602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НАПРИМЕР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602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602B"/>
              </a:solidFill>
              <a:effectLst/>
              <a:latin typeface="Trebuchet MS" panose="020B0603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15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формирование </a:t>
            </a: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комфортной городской среды</a:t>
            </a:r>
            <a:endParaRPr lang="en-US" sz="15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туризм и гостеприимство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15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семейные ценности и инфраструктура культуры в год единства народов</a:t>
            </a:r>
            <a:endParaRPr lang="ru-RU" sz="15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r>
              <a:rPr kumimoji="0" lang="ru-RU" altLang="ru-RU" sz="1500" b="0" i="0" u="none" strike="noStrike" cap="none" normalizeH="0" baseline="0" dirty="0" smtClean="0">
                <a:ln>
                  <a:noFill/>
                </a:ln>
                <a:solidFill>
                  <a:srgbClr val="00602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1.5. </a:t>
            </a:r>
            <a:r>
              <a:rPr kumimoji="0" lang="ru-RU" altLang="ru-RU" sz="1500" b="0" i="0" u="none" strike="noStrike" cap="none" normalizeH="0" baseline="0" dirty="0" smtClean="0">
                <a:ln>
                  <a:noFill/>
                </a:ln>
                <a:solidFill>
                  <a:srgbClr val="00602B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Наличие муниципального проектного офиса, </a:t>
            </a:r>
            <a:r>
              <a:rPr kumimoji="0" lang="ru-RU" altLang="ru-RU" sz="1500" b="0" i="0" u="none" strike="noStrike" cap="none" normalizeH="0" baseline="0" dirty="0" smtClean="0">
                <a:ln>
                  <a:noFill/>
                </a:ln>
                <a:solidFill>
                  <a:srgbClr val="00602B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какое структурное подразделение возложен этот функционал (наименование подразделения, должность, ФИО руководителя):</a:t>
            </a:r>
            <a:endParaRPr kumimoji="0" lang="ru-RU" alt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16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346" y="80887"/>
            <a:ext cx="8277165" cy="1401109"/>
          </a:xfrm>
          <a:noFill/>
          <a:effectLst/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  <a:t>Форма конкурсной заявки муниципального образования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</a:br>
            <a:r>
              <a:rPr lang="ru-RU" sz="1600" b="1" dirty="0" smtClean="0">
                <a:solidFill>
                  <a:srgbClr val="C00000"/>
                </a:solidFill>
                <a:effectLst/>
                <a:latin typeface="Trebuchet MS" panose="020B0603020202020204" pitchFamily="34" charset="0"/>
              </a:rPr>
              <a:t>Раздел 2</a:t>
            </a:r>
            <a:r>
              <a:rPr lang="ru-RU" sz="1600" b="1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</a:br>
            <a:r>
              <a:rPr lang="ru-RU" sz="1600" b="1" cap="none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ИНФОРМАЦИЯ О РЕАЛИЗАЦИИ НА ТЕРРИТОРИИ МУНИЦИПАЛЬНОГО ОБРАЗОВАНИЯ (НАИМЕНОВАНИЕ МО) РЕГИОНАЛЬНОГО ПРОЕКТА: </a:t>
            </a:r>
            <a:br>
              <a:rPr lang="ru-RU" sz="1600" b="1" cap="none" dirty="0" smtClean="0">
                <a:solidFill>
                  <a:srgbClr val="002060"/>
                </a:solidFill>
                <a:latin typeface="Trebuchet MS" panose="020B0603020202020204" pitchFamily="34" charset="0"/>
              </a:rPr>
            </a:br>
            <a:r>
              <a:rPr lang="ru-RU" sz="1600" b="1" cap="none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/>
            </a:r>
            <a:br>
              <a:rPr lang="ru-RU" sz="1600" b="1" cap="none" dirty="0" smtClean="0">
                <a:solidFill>
                  <a:srgbClr val="002060"/>
                </a:solidFill>
                <a:latin typeface="Trebuchet MS" panose="020B0603020202020204" pitchFamily="34" charset="0"/>
              </a:rPr>
            </a:br>
            <a:r>
              <a:rPr lang="ru-RU" sz="1600" b="1" cap="none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НАЗВАНИЕ ПРОЕКТА:</a:t>
            </a:r>
            <a:br>
              <a:rPr lang="ru-RU" sz="1600" b="1" cap="none" dirty="0" smtClean="0">
                <a:solidFill>
                  <a:srgbClr val="C00000"/>
                </a:solidFill>
                <a:latin typeface="Trebuchet MS" panose="020B0603020202020204" pitchFamily="34" charset="0"/>
              </a:rPr>
            </a:br>
            <a:endParaRPr lang="ru-RU" sz="16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09" y="-45562"/>
            <a:ext cx="1305412" cy="175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84855" y="1519524"/>
            <a:ext cx="837557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endParaRPr lang="ru-RU" alt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755029"/>
              </p:ext>
            </p:extLst>
          </p:nvPr>
        </p:nvGraphicFramePr>
        <p:xfrm>
          <a:off x="517341" y="2546858"/>
          <a:ext cx="8325342" cy="2282826"/>
        </p:xfrm>
        <a:graphic>
          <a:graphicData uri="http://schemas.openxmlformats.org/drawingml/2006/table">
            <a:tbl>
              <a:tblPr firstRow="1" firstCol="1" bandRow="1"/>
              <a:tblGrid>
                <a:gridCol w="574302">
                  <a:extLst>
                    <a:ext uri="{9D8B030D-6E8A-4147-A177-3AD203B41FA5}">
                      <a16:colId xmlns:a16="http://schemas.microsoft.com/office/drawing/2014/main" val="967006219"/>
                    </a:ext>
                  </a:extLst>
                </a:gridCol>
                <a:gridCol w="2353629">
                  <a:extLst>
                    <a:ext uri="{9D8B030D-6E8A-4147-A177-3AD203B41FA5}">
                      <a16:colId xmlns:a16="http://schemas.microsoft.com/office/drawing/2014/main" val="3356952669"/>
                    </a:ext>
                  </a:extLst>
                </a:gridCol>
                <a:gridCol w="3985367">
                  <a:extLst>
                    <a:ext uri="{9D8B030D-6E8A-4147-A177-3AD203B41FA5}">
                      <a16:colId xmlns:a16="http://schemas.microsoft.com/office/drawing/2014/main" val="1709265677"/>
                    </a:ext>
                  </a:extLst>
                </a:gridCol>
                <a:gridCol w="1412044">
                  <a:extLst>
                    <a:ext uri="{9D8B030D-6E8A-4147-A177-3AD203B41FA5}">
                      <a16:colId xmlns:a16="http://schemas.microsoft.com/office/drawing/2014/main" val="2938002636"/>
                    </a:ext>
                  </a:extLst>
                </a:gridCol>
              </a:tblGrid>
              <a:tr h="8469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 проекта (указать вопрос местного значения, если относится к таковым)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Показатели регионального проекта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Результаты регионального проекта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8193656"/>
                  </a:ext>
                </a:extLst>
              </a:tr>
              <a:tr h="6670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2.2.1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Например: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благоустройства территории поселений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Реализация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мероприятий по благоустройству общественных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территорий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2475579"/>
                  </a:ext>
                </a:extLst>
              </a:tr>
              <a:tr h="6670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2.2.2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Например: </a:t>
                      </a: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благоустройства территории поселений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Реализация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мероприятий по благоустройству дворовых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пространств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7322801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007161"/>
              </p:ext>
            </p:extLst>
          </p:nvPr>
        </p:nvGraphicFramePr>
        <p:xfrm>
          <a:off x="805136" y="5424174"/>
          <a:ext cx="7821286" cy="684848"/>
        </p:xfrm>
        <a:graphic>
          <a:graphicData uri="http://schemas.openxmlformats.org/drawingml/2006/table">
            <a:tbl>
              <a:tblPr firstRow="1" firstCol="1" bandRow="1"/>
              <a:tblGrid>
                <a:gridCol w="3524637">
                  <a:extLst>
                    <a:ext uri="{9D8B030D-6E8A-4147-A177-3AD203B41FA5}">
                      <a16:colId xmlns:a16="http://schemas.microsoft.com/office/drawing/2014/main" val="527662445"/>
                    </a:ext>
                  </a:extLst>
                </a:gridCol>
                <a:gridCol w="1034315">
                  <a:extLst>
                    <a:ext uri="{9D8B030D-6E8A-4147-A177-3AD203B41FA5}">
                      <a16:colId xmlns:a16="http://schemas.microsoft.com/office/drawing/2014/main" val="4099800925"/>
                    </a:ext>
                  </a:extLst>
                </a:gridCol>
                <a:gridCol w="3262334">
                  <a:extLst>
                    <a:ext uri="{9D8B030D-6E8A-4147-A177-3AD203B41FA5}">
                      <a16:colId xmlns:a16="http://schemas.microsoft.com/office/drawing/2014/main" val="1470753959"/>
                    </a:ext>
                  </a:extLst>
                </a:gridCol>
              </a:tblGrid>
              <a:tr h="176529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018817"/>
                  </a:ext>
                </a:extLst>
              </a:tr>
              <a:tr h="2700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Общественные пространства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1000м</a:t>
                      </a:r>
                      <a:r>
                        <a:rPr lang="ru-RU" sz="1400" b="1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5005716"/>
                  </a:ext>
                </a:extLst>
              </a:tr>
            </a:tbl>
          </a:graphicData>
        </a:graphic>
      </p:graphicFrame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17719" y="1784238"/>
            <a:ext cx="85307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just"/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2.2. Показатели и результаты регионального проекта, в том числе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относящегося к вопросам местного значения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(указать вопрос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значения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Например:</a:t>
            </a: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7874" y="4965682"/>
            <a:ext cx="84285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</a:pPr>
            <a:r>
              <a:rPr lang="ru-RU" alt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2.2.3. Достижения установленных показателей: </a:t>
            </a:r>
            <a:r>
              <a:rPr lang="ru-RU" alt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Например:</a:t>
            </a:r>
            <a:endParaRPr lang="ru-RU" alt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46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346" y="80887"/>
            <a:ext cx="8277165" cy="1401109"/>
          </a:xfrm>
          <a:noFill/>
          <a:effectLst/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  <a:t>Форма конкурсной заявки муниципального образования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</a:br>
            <a:r>
              <a:rPr lang="ru-RU" sz="1600" b="1" dirty="0" smtClean="0">
                <a:solidFill>
                  <a:srgbClr val="C00000"/>
                </a:solidFill>
                <a:effectLst/>
                <a:latin typeface="Trebuchet MS" panose="020B0603020202020204" pitchFamily="34" charset="0"/>
              </a:rPr>
              <a:t>Раздел 2</a:t>
            </a:r>
            <a:r>
              <a:rPr lang="ru-RU" sz="1600" b="1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</a:br>
            <a:r>
              <a:rPr lang="ru-RU" sz="1600" b="1" cap="none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ИНФОРМАЦИЯ О РЕАЛИЗАЦИИ НА ТЕРРИТОРИИ МУНИЦИПАЛЬНОГО ОБРАЗОВАНИЯ (НАИМЕНОВАНИЕ МО) РЕГИОНАЛЬНОГО ПРОЕКТА: </a:t>
            </a:r>
            <a:br>
              <a:rPr lang="ru-RU" sz="1600" b="1" cap="none" dirty="0" smtClean="0">
                <a:solidFill>
                  <a:srgbClr val="002060"/>
                </a:solidFill>
                <a:latin typeface="Trebuchet MS" panose="020B0603020202020204" pitchFamily="34" charset="0"/>
              </a:rPr>
            </a:br>
            <a:r>
              <a:rPr lang="ru-RU" sz="1600" b="1" cap="none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/>
            </a:r>
            <a:br>
              <a:rPr lang="ru-RU" sz="1600" b="1" cap="none" dirty="0" smtClean="0">
                <a:solidFill>
                  <a:srgbClr val="002060"/>
                </a:solidFill>
                <a:latin typeface="Trebuchet MS" panose="020B0603020202020204" pitchFamily="34" charset="0"/>
              </a:rPr>
            </a:br>
            <a:r>
              <a:rPr lang="ru-RU" sz="1600" b="1" cap="none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продолжение:</a:t>
            </a:r>
            <a:br>
              <a:rPr lang="ru-RU" sz="1600" b="1" cap="none" dirty="0" smtClean="0">
                <a:solidFill>
                  <a:srgbClr val="C00000"/>
                </a:solidFill>
                <a:latin typeface="Trebuchet MS" panose="020B0603020202020204" pitchFamily="34" charset="0"/>
              </a:rPr>
            </a:br>
            <a:endParaRPr lang="ru-RU" sz="16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09" y="-45562"/>
            <a:ext cx="1305412" cy="175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84855" y="1519524"/>
            <a:ext cx="837557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endParaRPr lang="ru-RU" alt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14500" algn="l"/>
              </a:tabLst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419843"/>
              </p:ext>
            </p:extLst>
          </p:nvPr>
        </p:nvGraphicFramePr>
        <p:xfrm>
          <a:off x="642397" y="2527075"/>
          <a:ext cx="7821286" cy="684848"/>
        </p:xfrm>
        <a:graphic>
          <a:graphicData uri="http://schemas.openxmlformats.org/drawingml/2006/table">
            <a:tbl>
              <a:tblPr firstRow="1" firstCol="1" bandRow="1"/>
              <a:tblGrid>
                <a:gridCol w="3524637">
                  <a:extLst>
                    <a:ext uri="{9D8B030D-6E8A-4147-A177-3AD203B41FA5}">
                      <a16:colId xmlns:a16="http://schemas.microsoft.com/office/drawing/2014/main" val="527662445"/>
                    </a:ext>
                  </a:extLst>
                </a:gridCol>
                <a:gridCol w="1034315">
                  <a:extLst>
                    <a:ext uri="{9D8B030D-6E8A-4147-A177-3AD203B41FA5}">
                      <a16:colId xmlns:a16="http://schemas.microsoft.com/office/drawing/2014/main" val="4099800925"/>
                    </a:ext>
                  </a:extLst>
                </a:gridCol>
                <a:gridCol w="3262334">
                  <a:extLst>
                    <a:ext uri="{9D8B030D-6E8A-4147-A177-3AD203B41FA5}">
                      <a16:colId xmlns:a16="http://schemas.microsoft.com/office/drawing/2014/main" val="1470753959"/>
                    </a:ext>
                  </a:extLst>
                </a:gridCol>
              </a:tblGrid>
              <a:tr h="176529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018817"/>
                  </a:ext>
                </a:extLst>
              </a:tr>
              <a:tr h="2700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Общественные пространства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1000м</a:t>
                      </a:r>
                      <a:r>
                        <a:rPr lang="ru-RU" sz="1400" b="1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5005716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44209" y="1937519"/>
            <a:ext cx="84285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</a:pPr>
            <a:r>
              <a:rPr lang="ru-RU" alt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2.2.4. Достижение результатов:</a:t>
            </a:r>
            <a:endParaRPr lang="ru-RU" altLang="ru-RU" sz="16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4209" y="3647330"/>
            <a:ext cx="831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</a:pPr>
            <a:r>
              <a:rPr lang="ru-RU" alt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2.2.5. Освоение выделенных средств (краевое, федеральное финансирование по состоянию на 31.12.2025) -           </a:t>
            </a:r>
            <a:r>
              <a:rPr lang="ru-RU" altLang="ru-RU" sz="1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</a:t>
            </a:r>
            <a:endParaRPr lang="ru-RU" altLang="ru-RU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393091"/>
              </p:ext>
            </p:extLst>
          </p:nvPr>
        </p:nvGraphicFramePr>
        <p:xfrm>
          <a:off x="642397" y="4581128"/>
          <a:ext cx="7718088" cy="1661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72696">
                  <a:extLst>
                    <a:ext uri="{9D8B030D-6E8A-4147-A177-3AD203B41FA5}">
                      <a16:colId xmlns:a16="http://schemas.microsoft.com/office/drawing/2014/main" val="714677411"/>
                    </a:ext>
                  </a:extLst>
                </a:gridCol>
                <a:gridCol w="2221003">
                  <a:extLst>
                    <a:ext uri="{9D8B030D-6E8A-4147-A177-3AD203B41FA5}">
                      <a16:colId xmlns:a16="http://schemas.microsoft.com/office/drawing/2014/main" val="2193340644"/>
                    </a:ext>
                  </a:extLst>
                </a:gridCol>
                <a:gridCol w="2924389">
                  <a:extLst>
                    <a:ext uri="{9D8B030D-6E8A-4147-A177-3AD203B41FA5}">
                      <a16:colId xmlns:a16="http://schemas.microsoft.com/office/drawing/2014/main" val="42645028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/>
                        <a:t>Освоение федеральных средств</a:t>
                      </a:r>
                      <a:endParaRPr lang="ru-RU" sz="15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/>
                        <a:t>Освоение краевых средств</a:t>
                      </a:r>
                      <a:endParaRPr lang="ru-RU" sz="15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/>
                        <a:t>Освоение муниципальных средств</a:t>
                      </a:r>
                      <a:endParaRPr lang="ru-RU" sz="15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6270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/>
                        <a:t>План (</a:t>
                      </a:r>
                      <a:r>
                        <a:rPr lang="ru-RU" sz="1500" b="0" dirty="0" err="1" smtClean="0"/>
                        <a:t>руб</a:t>
                      </a:r>
                      <a:r>
                        <a:rPr lang="ru-RU" sz="1500" b="0" dirty="0" smtClean="0"/>
                        <a:t>)</a:t>
                      </a:r>
                      <a:endParaRPr lang="ru-RU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3671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/>
                        <a:t>Факт (</a:t>
                      </a:r>
                      <a:r>
                        <a:rPr lang="ru-RU" sz="1500" b="0" dirty="0" err="1" smtClean="0"/>
                        <a:t>руб</a:t>
                      </a:r>
                      <a:r>
                        <a:rPr lang="ru-RU" sz="1500" b="0" dirty="0" smtClean="0"/>
                        <a:t>)</a:t>
                      </a:r>
                      <a:endParaRPr lang="ru-RU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1612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%</a:t>
                      </a:r>
                      <a:endParaRPr lang="ru-RU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793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172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346" y="80887"/>
            <a:ext cx="8277165" cy="1401109"/>
          </a:xfrm>
          <a:noFill/>
          <a:effectLst/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  <a:t>Форма конкурсной заявки муниципального образования</a:t>
            </a:r>
            <a:r>
              <a:rPr lang="ru-RU" sz="1600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</a:br>
            <a:r>
              <a:rPr lang="ru-RU" sz="1600" b="1" dirty="0" smtClean="0">
                <a:solidFill>
                  <a:srgbClr val="C00000"/>
                </a:solidFill>
                <a:effectLst/>
                <a:latin typeface="Trebuchet MS" panose="020B0603020202020204" pitchFamily="34" charset="0"/>
              </a:rPr>
              <a:t>Раздел 2</a:t>
            </a:r>
            <a:r>
              <a:rPr lang="ru-RU" sz="1600" b="1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</a:br>
            <a:r>
              <a:rPr lang="ru-RU" sz="1600" b="1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effectLst/>
                <a:latin typeface="Trebuchet MS" panose="020B0603020202020204" pitchFamily="34" charset="0"/>
              </a:rPr>
            </a:br>
            <a:r>
              <a:rPr lang="ru-RU" sz="1600" b="1" cap="none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ИНФОРМАЦИЯ О РЕАЛИЗАЦИИ НА ТЕРРИТОРИИ МУНИЦИПАЛЬНОГО ОБРАЗОВАНИЯ (НАИМЕНОВАНИЕ МО) РЕГИОНАЛЬНОГО ПРОЕКТА: </a:t>
            </a:r>
            <a:br>
              <a:rPr lang="ru-RU" sz="1600" b="1" cap="none" dirty="0" smtClean="0">
                <a:solidFill>
                  <a:srgbClr val="002060"/>
                </a:solidFill>
                <a:latin typeface="Trebuchet MS" panose="020B0603020202020204" pitchFamily="34" charset="0"/>
              </a:rPr>
            </a:br>
            <a:r>
              <a:rPr lang="ru-RU" sz="1600" b="1" cap="none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/>
            </a:r>
            <a:br>
              <a:rPr lang="ru-RU" sz="1600" b="1" cap="none" dirty="0" smtClean="0">
                <a:solidFill>
                  <a:srgbClr val="002060"/>
                </a:solidFill>
                <a:latin typeface="Trebuchet MS" panose="020B0603020202020204" pitchFamily="34" charset="0"/>
              </a:rPr>
            </a:br>
            <a:r>
              <a:rPr lang="ru-RU" sz="1600" b="1" cap="none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продолжение:</a:t>
            </a:r>
            <a:br>
              <a:rPr lang="ru-RU" sz="1600" b="1" cap="none" dirty="0" smtClean="0">
                <a:solidFill>
                  <a:srgbClr val="C00000"/>
                </a:solidFill>
                <a:latin typeface="Trebuchet MS" panose="020B0603020202020204" pitchFamily="34" charset="0"/>
              </a:rPr>
            </a:br>
            <a:endParaRPr lang="ru-RU" sz="16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09" y="-45562"/>
            <a:ext cx="1305412" cy="175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14532" y="2730142"/>
            <a:ext cx="837557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just"/>
            <a:r>
              <a:rPr lang="ru-RU" alt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2.4. Подтверждение о постановке объекта на баланс на 31.12.2025г:</a:t>
            </a:r>
            <a:endParaRPr lang="ru-RU" altLang="ru-RU" sz="16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4209" y="1937519"/>
            <a:ext cx="84285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714500" algn="l"/>
              </a:tabLst>
            </a:pPr>
            <a:r>
              <a:rPr lang="ru-RU" alt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2.3. Привлечение </a:t>
            </a:r>
            <a:r>
              <a:rPr lang="ru-RU" altLang="ru-RU" sz="1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внебюджетныхисточников</a:t>
            </a:r>
            <a:r>
              <a:rPr lang="ru-RU" alt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реализации проектов_____________ (тыс. </a:t>
            </a:r>
            <a:r>
              <a:rPr lang="ru-RU" altLang="ru-RU" sz="1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</a:t>
            </a:r>
            <a:r>
              <a:rPr lang="ru-RU" alt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altLang="ru-RU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351858"/>
              </p:ext>
            </p:extLst>
          </p:nvPr>
        </p:nvGraphicFramePr>
        <p:xfrm>
          <a:off x="619549" y="3543253"/>
          <a:ext cx="7315107" cy="2484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083">
                  <a:extLst>
                    <a:ext uri="{9D8B030D-6E8A-4147-A177-3AD203B41FA5}">
                      <a16:colId xmlns:a16="http://schemas.microsoft.com/office/drawing/2014/main" val="79240683"/>
                    </a:ext>
                  </a:extLst>
                </a:gridCol>
                <a:gridCol w="4854411">
                  <a:extLst>
                    <a:ext uri="{9D8B030D-6E8A-4147-A177-3AD203B41FA5}">
                      <a16:colId xmlns:a16="http://schemas.microsoft.com/office/drawing/2014/main" val="844727317"/>
                    </a:ext>
                  </a:extLst>
                </a:gridCol>
                <a:gridCol w="1820613">
                  <a:extLst>
                    <a:ext uri="{9D8B030D-6E8A-4147-A177-3AD203B41FA5}">
                      <a16:colId xmlns:a16="http://schemas.microsoft.com/office/drawing/2014/main" val="1223264730"/>
                    </a:ext>
                  </a:extLst>
                </a:gridCol>
              </a:tblGrid>
              <a:tr h="328230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№</a:t>
                      </a:r>
                      <a:endParaRPr lang="ru-RU" sz="15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Информация о созданном объекте</a:t>
                      </a:r>
                      <a:endParaRPr lang="ru-RU" sz="15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2217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тип имущества</a:t>
                      </a:r>
                      <a:endParaRPr lang="ru-RU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3801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местонахождение</a:t>
                      </a:r>
                      <a:endParaRPr lang="ru-RU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8063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форма собственности</a:t>
                      </a:r>
                      <a:endParaRPr lang="ru-RU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1055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наличие обслуживающей</a:t>
                      </a:r>
                      <a:r>
                        <a:rPr lang="ru-RU" sz="1500" baseline="0" dirty="0" smtClean="0"/>
                        <a:t> организации за  территорией, благоустроенной по национальному проекту (предоставляется документ, подтверждающий такое закрепление)</a:t>
                      </a:r>
                      <a:endParaRPr lang="ru-RU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3050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054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6848</TotalTime>
  <Words>1030</Words>
  <Application>Microsoft Office PowerPoint</Application>
  <PresentationFormat>Экран (4:3)</PresentationFormat>
  <Paragraphs>179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Arial Black</vt:lpstr>
      <vt:lpstr>Calibri</vt:lpstr>
      <vt:lpstr>IrisUPC</vt:lpstr>
      <vt:lpstr>Monotype Corsiva</vt:lpstr>
      <vt:lpstr>Times New Roman</vt:lpstr>
      <vt:lpstr>Trebuchet MS</vt:lpstr>
      <vt:lpstr>Wingdings</vt:lpstr>
      <vt:lpstr>Wingdings 2</vt:lpstr>
      <vt:lpstr>Трек</vt:lpstr>
      <vt:lpstr>  </vt:lpstr>
      <vt:lpstr>ОБРАЗЕЦ ЗАПОЛНЕНИЯ ЗАЯВКИ НА КОНКУРС   «Участие органов местного самоуправления и населения в реализации национальных проектов»  </vt:lpstr>
      <vt:lpstr>СОДЕРЖАНИЕ КОНКУРСНОЙ ЗАЯВКИ:</vt:lpstr>
      <vt:lpstr>ТИТУЛЬНЫЙ ЛИСТ: </vt:lpstr>
      <vt:lpstr>ВТОРОЙ ЛИСТ:  ОБРАЗЕЦ ПИСЬМА (официальный бланк администрации муниципального образования)</vt:lpstr>
      <vt:lpstr>ОБЩИЕ СВЕДЕНИЯ</vt:lpstr>
      <vt:lpstr>Форма конкурсной заявки муниципального образования Раздел 2  ИНФОРМАЦИЯ О РЕАЛИЗАЦИИ НА ТЕРРИТОРИИ МУНИЦИПАЛЬНОГО ОБРАЗОВАНИЯ (НАИМЕНОВАНИЕ МО) РЕГИОНАЛЬНОГО ПРОЕКТА:   НАЗВАНИЕ ПРОЕКТА: </vt:lpstr>
      <vt:lpstr>Форма конкурсной заявки муниципального образования Раздел 2  ИНФОРМАЦИЯ О РЕАЛИЗАЦИИ НА ТЕРРИТОРИИ МУНИЦИПАЛЬНОГО ОБРАЗОВАНИЯ (НАИМЕНОВАНИЕ МО) РЕГИОНАЛЬНОГО ПРОЕКТА:   продолжение: </vt:lpstr>
      <vt:lpstr>Форма конкурсной заявки муниципального образования Раздел 2  ИНФОРМАЦИЯ О РЕАЛИЗАЦИИ НА ТЕРРИТОРИИ МУНИЦИПАЛЬНОГО ОБРАЗОВАНИЯ (НАИМЕНОВАНИЕ МО) РЕГИОНАЛЬНОГО ПРОЕКТА:   продолжение: </vt:lpstr>
      <vt:lpstr>Форма конкурсной заявки муниципального образования Раздел 2  ИНФОРМАЦИЯ О РЕАЛИЗАЦИИ НА ТЕРРИТОРИИ МУНИЦИПАЛЬНОГО ОБРАЗОВАНИЯ (НАИМЕНОВАНИЕ МО) РЕГИОНАЛЬНОГО ПРОЕКТА:    продолжение:  </vt:lpstr>
      <vt:lpstr>Форма конкурсной заявки муниципального образования </vt:lpstr>
      <vt:lpstr>Форма конкурсной заявки муниципального образования  Раздел 3  Участие населения в региональных проектах: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Александра</cp:lastModifiedBy>
  <cp:revision>433</cp:revision>
  <cp:lastPrinted>2024-01-10T22:30:26Z</cp:lastPrinted>
  <dcterms:created xsi:type="dcterms:W3CDTF">2016-11-11T00:01:37Z</dcterms:created>
  <dcterms:modified xsi:type="dcterms:W3CDTF">2026-04-21T00:12:58Z</dcterms:modified>
</cp:coreProperties>
</file>